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5" r:id="rId26"/>
    <p:sldId id="264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5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83573928258968"/>
          <c:y val="5.1400554097404488E-2"/>
          <c:w val="0.83660870516185482"/>
          <c:h val="0.88746500437445319"/>
        </c:manualLayout>
      </c:layout>
      <c:lineChart>
        <c:grouping val="standard"/>
        <c:varyColors val="0"/>
        <c:ser>
          <c:idx val="0"/>
          <c:order val="0"/>
          <c:tx>
            <c:strRef>
              <c:f>ТЭП!$J$24</c:f>
              <c:strCache>
                <c:ptCount val="1"/>
                <c:pt idx="0">
                  <c:v>Чистая прибыль с нарастающим</c:v>
                </c:pt>
              </c:strCache>
            </c:strRef>
          </c:tx>
          <c:marker>
            <c:symbol val="none"/>
          </c:marker>
          <c:cat>
            <c:numRef>
              <c:f>ТЭП!$K$2:$AB$2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ТЭП!$K$24:$AB$24</c:f>
              <c:numCache>
                <c:formatCode>0.0</c:formatCode>
                <c:ptCount val="18"/>
                <c:pt idx="0">
                  <c:v>0</c:v>
                </c:pt>
                <c:pt idx="1">
                  <c:v>59.993600000000015</c:v>
                </c:pt>
                <c:pt idx="2">
                  <c:v>119.98720000000003</c:v>
                </c:pt>
                <c:pt idx="3">
                  <c:v>179.98080000000004</c:v>
                </c:pt>
                <c:pt idx="4">
                  <c:v>239.97440000000006</c:v>
                </c:pt>
                <c:pt idx="5">
                  <c:v>299.96800000000007</c:v>
                </c:pt>
                <c:pt idx="6">
                  <c:v>359.96160000000009</c:v>
                </c:pt>
                <c:pt idx="7">
                  <c:v>419.9552000000001</c:v>
                </c:pt>
                <c:pt idx="8">
                  <c:v>479.94880000000012</c:v>
                </c:pt>
                <c:pt idx="9">
                  <c:v>539.94240000000013</c:v>
                </c:pt>
                <c:pt idx="10">
                  <c:v>599.93600000000015</c:v>
                </c:pt>
                <c:pt idx="11">
                  <c:v>659.92960000000016</c:v>
                </c:pt>
                <c:pt idx="12">
                  <c:v>719.92320000000018</c:v>
                </c:pt>
                <c:pt idx="13">
                  <c:v>779.91680000000019</c:v>
                </c:pt>
                <c:pt idx="14">
                  <c:v>839.91040000000021</c:v>
                </c:pt>
                <c:pt idx="15">
                  <c:v>899.90400000000022</c:v>
                </c:pt>
                <c:pt idx="16">
                  <c:v>959.89760000000024</c:v>
                </c:pt>
                <c:pt idx="17">
                  <c:v>1019.8912000000003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ТЭП!$J$21</c:f>
              <c:strCache>
                <c:ptCount val="1"/>
                <c:pt idx="0">
                  <c:v>ЧДД (пред.знач. п.17+п.16 ДП)</c:v>
                </c:pt>
              </c:strCache>
            </c:strRef>
          </c:tx>
          <c:marker>
            <c:symbol val="none"/>
          </c:marker>
          <c:cat>
            <c:numRef>
              <c:f>ТЭП!$K$2:$AB$2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ТЭП!$K$21:$AB$21</c:f>
              <c:numCache>
                <c:formatCode>0</c:formatCode>
                <c:ptCount val="18"/>
                <c:pt idx="0">
                  <c:v>-168.83699999999999</c:v>
                </c:pt>
                <c:pt idx="1">
                  <c:v>-110.75560869565214</c:v>
                </c:pt>
                <c:pt idx="2">
                  <c:v>-60.250051039697496</c:v>
                </c:pt>
                <c:pt idx="3">
                  <c:v>-16.332174817128234</c:v>
                </c:pt>
                <c:pt idx="4">
                  <c:v>21.857282767714608</c:v>
                </c:pt>
                <c:pt idx="5">
                  <c:v>55.065506754534468</c:v>
                </c:pt>
                <c:pt idx="6">
                  <c:v>83.942223264812611</c:v>
                </c:pt>
                <c:pt idx="7">
                  <c:v>109.05241153461969</c:v>
                </c:pt>
                <c:pt idx="8">
                  <c:v>130.88735785619107</c:v>
                </c:pt>
                <c:pt idx="9">
                  <c:v>149.87426770103576</c:v>
                </c:pt>
                <c:pt idx="10">
                  <c:v>166.38462408785722</c:v>
                </c:pt>
                <c:pt idx="11">
                  <c:v>180.74145572857154</c:v>
                </c:pt>
                <c:pt idx="12">
                  <c:v>193.22565715527963</c:v>
                </c:pt>
                <c:pt idx="13">
                  <c:v>204.08148448285189</c:v>
                </c:pt>
                <c:pt idx="14">
                  <c:v>213.52133433291473</c:v>
                </c:pt>
                <c:pt idx="15">
                  <c:v>221.72989941992589</c:v>
                </c:pt>
                <c:pt idx="16">
                  <c:v>228.86778210428344</c:v>
                </c:pt>
                <c:pt idx="17">
                  <c:v>235.07463661242042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358976"/>
        <c:axId val="161594368"/>
      </c:lineChart>
      <c:catAx>
        <c:axId val="15935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r>
                  <a:rPr lang="ru-RU" sz="2000">
                    <a:solidFill>
                      <a:schemeClr val="tx1"/>
                    </a:solidFill>
                  </a:rPr>
                  <a:t>года</a:t>
                </a:r>
              </a:p>
            </c:rich>
          </c:tx>
          <c:layout>
            <c:manualLayout>
              <c:xMode val="edge"/>
              <c:yMode val="edge"/>
              <c:x val="0.90131364829396321"/>
              <c:y val="0.83701370662000585"/>
            </c:manualLayout>
          </c:layout>
          <c:overlay val="0"/>
          <c:spPr>
            <a:solidFill>
              <a:schemeClr val="bg1"/>
            </a:solidFill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1594368"/>
        <c:crosses val="autoZero"/>
        <c:auto val="1"/>
        <c:lblAlgn val="ctr"/>
        <c:lblOffset val="100"/>
        <c:noMultiLvlLbl val="0"/>
      </c:catAx>
      <c:valAx>
        <c:axId val="1615943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r>
                  <a:rPr lang="ru-RU" sz="2000">
                    <a:solidFill>
                      <a:schemeClr val="tx1"/>
                    </a:solidFill>
                  </a:rPr>
                  <a:t>млн. руб</a:t>
                </a:r>
              </a:p>
            </c:rich>
          </c:tx>
          <c:layout>
            <c:manualLayout>
              <c:xMode val="edge"/>
              <c:yMode val="edge"/>
              <c:x val="0.14722222222222223"/>
              <c:y val="3.6325094779819198E-2"/>
            </c:manualLayout>
          </c:layout>
          <c:overlay val="0"/>
          <c:spPr>
            <a:solidFill>
              <a:schemeClr val="bg1"/>
            </a:solidFill>
          </c:spPr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5935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4841510195842"/>
          <c:y val="4.1431261770244823E-2"/>
          <c:w val="0.85723681920396555"/>
          <c:h val="0.86189332265670182"/>
        </c:manualLayout>
      </c:layout>
      <c:lineChart>
        <c:grouping val="standard"/>
        <c:varyColors val="0"/>
        <c:ser>
          <c:idx val="0"/>
          <c:order val="0"/>
          <c:tx>
            <c:strRef>
              <c:f>Чувство!$V$103</c:f>
              <c:strCache>
                <c:ptCount val="1"/>
                <c:pt idx="0">
                  <c:v>капитальные затраты</c:v>
                </c:pt>
              </c:strCache>
            </c:strRef>
          </c:tx>
          <c:marker>
            <c:symbol val="none"/>
          </c:marker>
          <c:cat>
            <c:numRef>
              <c:f>Чувство!$W$102:$AC$102</c:f>
              <c:numCache>
                <c:formatCode>General</c:formatCode>
                <c:ptCount val="7"/>
                <c:pt idx="0">
                  <c:v>-30</c:v>
                </c:pt>
                <c:pt idx="1">
                  <c:v>-20</c:v>
                </c:pt>
                <c:pt idx="2">
                  <c:v>-10</c:v>
                </c:pt>
                <c:pt idx="3">
                  <c:v>0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</c:numCache>
            </c:numRef>
          </c:cat>
          <c:val>
            <c:numRef>
              <c:f>Чувство!$W$103:$AC$103</c:f>
              <c:numCache>
                <c:formatCode>0.0</c:formatCode>
                <c:ptCount val="7"/>
                <c:pt idx="0">
                  <c:v>60.1</c:v>
                </c:pt>
                <c:pt idx="1">
                  <c:v>59.7</c:v>
                </c:pt>
                <c:pt idx="2">
                  <c:v>59.3</c:v>
                </c:pt>
                <c:pt idx="3">
                  <c:v>58.865721960159952</c:v>
                </c:pt>
                <c:pt idx="4">
                  <c:v>58.5</c:v>
                </c:pt>
                <c:pt idx="5">
                  <c:v>58.1</c:v>
                </c:pt>
                <c:pt idx="6">
                  <c:v>57.7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Чувство!$V$104</c:f>
              <c:strCache>
                <c:ptCount val="1"/>
                <c:pt idx="0">
                  <c:v>эксплутационные затраты</c:v>
                </c:pt>
              </c:strCache>
            </c:strRef>
          </c:tx>
          <c:marker>
            <c:symbol val="none"/>
          </c:marker>
          <c:cat>
            <c:numRef>
              <c:f>Чувство!$W$102:$AC$102</c:f>
              <c:numCache>
                <c:formatCode>General</c:formatCode>
                <c:ptCount val="7"/>
                <c:pt idx="0">
                  <c:v>-30</c:v>
                </c:pt>
                <c:pt idx="1">
                  <c:v>-20</c:v>
                </c:pt>
                <c:pt idx="2">
                  <c:v>-10</c:v>
                </c:pt>
                <c:pt idx="3">
                  <c:v>0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</c:numCache>
            </c:numRef>
          </c:cat>
          <c:val>
            <c:numRef>
              <c:f>Чувство!$W$104:$AC$104</c:f>
              <c:numCache>
                <c:formatCode>0.0</c:formatCode>
                <c:ptCount val="7"/>
                <c:pt idx="0">
                  <c:v>175.6</c:v>
                </c:pt>
                <c:pt idx="1">
                  <c:v>135.5</c:v>
                </c:pt>
                <c:pt idx="2">
                  <c:v>94.8</c:v>
                </c:pt>
                <c:pt idx="3">
                  <c:v>58.865721960159952</c:v>
                </c:pt>
                <c:pt idx="4">
                  <c:v>23</c:v>
                </c:pt>
                <c:pt idx="5">
                  <c:v>-12.9</c:v>
                </c:pt>
                <c:pt idx="6">
                  <c:v>-46.8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Чувство!$V$105</c:f>
              <c:strCache>
                <c:ptCount val="1"/>
                <c:pt idx="0">
                  <c:v>стоимость концентрата</c:v>
                </c:pt>
              </c:strCache>
            </c:strRef>
          </c:tx>
          <c:marker>
            <c:symbol val="none"/>
          </c:marker>
          <c:cat>
            <c:numRef>
              <c:f>Чувство!$W$102:$AC$102</c:f>
              <c:numCache>
                <c:formatCode>General</c:formatCode>
                <c:ptCount val="7"/>
                <c:pt idx="0">
                  <c:v>-30</c:v>
                </c:pt>
                <c:pt idx="1">
                  <c:v>-20</c:v>
                </c:pt>
                <c:pt idx="2">
                  <c:v>-10</c:v>
                </c:pt>
                <c:pt idx="3">
                  <c:v>0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</c:numCache>
            </c:numRef>
          </c:cat>
          <c:val>
            <c:numRef>
              <c:f>Чувство!$W$105:$AC$105</c:f>
              <c:numCache>
                <c:formatCode>0.0</c:formatCode>
                <c:ptCount val="7"/>
                <c:pt idx="0">
                  <c:v>-63.3</c:v>
                </c:pt>
                <c:pt idx="1">
                  <c:v>-22.6</c:v>
                </c:pt>
                <c:pt idx="2">
                  <c:v>18.2</c:v>
                </c:pt>
                <c:pt idx="3">
                  <c:v>58.865721960159952</c:v>
                </c:pt>
                <c:pt idx="4">
                  <c:v>99.6</c:v>
                </c:pt>
                <c:pt idx="5">
                  <c:v>140.30000000000001</c:v>
                </c:pt>
                <c:pt idx="6">
                  <c:v>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410496"/>
        <c:axId val="146540032"/>
      </c:lineChart>
      <c:catAx>
        <c:axId val="1464104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Изменение параметров, %</a:t>
                </a:r>
              </a:p>
            </c:rich>
          </c:tx>
          <c:layout>
            <c:manualLayout>
              <c:xMode val="edge"/>
              <c:yMode val="edge"/>
              <c:x val="0.7602906980791857"/>
              <c:y val="0.54550914186574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6540032"/>
        <c:crosses val="autoZero"/>
        <c:auto val="1"/>
        <c:lblAlgn val="ctr"/>
        <c:lblOffset val="100"/>
        <c:noMultiLvlLbl val="0"/>
      </c:catAx>
      <c:valAx>
        <c:axId val="146540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Чистая прибыль, млн. руб.</a:t>
                </a:r>
              </a:p>
            </c:rich>
          </c:tx>
          <c:layout>
            <c:manualLayout>
              <c:xMode val="edge"/>
              <c:yMode val="edge"/>
              <c:x val="1.1571531012204376E-2"/>
              <c:y val="3.8630128861010998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46410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8156028368794325E-2"/>
          <c:y val="0.83622553937514565"/>
          <c:w val="0.94368794326241134"/>
          <c:h val="0.163774460624854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4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4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4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7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2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4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5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1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1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7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6B79A-C26F-4859-AFC5-1ECEFCEE23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52A5-BCCB-40F4-8260-2CF31D526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kz-rf.ru/tverdye-poleznye-iskopaemy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60848"/>
            <a:ext cx="8490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ГЕОЛОГО-ЭКОНОМИЧЕСКАЯ ОЦЕНКА </a:t>
            </a:r>
          </a:p>
          <a:p>
            <a:pPr algn="ctr"/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МЕСТОРОЖДЕНИЙ ТВЕРДЫХ </a:t>
            </a:r>
          </a:p>
          <a:p>
            <a:pPr algn="ctr"/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ПОЛЕЗНЫХ ИСКОПАЕМЫХ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6237312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Пермь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smtClean="0">
                <a:solidFill>
                  <a:prstClr val="white"/>
                </a:solidFill>
              </a:rPr>
              <a:t>2020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21747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ФГБОУ ВПО  ПЕРМСКИЙ ГОСУДАРСТВЕННЫЙ НАЦИОНАЛЬНЫЙ ИССЛЕДОВАТЕЛЬСКИЙ УНИВЕРСИТЕТ</a:t>
            </a:r>
          </a:p>
          <a:p>
            <a:pPr algn="ctr"/>
            <a:r>
              <a:rPr lang="ru-RU" altLang="ru-RU" sz="1200" b="1" dirty="0">
                <a:solidFill>
                  <a:prstClr val="white"/>
                </a:solidFill>
                <a:cs typeface="Times New Roman" pitchFamily="18" charset="0"/>
              </a:rPr>
              <a:t>Кафедра поисков и разведки полезных ископаемых</a:t>
            </a:r>
            <a:r>
              <a:rPr lang="ru-RU" altLang="ru-RU" sz="2000" b="1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764704"/>
            <a:ext cx="79208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4293096"/>
            <a:ext cx="812644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prstClr val="white"/>
                </a:solidFill>
              </a:rPr>
              <a:t>7. Экономическое </a:t>
            </a:r>
            <a:r>
              <a:rPr lang="ru-RU" sz="3200" b="1" dirty="0">
                <a:solidFill>
                  <a:prstClr val="white"/>
                </a:solidFill>
              </a:rPr>
              <a:t>обоснование кондиций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9401" y="1268760"/>
            <a:ext cx="118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А.Г. Попов</a:t>
            </a:r>
          </a:p>
        </p:txBody>
      </p:sp>
    </p:spTree>
    <p:extLst>
      <p:ext uri="{BB962C8B-B14F-4D97-AF65-F5344CB8AC3E}">
        <p14:creationId xmlns:p14="http://schemas.microsoft.com/office/powerpoint/2010/main" val="8961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307" y="116632"/>
            <a:ext cx="90364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latin typeface="Bookman Old Style" panose="02050604050505020204" pitchFamily="18" charset="0"/>
              </a:rPr>
              <a:t>размер  капиталовложений  в  максимальной  степени  определяется  прямым  расчетом </a:t>
            </a: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без </a:t>
            </a:r>
            <a:r>
              <a:rPr lang="ru-RU" sz="2400" dirty="0">
                <a:solidFill>
                  <a:prstClr val="white"/>
                </a:solidFill>
                <a:latin typeface="Bookman Old Style" panose="02050604050505020204" pitchFamily="18" charset="0"/>
              </a:rPr>
              <a:t>учета </a:t>
            </a: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НДС… </a:t>
            </a:r>
          </a:p>
          <a:p>
            <a:pPr lvl="0"/>
            <a:endParaRPr lang="ru-RU" sz="2400" dirty="0" smtClean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В состав капитальных затрат входят непроизводственные фонды (НПФ) и производственные фонды (ПФ) или основные средства (ОС).</a:t>
            </a:r>
          </a:p>
          <a:p>
            <a:pPr lvl="0"/>
            <a:endParaRPr lang="ru-RU" sz="24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36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Кз</a:t>
            </a:r>
            <a:r>
              <a:rPr lang="ru-RU" sz="3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= НПФ + ПФ.</a:t>
            </a:r>
            <a:endParaRPr lang="ru-RU" sz="36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0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07" y="116632"/>
            <a:ext cx="903649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Примерный состав НПФ:</a:t>
            </a:r>
          </a:p>
          <a:p>
            <a:pPr lvl="0"/>
            <a:endParaRPr lang="ru-RU" sz="1600" dirty="0" smtClean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получение лицензии на право пользования недрами;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компенсирующие затраты ГРР;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проектно-сметная документация разработки;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проектно-сметная документация ЛЭП;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проектно-сметная документация дорог;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проектно-сметная документацию иных </a:t>
            </a:r>
            <a:r>
              <a:rPr lang="ru-RU" sz="24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допобъектов</a:t>
            </a: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строительство ЛЭП;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строительство дорог;</a:t>
            </a:r>
            <a:endParaRPr lang="ru-RU" sz="24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строительство иных объектов;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затраты на природоохранные объекты и мероприятия;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затраты по водоотведение;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расчистка и подготовка территории;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горно-подготовительные работы;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плата за лесоустройство и пр. устройства;  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административно-хозяйственная деятельность…</a:t>
            </a:r>
          </a:p>
          <a:p>
            <a:pPr lvl="0"/>
            <a:endParaRPr lang="ru-RU" sz="24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7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07" y="116632"/>
            <a:ext cx="90364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Состав ПФ или ОС: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остаточная стоимость ОС, если имеются;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стоимость вновь приобретаемых ОС горно-обогатительного оборудования (бульдозера, экскаваторы, краны, скрепера, погрузчики, дробильно-сортировочные установки, обогатительные фабрики, драги, , конвейера транспортеры, комбайны, </a:t>
            </a:r>
            <a:r>
              <a:rPr lang="ru-RU" sz="20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гиромониторы</a:t>
            </a: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, трубопроводы, шланги, инструмент горный и специальный слесарный и пр., транспортные средства); в стоимость вновь приобретаемых ОС входят СМР и ПНР и транспортировка на объект; 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стоимость реноваций – приобретение и замена изношенных ОС через определенное время по классификации ОС;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стоимость объектов энергоснабжения и освещения;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стоимость объектов жилищно-коммунального и бытового назначения;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стоимость объектов пожарной безопасности;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стоимость прочих объектов…;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резервный фонд, при необходимости… </a:t>
            </a:r>
            <a:endParaRPr lang="ru-RU" sz="2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07" y="116632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Состав инвестиционных затрат, такой же, как и капитальных затрат с учетом оборотного капитала (</a:t>
            </a:r>
            <a:r>
              <a:rPr lang="ru-RU" sz="40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Коб</a:t>
            </a:r>
            <a:r>
              <a:rPr lang="ru-RU" sz="4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):</a:t>
            </a:r>
          </a:p>
          <a:p>
            <a:pPr lvl="0"/>
            <a:endParaRPr lang="ru-RU" sz="4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4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Из = </a:t>
            </a:r>
            <a:r>
              <a:rPr lang="ru-RU" sz="40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Кз</a:t>
            </a:r>
            <a:r>
              <a:rPr lang="ru-RU" sz="4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+ </a:t>
            </a:r>
            <a:r>
              <a:rPr lang="ru-RU" sz="40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Коб</a:t>
            </a:r>
            <a:r>
              <a:rPr lang="ru-RU" sz="4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.</a:t>
            </a:r>
            <a:endParaRPr lang="ru-RU" sz="2400" dirty="0" smtClean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400" dirty="0">
                <a:solidFill>
                  <a:prstClr val="white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-</a:t>
            </a:r>
            <a:endParaRPr lang="ru-RU" sz="24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2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07" y="116632"/>
            <a:ext cx="9036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u="sng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Оборотный капитал </a:t>
            </a:r>
            <a:r>
              <a:rPr lang="ru-RU" sz="32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– </a:t>
            </a:r>
            <a:r>
              <a:rPr lang="ru-RU" sz="32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Коб</a:t>
            </a:r>
            <a:r>
              <a:rPr lang="ru-RU" sz="32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– это денежные средства, необходимые для начала разработки месторождения.</a:t>
            </a:r>
          </a:p>
          <a:p>
            <a:pPr lvl="0"/>
            <a:endParaRPr lang="ru-RU" sz="3200" dirty="0" smtClean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32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…</a:t>
            </a:r>
            <a:r>
              <a:rPr lang="ru-RU" sz="2400" i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размер </a:t>
            </a:r>
            <a:r>
              <a:rPr lang="ru-RU" sz="2400" i="1" dirty="0">
                <a:solidFill>
                  <a:prstClr val="white"/>
                </a:solidFill>
                <a:latin typeface="Bookman Old Style" panose="02050604050505020204" pitchFamily="18" charset="0"/>
              </a:rPr>
              <a:t>оборотных </a:t>
            </a:r>
            <a:r>
              <a:rPr lang="ru-RU" sz="2400" i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средств по рекомендациям ТЭО </a:t>
            </a:r>
            <a:r>
              <a:rPr lang="ru-RU" sz="2400" i="1" dirty="0">
                <a:solidFill>
                  <a:prstClr val="white"/>
                </a:solidFill>
                <a:latin typeface="Bookman Old Style" panose="02050604050505020204" pitchFamily="18" charset="0"/>
              </a:rPr>
              <a:t>обычно принимается равным величине двух-трех </a:t>
            </a:r>
            <a:r>
              <a:rPr lang="ru-RU" sz="2400" i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месячных (лучше 6-месяцев, авт.) </a:t>
            </a:r>
            <a:endParaRPr lang="ru-RU" sz="2400" i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400" i="1" dirty="0">
                <a:solidFill>
                  <a:prstClr val="white"/>
                </a:solidFill>
                <a:latin typeface="Bookman Old Style" panose="02050604050505020204" pitchFamily="18" charset="0"/>
              </a:rPr>
              <a:t>эксплуатационных затрат и учитывается в расходной части первых лет </a:t>
            </a:r>
            <a:r>
              <a:rPr lang="ru-RU" sz="2400" i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эксплуатации ( в первом годе авт.) </a:t>
            </a:r>
            <a:r>
              <a:rPr lang="ru-RU" sz="2400" i="1" dirty="0">
                <a:solidFill>
                  <a:prstClr val="white"/>
                </a:solidFill>
                <a:latin typeface="Bookman Old Style" panose="02050604050505020204" pitchFamily="18" charset="0"/>
              </a:rPr>
              <a:t>и в </a:t>
            </a:r>
            <a:r>
              <a:rPr lang="ru-RU" sz="2400" i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доходной </a:t>
            </a:r>
            <a:r>
              <a:rPr lang="ru-RU" sz="2400" i="1" dirty="0">
                <a:solidFill>
                  <a:prstClr val="white"/>
                </a:solidFill>
                <a:latin typeface="Bookman Old Style" panose="02050604050505020204" pitchFamily="18" charset="0"/>
              </a:rPr>
              <a:t>части последнего года; </a:t>
            </a:r>
            <a:endParaRPr lang="ru-RU" sz="2400" i="1" dirty="0" smtClean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4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Расчет может проводится через коэффициент  привидения по месяцу с умножение на количество месяцев</a:t>
            </a:r>
            <a:endParaRPr lang="ru-RU" sz="24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0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79307" y="116632"/>
                <a:ext cx="9036496" cy="4697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3200" u="sng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Удельные капитальные затраты</a:t>
                </a:r>
                <a:r>
                  <a:rPr lang="ru-RU" sz="32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– </a:t>
                </a:r>
                <a:r>
                  <a:rPr lang="ru-RU" sz="3200" dirty="0" err="1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Куд</a:t>
                </a:r>
                <a:r>
                  <a:rPr lang="ru-RU" sz="32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 – это полные капитальные затраты единицы полезного ископаемого – руды, песков ли полезной толщи:</a:t>
                </a:r>
              </a:p>
              <a:p>
                <a:pPr lvl="0"/>
                <a:endParaRPr lang="ru-RU" sz="3200" dirty="0">
                  <a:solidFill>
                    <a:prstClr val="white"/>
                  </a:solidFill>
                  <a:latin typeface="Bookman Old Style" panose="02050604050505020204" pitchFamily="18" charset="0"/>
                </a:endParaRPr>
              </a:p>
              <a:p>
                <a:pPr lvl="0" algn="ctr"/>
                <a:r>
                  <a:rPr lang="ru-RU" sz="4800" dirty="0" err="1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Куд</a:t>
                </a:r>
                <a:r>
                  <a:rPr lang="ru-RU" sz="48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Кз</m:t>
                        </m:r>
                      </m:num>
                      <m:den>
                        <m:r>
                          <a:rPr lang="ru-RU" sz="4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Пр</m:t>
                        </m:r>
                      </m:den>
                    </m:f>
                  </m:oMath>
                </a14:m>
                <a:r>
                  <a:rPr lang="ru-RU" sz="48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 .</a:t>
                </a:r>
              </a:p>
              <a:p>
                <a:pPr lvl="0"/>
                <a:endParaRPr lang="ru-RU" sz="3200" dirty="0" smtClean="0">
                  <a:solidFill>
                    <a:prstClr val="white"/>
                  </a:solidFill>
                  <a:latin typeface="Bookman Old Style" panose="02050604050505020204" pitchFamily="18" charset="0"/>
                </a:endParaRPr>
              </a:p>
              <a:p>
                <a:pPr lvl="0"/>
                <a:endParaRPr lang="ru-RU" sz="3200" dirty="0" smtClean="0">
                  <a:solidFill>
                    <a:prstClr val="white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7" y="116632"/>
                <a:ext cx="9036496" cy="4697183"/>
              </a:xfrm>
              <a:prstGeom prst="rect">
                <a:avLst/>
              </a:prstGeom>
              <a:blipFill rotWithShape="1">
                <a:blip r:embed="rId2"/>
                <a:stretch>
                  <a:fillRect l="-1687" t="-1686"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79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79307" y="116632"/>
                <a:ext cx="9036496" cy="5095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3200" u="sng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Окупаемость капитальных затрат</a:t>
                </a:r>
                <a:r>
                  <a:rPr lang="ru-RU" sz="32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 - это время, отвечающее отношению чистой прибыли к капитальным затратам или сок, за который чистая прибыль станет больше капитальных затрат:</a:t>
                </a:r>
              </a:p>
              <a:p>
                <a:pPr lvl="0"/>
                <a:endParaRPr lang="ru-RU" sz="3200" dirty="0">
                  <a:solidFill>
                    <a:prstClr val="white"/>
                  </a:solidFill>
                  <a:latin typeface="Bookman Old Style" panose="02050604050505020204" pitchFamily="18" charset="0"/>
                </a:endParaRPr>
              </a:p>
              <a:p>
                <a:pPr lvl="0" algn="ctr"/>
                <a:r>
                  <a:rPr lang="ru-RU" sz="48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Окупаемость </a:t>
                </a:r>
                <a:r>
                  <a:rPr lang="ru-RU" sz="4800" dirty="0" err="1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Кз</a:t>
                </a:r>
                <a:r>
                  <a:rPr lang="ru-RU" sz="48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Пч</m:t>
                        </m:r>
                      </m:num>
                      <m:den>
                        <m:r>
                          <a:rPr lang="ru-RU" sz="4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Кз</m:t>
                        </m:r>
                      </m:den>
                    </m:f>
                  </m:oMath>
                </a14:m>
                <a:r>
                  <a:rPr lang="ru-RU" sz="48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 .</a:t>
                </a:r>
              </a:p>
              <a:p>
                <a:pPr lvl="0"/>
                <a:endParaRPr lang="ru-RU" sz="3200" dirty="0" smtClean="0">
                  <a:solidFill>
                    <a:prstClr val="white"/>
                  </a:solidFill>
                  <a:latin typeface="Bookman Old Style" panose="02050604050505020204" pitchFamily="18" charset="0"/>
                </a:endParaRPr>
              </a:p>
              <a:p>
                <a:pPr lvl="0"/>
                <a:endParaRPr lang="ru-RU" sz="3200" dirty="0" smtClean="0">
                  <a:solidFill>
                    <a:prstClr val="white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7" y="116632"/>
                <a:ext cx="9036496" cy="5095306"/>
              </a:xfrm>
              <a:prstGeom prst="rect">
                <a:avLst/>
              </a:prstGeom>
              <a:blipFill rotWithShape="1">
                <a:blip r:embed="rId2"/>
                <a:stretch>
                  <a:fillRect l="-1687" t="-1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07504" y="4437112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 рекомендациям ТЭО - срок 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окупаемости капиталовложений – </a:t>
            </a:r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это минимальный 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период времени от начала </a:t>
            </a:r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реализации  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проекта,  за  пределами  которого  величина  накопленного  (кумулятивного)  денежного потока становится неотрицательной. Срок окупаемости определяется с </a:t>
            </a:r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использованием 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процедуры дисконтирования и без нее. -</a:t>
            </a:r>
          </a:p>
        </p:txBody>
      </p:sp>
    </p:spTree>
    <p:extLst>
      <p:ext uri="{BB962C8B-B14F-4D97-AF65-F5344CB8AC3E}">
        <p14:creationId xmlns:p14="http://schemas.microsoft.com/office/powerpoint/2010/main" val="487539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019" y="188640"/>
            <a:ext cx="903649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u="sng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Эксплуатационные затраты  </a:t>
            </a:r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– </a:t>
            </a:r>
            <a:r>
              <a:rPr lang="ru-RU" sz="3200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Эз</a:t>
            </a:r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– это текущие затраты разработки месторождения, обогащения, первичного передела и транспортировки полезного ископаемого.</a:t>
            </a:r>
          </a:p>
          <a:p>
            <a:pPr lvl="0"/>
            <a:endParaRPr lang="ru-RU" sz="2000" i="1" dirty="0" smtClean="0">
              <a:solidFill>
                <a:prstClr val="white"/>
              </a:solidFill>
              <a:latin typeface="Bookman Old Style" panose="02050604050505020204" pitchFamily="18" charset="0"/>
              <a:ea typeface="Times New Roman"/>
            </a:endParaRPr>
          </a:p>
          <a:p>
            <a:pPr lvl="0"/>
            <a:r>
              <a:rPr lang="ru-RU" sz="2000" i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Times New Roman"/>
              </a:rPr>
              <a:t>- эксплуатационные затраты  по методике ТЭО</a:t>
            </a:r>
            <a:endParaRPr lang="ru-RU" sz="2000" i="1" dirty="0">
              <a:solidFill>
                <a:prstClr val="white"/>
              </a:solidFill>
              <a:latin typeface="Bookman Old Style" panose="02050604050505020204" pitchFamily="18" charset="0"/>
              <a:ea typeface="Times New Roman"/>
            </a:endParaRPr>
          </a:p>
          <a:p>
            <a:pPr lvl="0"/>
            <a:r>
              <a:rPr lang="ru-RU" sz="2000" i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Times New Roman"/>
              </a:rPr>
              <a:t>определяются </a:t>
            </a:r>
            <a:r>
              <a:rPr lang="ru-RU" sz="2000" i="1" dirty="0">
                <a:solidFill>
                  <a:prstClr val="white"/>
                </a:solidFill>
                <a:latin typeface="Bookman Old Style" panose="02050604050505020204" pitchFamily="18" charset="0"/>
                <a:ea typeface="Times New Roman"/>
              </a:rPr>
              <a:t>с использованием нормативов на базе </a:t>
            </a:r>
            <a:r>
              <a:rPr lang="ru-RU" sz="2000" i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Times New Roman"/>
              </a:rPr>
              <a:t>решений </a:t>
            </a:r>
            <a:r>
              <a:rPr lang="ru-RU" sz="2000" i="1" dirty="0">
                <a:solidFill>
                  <a:prstClr val="white"/>
                </a:solidFill>
                <a:latin typeface="Bookman Old Style" panose="02050604050505020204" pitchFamily="18" charset="0"/>
                <a:ea typeface="Times New Roman"/>
              </a:rPr>
              <a:t>технологических частей ТЭО или постатейно по элементам затрат без учета НДС; </a:t>
            </a:r>
            <a:endParaRPr lang="ru-RU" sz="2000" i="1" dirty="0" smtClean="0">
              <a:solidFill>
                <a:prstClr val="white"/>
              </a:solidFill>
              <a:latin typeface="Bookman Old Style" panose="02050604050505020204" pitchFamily="18" charset="0"/>
              <a:ea typeface="Times New Roman"/>
            </a:endParaRPr>
          </a:p>
          <a:p>
            <a:pPr lvl="0"/>
            <a:r>
              <a:rPr lang="ru-RU" sz="2000" i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Times New Roman"/>
              </a:rPr>
              <a:t>- эксплуатационные затраты лучше считать прямым счетом</a:t>
            </a:r>
            <a:endParaRPr lang="ru-RU" sz="2000" i="1" dirty="0">
              <a:solidFill>
                <a:prstClr val="white"/>
              </a:solidFill>
              <a:latin typeface="Bookman Old Style" panose="02050604050505020204" pitchFamily="18" charset="0"/>
              <a:ea typeface="Times New Roman"/>
            </a:endParaRPr>
          </a:p>
          <a:p>
            <a:pPr lvl="0"/>
            <a:endParaRPr lang="ru-RU" sz="2000" i="1" dirty="0">
              <a:solidFill>
                <a:prstClr val="white"/>
              </a:solidFill>
              <a:latin typeface="Bookman Old Style" panose="02050604050505020204" pitchFamily="18" charset="0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1317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Эксплуатационные затраты, связанные с добычей и обогащением полезного </a:t>
            </a:r>
            <a:r>
              <a:rPr lang="ru-RU" dirty="0" smtClean="0">
                <a:solidFill>
                  <a:schemeClr val="bg1"/>
                </a:solidFill>
              </a:rPr>
              <a:t>ископаемого</a:t>
            </a:r>
            <a:r>
              <a:rPr lang="ru-RU" dirty="0">
                <a:solidFill>
                  <a:schemeClr val="bg1"/>
                </a:solidFill>
              </a:rPr>
              <a:t>, определяют себестоимость продукции горного (горно-обогатительного) </a:t>
            </a:r>
            <a:r>
              <a:rPr lang="ru-RU" dirty="0" smtClean="0">
                <a:solidFill>
                  <a:schemeClr val="bg1"/>
                </a:solidFill>
              </a:rPr>
              <a:t>предприятия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446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19" y="188640"/>
            <a:ext cx="90364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Состав эксплуатационных затрат</a:t>
            </a:r>
            <a:endParaRPr lang="ru-RU" sz="3200" dirty="0">
              <a:solidFill>
                <a:prstClr val="white"/>
              </a:solidFill>
              <a:latin typeface="Bookman Old Style" panose="02050604050505020204" pitchFamily="18" charset="0"/>
              <a:ea typeface="Times New Roman"/>
            </a:endParaRPr>
          </a:p>
          <a:p>
            <a:pPr lvl="0"/>
            <a:endParaRPr lang="ru-RU" sz="2000" i="1" dirty="0">
              <a:solidFill>
                <a:prstClr val="white"/>
              </a:solidFill>
              <a:latin typeface="Bookman Old Style" panose="02050604050505020204" pitchFamily="18" charset="0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заработная  плата или ФОТ по штатному расписанию с доплатами;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начисления на заработную плату (+ НПФ, НСС, НМС, </a:t>
            </a:r>
            <a:r>
              <a:rPr lang="ru-RU" sz="2000" dirty="0" err="1" smtClean="0">
                <a:solidFill>
                  <a:schemeClr val="bg1"/>
                </a:solidFill>
              </a:rPr>
              <a:t>допстрахование</a:t>
            </a:r>
            <a:r>
              <a:rPr lang="ru-RU" sz="2000" dirty="0" smtClean="0">
                <a:solidFill>
                  <a:schemeClr val="bg1"/>
                </a:solidFill>
              </a:rPr>
              <a:t> и ЕСН);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стоимость </a:t>
            </a:r>
            <a:r>
              <a:rPr lang="ru-RU" sz="2000" dirty="0">
                <a:solidFill>
                  <a:schemeClr val="bg1"/>
                </a:solidFill>
              </a:rPr>
              <a:t>сырья и </a:t>
            </a:r>
            <a:r>
              <a:rPr lang="ru-RU" sz="2000" dirty="0" smtClean="0">
                <a:solidFill>
                  <a:schemeClr val="bg1"/>
                </a:solidFill>
              </a:rPr>
              <a:t>материалов; </a:t>
            </a: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затраты на энергию;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затраты на ГСМ;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текущие </a:t>
            </a:r>
            <a:r>
              <a:rPr lang="ru-RU" sz="2000" dirty="0">
                <a:solidFill>
                  <a:schemeClr val="bg1"/>
                </a:solidFill>
              </a:rPr>
              <a:t>затраты на </a:t>
            </a:r>
            <a:r>
              <a:rPr lang="ru-RU" sz="2000" dirty="0" err="1">
                <a:solidFill>
                  <a:schemeClr val="bg1"/>
                </a:solidFill>
              </a:rPr>
              <a:t>природовосстановление</a:t>
            </a:r>
            <a:r>
              <a:rPr lang="ru-RU" sz="20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ремонт </a:t>
            </a:r>
            <a:r>
              <a:rPr lang="ru-RU" sz="2000" dirty="0">
                <a:solidFill>
                  <a:schemeClr val="bg1"/>
                </a:solidFill>
              </a:rPr>
              <a:t>и содержание основных фондов;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амортизационные  отчисления; </a:t>
            </a: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цеховые  </a:t>
            </a:r>
            <a:r>
              <a:rPr lang="ru-RU" sz="2000" dirty="0">
                <a:solidFill>
                  <a:schemeClr val="bg1"/>
                </a:solidFill>
              </a:rPr>
              <a:t>и  общерудничные  расходы  (могут  приниматься  в  процентах  от  основных </a:t>
            </a:r>
            <a:r>
              <a:rPr lang="ru-RU" sz="2000" dirty="0" smtClean="0">
                <a:solidFill>
                  <a:schemeClr val="bg1"/>
                </a:solidFill>
              </a:rPr>
              <a:t>расходов</a:t>
            </a:r>
            <a:r>
              <a:rPr lang="ru-RU" sz="2000" dirty="0">
                <a:solidFill>
                  <a:schemeClr val="bg1"/>
                </a:solidFill>
              </a:rPr>
              <a:t>);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коммерческие </a:t>
            </a:r>
            <a:r>
              <a:rPr lang="ru-RU" sz="2000" dirty="0">
                <a:solidFill>
                  <a:schemeClr val="bg1"/>
                </a:solidFill>
              </a:rPr>
              <a:t>расходы (с расшифровкой их размеров и направлений использования);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налоги и платежи, выплачиваемые из </a:t>
            </a:r>
            <a:r>
              <a:rPr lang="ru-RU" sz="2000" dirty="0" smtClean="0">
                <a:solidFill>
                  <a:schemeClr val="bg1"/>
                </a:solidFill>
              </a:rPr>
              <a:t>себестоимости;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НДПИ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30120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solidFill>
                  <a:schemeClr val="bg1"/>
                </a:solidFill>
              </a:rPr>
              <a:t>Величина </a:t>
            </a:r>
            <a:r>
              <a:rPr lang="ru-RU" sz="2400" i="1" u="sng" dirty="0" smtClean="0">
                <a:solidFill>
                  <a:schemeClr val="bg1"/>
                </a:solidFill>
              </a:rPr>
              <a:t>НДПИ </a:t>
            </a:r>
            <a:r>
              <a:rPr lang="ru-RU" sz="2400" i="1" u="sng" dirty="0">
                <a:solidFill>
                  <a:schemeClr val="bg1"/>
                </a:solidFill>
              </a:rPr>
              <a:t>определяется исходя из </a:t>
            </a:r>
            <a:r>
              <a:rPr lang="ru-RU" sz="2400" i="1" u="sng" dirty="0" smtClean="0">
                <a:solidFill>
                  <a:schemeClr val="bg1"/>
                </a:solidFill>
              </a:rPr>
              <a:t>стоимости </a:t>
            </a:r>
            <a:r>
              <a:rPr lang="ru-RU" sz="2400" i="1" u="sng" dirty="0">
                <a:solidFill>
                  <a:schemeClr val="bg1"/>
                </a:solidFill>
              </a:rPr>
              <a:t>первого товарного продукта, имеющего потребительскую </a:t>
            </a:r>
            <a:r>
              <a:rPr lang="ru-RU" sz="2400" i="1" u="sng" dirty="0" smtClean="0">
                <a:solidFill>
                  <a:schemeClr val="bg1"/>
                </a:solidFill>
              </a:rPr>
              <a:t>ценность и определяется по ставкам НК РФ по видам полезного ископаемого. </a:t>
            </a:r>
            <a:endParaRPr lang="ru-RU" sz="24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6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.  Для  определения  их  величины  основные  </a:t>
            </a:r>
            <a:r>
              <a:rPr lang="ru-RU" sz="2000" dirty="0" smtClean="0">
                <a:solidFill>
                  <a:schemeClr val="bg1"/>
                </a:solidFill>
              </a:rPr>
              <a:t>производственные </a:t>
            </a:r>
            <a:r>
              <a:rPr lang="ru-RU" sz="2000" dirty="0">
                <a:solidFill>
                  <a:schemeClr val="bg1"/>
                </a:solidFill>
              </a:rPr>
              <a:t>фонды делятся на две части: 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а</a:t>
            </a:r>
            <a:r>
              <a:rPr lang="ru-RU" sz="2000" dirty="0">
                <a:solidFill>
                  <a:schemeClr val="bg1"/>
                </a:solidFill>
              </a:rPr>
              <a:t>) основные фонды, связанные со вскрытием, </a:t>
            </a:r>
            <a:r>
              <a:rPr lang="ru-RU" sz="2000" dirty="0" smtClean="0">
                <a:solidFill>
                  <a:schemeClr val="bg1"/>
                </a:solidFill>
              </a:rPr>
              <a:t>подготовкой </a:t>
            </a:r>
            <a:r>
              <a:rPr lang="ru-RU" sz="2000" dirty="0">
                <a:solidFill>
                  <a:schemeClr val="bg1"/>
                </a:solidFill>
              </a:rPr>
              <a:t>и отработкой запасов полезного ископаемого (горно-капитальные выработки, </a:t>
            </a:r>
            <a:r>
              <a:rPr lang="ru-RU" sz="2000" dirty="0" smtClean="0">
                <a:solidFill>
                  <a:schemeClr val="bg1"/>
                </a:solidFill>
              </a:rPr>
              <a:t>специализированные  </a:t>
            </a:r>
            <a:r>
              <a:rPr lang="ru-RU" sz="2000" dirty="0">
                <a:solidFill>
                  <a:schemeClr val="bg1"/>
                </a:solidFill>
              </a:rPr>
              <a:t>здания,  сооружения  и  передаточные  устройства)  и  предназначенные </a:t>
            </a:r>
            <a:r>
              <a:rPr lang="ru-RU" sz="2000" dirty="0" smtClean="0">
                <a:solidFill>
                  <a:schemeClr val="bg1"/>
                </a:solidFill>
              </a:rPr>
              <a:t>только  </a:t>
            </a:r>
            <a:r>
              <a:rPr lang="ru-RU" sz="2000" dirty="0">
                <a:solidFill>
                  <a:schemeClr val="bg1"/>
                </a:solidFill>
              </a:rPr>
              <a:t>для  нужд  данного  горного  (обогатительного)  предприятия;  начисления  </a:t>
            </a:r>
            <a:r>
              <a:rPr lang="ru-RU" sz="2000" dirty="0" smtClean="0">
                <a:solidFill>
                  <a:schemeClr val="bg1"/>
                </a:solidFill>
              </a:rPr>
              <a:t>амортизации </a:t>
            </a:r>
            <a:r>
              <a:rPr lang="ru-RU" sz="2000" dirty="0">
                <a:solidFill>
                  <a:schemeClr val="bg1"/>
                </a:solidFill>
              </a:rPr>
              <a:t>по ним производятся по </a:t>
            </a:r>
            <a:r>
              <a:rPr lang="ru-RU" sz="2000" dirty="0" err="1">
                <a:solidFill>
                  <a:schemeClr val="bg1"/>
                </a:solidFill>
              </a:rPr>
              <a:t>потонной</a:t>
            </a:r>
            <a:r>
              <a:rPr lang="ru-RU" sz="2000" dirty="0">
                <a:solidFill>
                  <a:schemeClr val="bg1"/>
                </a:solidFill>
              </a:rPr>
              <a:t> ставке – отчислением на 1т погашенных запасов </a:t>
            </a:r>
            <a:r>
              <a:rPr lang="ru-RU" sz="2000" dirty="0" smtClean="0">
                <a:solidFill>
                  <a:schemeClr val="bg1"/>
                </a:solidFill>
              </a:rPr>
              <a:t>полезного </a:t>
            </a:r>
            <a:r>
              <a:rPr lang="ru-RU" sz="2000" dirty="0">
                <a:solidFill>
                  <a:schemeClr val="bg1"/>
                </a:solidFill>
              </a:rPr>
              <a:t>ископаемого;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б</a:t>
            </a:r>
            <a:r>
              <a:rPr lang="ru-RU" sz="2000" dirty="0">
                <a:solidFill>
                  <a:schemeClr val="bg1"/>
                </a:solidFill>
              </a:rPr>
              <a:t>) остальные основные фонды предприятия  – машины, </a:t>
            </a:r>
            <a:r>
              <a:rPr lang="ru-RU" sz="2000" dirty="0" smtClean="0">
                <a:solidFill>
                  <a:schemeClr val="bg1"/>
                </a:solidFill>
              </a:rPr>
              <a:t>оборудование</a:t>
            </a:r>
            <a:r>
              <a:rPr lang="ru-RU" sz="2000" dirty="0">
                <a:solidFill>
                  <a:schemeClr val="bg1"/>
                </a:solidFill>
              </a:rPr>
              <a:t>, транспорт, инвентарь и т.п., начисления амортизации по которым осуществляются в </a:t>
            </a:r>
            <a:r>
              <a:rPr lang="ru-RU" sz="2000" dirty="0" smtClean="0">
                <a:solidFill>
                  <a:schemeClr val="bg1"/>
                </a:solidFill>
              </a:rPr>
              <a:t>общем </a:t>
            </a:r>
            <a:r>
              <a:rPr lang="ru-RU" sz="2000" dirty="0">
                <a:solidFill>
                  <a:schemeClr val="bg1"/>
                </a:solidFill>
              </a:rPr>
              <a:t>порядке по единым нормам, установленным для данного вида или группы </a:t>
            </a:r>
            <a:r>
              <a:rPr lang="ru-RU" sz="2000" dirty="0" smtClean="0">
                <a:solidFill>
                  <a:schemeClr val="bg1"/>
                </a:solidFill>
              </a:rPr>
              <a:t>основных </a:t>
            </a:r>
            <a:r>
              <a:rPr lang="ru-RU" sz="2000" dirty="0">
                <a:solidFill>
                  <a:schemeClr val="bg1"/>
                </a:solidFill>
              </a:rPr>
              <a:t>средств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16632"/>
            <a:ext cx="6239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Амортизационные отчисления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0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409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Литература</a:t>
            </a:r>
            <a:r>
              <a:rPr lang="ru-RU" sz="2400" b="1" u="sng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Баранников А.Г., Макарова С.В. Геолого-экономическая оценка месторождений полезных ископаемых. Учебное пособие. Екатеринбург: Изд-во Уральской государственной горно-геологической академии, 2002. 95 с.</a:t>
            </a:r>
          </a:p>
          <a:p>
            <a:pPr marL="457200" indent="-457200">
              <a:buFontTx/>
              <a:buChar char="-"/>
            </a:pPr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ru-RU" sz="2400" b="1" u="sng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Нормативный документ: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МЕТОДИЧЕСКИЕ РЕКОМЕНДАЦИИ 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по технико-экономическому 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обоснованию кондиций для подсчета 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запасов месторождений твердых 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полезных ископаемых   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(кроме углей и горючих сланцев)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  <a:hlinkClick r:id="rId2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  <a:hlinkClick r:id="rId2"/>
              </a:rPr>
              <a:t>gkz-rf.ru/tverdye-poleznye-iskopaemye</a:t>
            </a:r>
            <a:endParaRPr lang="ru-RU" sz="2400" dirty="0">
              <a:solidFill>
                <a:srgbClr val="FF0000"/>
              </a:solidFill>
              <a:latin typeface="Bookman Old Style" panose="02050604050505020204" pitchFamily="18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16632"/>
            <a:ext cx="256890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9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Эксплуатационные затраты делятся </a:t>
            </a:r>
            <a:r>
              <a:rPr lang="ru-RU" sz="2800" dirty="0" smtClean="0">
                <a:solidFill>
                  <a:schemeClr val="bg1"/>
                </a:solidFill>
              </a:rPr>
              <a:t>на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</a:rPr>
              <a:t>переменные </a:t>
            </a:r>
            <a:r>
              <a:rPr lang="ru-RU" sz="2800" dirty="0">
                <a:solidFill>
                  <a:schemeClr val="bg1"/>
                </a:solidFill>
              </a:rPr>
              <a:t>(зарплата, материалы и т.п.), </a:t>
            </a:r>
            <a:r>
              <a:rPr lang="ru-RU" sz="2800" dirty="0" smtClean="0">
                <a:solidFill>
                  <a:schemeClr val="bg1"/>
                </a:solidFill>
              </a:rPr>
              <a:t>абсолютная </a:t>
            </a:r>
            <a:r>
              <a:rPr lang="ru-RU" sz="2800" dirty="0">
                <a:solidFill>
                  <a:schemeClr val="bg1"/>
                </a:solidFill>
              </a:rPr>
              <a:t>величина которых меняется пропорционально изменению объемов производства, а </a:t>
            </a:r>
            <a:r>
              <a:rPr lang="ru-RU" sz="2800" dirty="0" smtClean="0">
                <a:solidFill>
                  <a:schemeClr val="bg1"/>
                </a:solidFill>
              </a:rPr>
              <a:t>относительная </a:t>
            </a:r>
            <a:r>
              <a:rPr lang="ru-RU" sz="2800" dirty="0">
                <a:solidFill>
                  <a:schemeClr val="bg1"/>
                </a:solidFill>
              </a:rPr>
              <a:t>величина в расчете на единицу продукции остается неизменной,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</a:rPr>
              <a:t>условно-постоянные </a:t>
            </a:r>
            <a:r>
              <a:rPr lang="ru-RU" sz="2800" dirty="0">
                <a:solidFill>
                  <a:schemeClr val="bg1"/>
                </a:solidFill>
              </a:rPr>
              <a:t>(цеховые, общерудничные и др.), абсолютная величина которых практически </a:t>
            </a:r>
            <a:r>
              <a:rPr lang="ru-RU" sz="2800" dirty="0" smtClean="0">
                <a:solidFill>
                  <a:schemeClr val="bg1"/>
                </a:solidFill>
              </a:rPr>
              <a:t>не </a:t>
            </a:r>
            <a:r>
              <a:rPr lang="ru-RU" sz="2800" dirty="0">
                <a:solidFill>
                  <a:schemeClr val="bg1"/>
                </a:solidFill>
              </a:rPr>
              <a:t>меняется в зависимости от объемов производства, а относительная (в расчете на </a:t>
            </a:r>
            <a:r>
              <a:rPr lang="ru-RU" sz="2800" dirty="0" smtClean="0">
                <a:solidFill>
                  <a:schemeClr val="bg1"/>
                </a:solidFill>
              </a:rPr>
              <a:t>единицу </a:t>
            </a:r>
            <a:r>
              <a:rPr lang="ru-RU" sz="2800" dirty="0">
                <a:solidFill>
                  <a:schemeClr val="bg1"/>
                </a:solidFill>
              </a:rPr>
              <a:t>продукции), напротив, изменяется. </a:t>
            </a:r>
          </a:p>
        </p:txBody>
      </p:sp>
    </p:spTree>
    <p:extLst>
      <p:ext uri="{BB962C8B-B14F-4D97-AF65-F5344CB8AC3E}">
        <p14:creationId xmlns:p14="http://schemas.microsoft.com/office/powerpoint/2010/main" val="157828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Затраты на металлургическую переработку обычно представляются в виде </a:t>
            </a:r>
            <a:r>
              <a:rPr lang="ru-RU" sz="2400" dirty="0" smtClean="0">
                <a:solidFill>
                  <a:schemeClr val="bg1"/>
                </a:solidFill>
              </a:rPr>
              <a:t>калькуляции </a:t>
            </a:r>
            <a:r>
              <a:rPr lang="ru-RU" sz="2400" dirty="0">
                <a:solidFill>
                  <a:schemeClr val="bg1"/>
                </a:solidFill>
              </a:rPr>
              <a:t>себестоимости металлургической переработки концентратов, товарной руды и др. 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случае отсутствия информации по затратам на </a:t>
            </a:r>
            <a:r>
              <a:rPr lang="ru-RU" sz="2400" dirty="0" smtClean="0">
                <a:solidFill>
                  <a:schemeClr val="bg1"/>
                </a:solidFill>
              </a:rPr>
              <a:t>металлургическую </a:t>
            </a:r>
            <a:r>
              <a:rPr lang="ru-RU" sz="2400" dirty="0">
                <a:solidFill>
                  <a:schemeClr val="bg1"/>
                </a:solidFill>
              </a:rPr>
              <a:t>переработку </a:t>
            </a:r>
            <a:r>
              <a:rPr lang="ru-RU" sz="2400" dirty="0" smtClean="0">
                <a:solidFill>
                  <a:schemeClr val="bg1"/>
                </a:solidFill>
              </a:rPr>
              <a:t>сырья </a:t>
            </a:r>
            <a:r>
              <a:rPr lang="ru-RU" sz="2400" dirty="0">
                <a:solidFill>
                  <a:schemeClr val="bg1"/>
                </a:solidFill>
              </a:rPr>
              <a:t>могут использоваться данные договорных отношений (подписанные в двухстороннем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формате договоры) об условиях оплаты продукции, поступающей на металлургический </a:t>
            </a:r>
            <a:r>
              <a:rPr lang="ru-RU" sz="2400" dirty="0" smtClean="0">
                <a:solidFill>
                  <a:schemeClr val="bg1"/>
                </a:solidFill>
              </a:rPr>
              <a:t>завод</a:t>
            </a:r>
            <a:r>
              <a:rPr lang="ru-RU" sz="2400" dirty="0">
                <a:solidFill>
                  <a:schemeClr val="bg1"/>
                </a:solidFill>
              </a:rPr>
              <a:t>. 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На практике затраты могут устанавливаться в процентах от мировых или внутренних </a:t>
            </a:r>
            <a:r>
              <a:rPr lang="ru-RU" sz="2400" dirty="0" smtClean="0">
                <a:solidFill>
                  <a:schemeClr val="bg1"/>
                </a:solidFill>
              </a:rPr>
              <a:t>цен </a:t>
            </a:r>
            <a:r>
              <a:rPr lang="ru-RU" sz="2400" dirty="0">
                <a:solidFill>
                  <a:schemeClr val="bg1"/>
                </a:solidFill>
              </a:rPr>
              <a:t>на основные виды полезных ископаемых. В договоре указываются премии или </a:t>
            </a:r>
            <a:r>
              <a:rPr lang="ru-RU" sz="2400" dirty="0" smtClean="0">
                <a:solidFill>
                  <a:schemeClr val="bg1"/>
                </a:solidFill>
              </a:rPr>
              <a:t>штрафы </a:t>
            </a:r>
            <a:r>
              <a:rPr lang="ru-RU" sz="2400" dirty="0">
                <a:solidFill>
                  <a:schemeClr val="bg1"/>
                </a:solidFill>
              </a:rPr>
              <a:t>на изменение качественных характеристик поступающей на завод продукции, а также </a:t>
            </a:r>
            <a:r>
              <a:rPr lang="ru-RU" sz="2400" dirty="0" smtClean="0">
                <a:solidFill>
                  <a:schemeClr val="bg1"/>
                </a:solidFill>
              </a:rPr>
              <a:t>условия </a:t>
            </a:r>
            <a:r>
              <a:rPr lang="ru-RU" sz="2400" dirty="0">
                <a:solidFill>
                  <a:schemeClr val="bg1"/>
                </a:solidFill>
              </a:rPr>
              <a:t>оплаты попутных компонентов. 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Для месторождений благородных металлов учитываются затраты на аффинаж, </a:t>
            </a:r>
            <a:r>
              <a:rPr lang="ru-RU" sz="2400" dirty="0" smtClean="0">
                <a:solidFill>
                  <a:schemeClr val="bg1"/>
                </a:solidFill>
              </a:rPr>
              <a:t>которые </a:t>
            </a:r>
            <a:r>
              <a:rPr lang="ru-RU" sz="2400" dirty="0">
                <a:solidFill>
                  <a:schemeClr val="bg1"/>
                </a:solidFill>
              </a:rPr>
              <a:t>составляют 1–1,5 % от стоимости чистого металла. </a:t>
            </a:r>
          </a:p>
        </p:txBody>
      </p:sp>
    </p:spTree>
    <p:extLst>
      <p:ext uri="{BB962C8B-B14F-4D97-AF65-F5344CB8AC3E}">
        <p14:creationId xmlns:p14="http://schemas.microsoft.com/office/powerpoint/2010/main" val="3037614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предусматривается </a:t>
            </a:r>
            <a:r>
              <a:rPr lang="ru-RU" sz="2000" dirty="0">
                <a:solidFill>
                  <a:schemeClr val="bg1"/>
                </a:solidFill>
              </a:rPr>
              <a:t>возмещение убытков землепользователей путем следующих компенсаций: за </a:t>
            </a:r>
            <a:r>
              <a:rPr lang="ru-RU" sz="2000" dirty="0" smtClean="0">
                <a:solidFill>
                  <a:schemeClr val="bg1"/>
                </a:solidFill>
              </a:rPr>
              <a:t>находящиеся </a:t>
            </a:r>
            <a:r>
              <a:rPr lang="ru-RU" sz="2000" dirty="0">
                <a:solidFill>
                  <a:schemeClr val="bg1"/>
                </a:solidFill>
              </a:rPr>
              <a:t>на отчуждаемой территории жилые дома, производственные и </a:t>
            </a:r>
            <a:r>
              <a:rPr lang="ru-RU" sz="2000" dirty="0" smtClean="0">
                <a:solidFill>
                  <a:schemeClr val="bg1"/>
                </a:solidFill>
              </a:rPr>
              <a:t>непроизводственные </a:t>
            </a:r>
            <a:r>
              <a:rPr lang="ru-RU" sz="2000" dirty="0">
                <a:solidFill>
                  <a:schemeClr val="bg1"/>
                </a:solidFill>
              </a:rPr>
              <a:t>здания и сооружения, плодоносящие и неплодоносящие насаждения;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предусматривается рекультивация земель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за </a:t>
            </a:r>
            <a:r>
              <a:rPr lang="ru-RU" sz="2000" dirty="0">
                <a:solidFill>
                  <a:schemeClr val="bg1"/>
                </a:solidFill>
              </a:rPr>
              <a:t>устройство </a:t>
            </a:r>
            <a:r>
              <a:rPr lang="ru-RU" sz="2000" dirty="0" smtClean="0">
                <a:solidFill>
                  <a:schemeClr val="bg1"/>
                </a:solidFill>
              </a:rPr>
              <a:t>водоснабжения </a:t>
            </a:r>
            <a:r>
              <a:rPr lang="ru-RU" sz="2000" dirty="0">
                <a:solidFill>
                  <a:schemeClr val="bg1"/>
                </a:solidFill>
              </a:rPr>
              <a:t>(по фактическим затратам на их сооружение или по стоимости </a:t>
            </a:r>
            <a:r>
              <a:rPr lang="ru-RU" sz="2000" dirty="0" smtClean="0">
                <a:solidFill>
                  <a:schemeClr val="bg1"/>
                </a:solidFill>
              </a:rPr>
              <a:t>строительства </a:t>
            </a:r>
            <a:r>
              <a:rPr lang="ru-RU" sz="2000" dirty="0">
                <a:solidFill>
                  <a:schemeClr val="bg1"/>
                </a:solidFill>
              </a:rPr>
              <a:t>новых источников равного дебита);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за </a:t>
            </a:r>
            <a:r>
              <a:rPr lang="ru-RU" sz="2000" dirty="0">
                <a:solidFill>
                  <a:schemeClr val="bg1"/>
                </a:solidFill>
              </a:rPr>
              <a:t>оросительные, осушительные, </a:t>
            </a:r>
            <a:r>
              <a:rPr lang="ru-RU" sz="2000" dirty="0" smtClean="0">
                <a:solidFill>
                  <a:schemeClr val="bg1"/>
                </a:solidFill>
              </a:rPr>
              <a:t>противоэрозионные</a:t>
            </a:r>
            <a:r>
              <a:rPr lang="ru-RU" sz="2000" dirty="0">
                <a:solidFill>
                  <a:schemeClr val="bg1"/>
                </a:solidFill>
              </a:rPr>
              <a:t>, противоселевые сооружения в случае нарушения их работы (по сметной стоимости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строительства новых или реконструкции нарушенных систем).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019" y="188640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Состав эксплуатационных затрат так же предусматривает</a:t>
            </a:r>
            <a:endParaRPr lang="ru-RU" sz="3200" dirty="0">
              <a:solidFill>
                <a:prstClr val="white"/>
              </a:solidFill>
              <a:latin typeface="Bookman Old Style" panose="02050604050505020204" pitchFamily="18" charset="0"/>
              <a:ea typeface="Times New Roman"/>
            </a:endParaRPr>
          </a:p>
          <a:p>
            <a:pPr lvl="0"/>
            <a:endParaRPr lang="ru-RU" sz="2000" i="1" dirty="0">
              <a:solidFill>
                <a:prstClr val="white"/>
              </a:solidFill>
              <a:latin typeface="Bookman Old Style" panose="020506040505050202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7639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Затраты природоохранных </a:t>
            </a:r>
            <a:r>
              <a:rPr lang="ru-RU" sz="2000" dirty="0">
                <a:solidFill>
                  <a:schemeClr val="bg1"/>
                </a:solidFill>
              </a:rPr>
              <a:t>мероприятий </a:t>
            </a:r>
            <a:r>
              <a:rPr lang="ru-RU" sz="2000" dirty="0" smtClean="0">
                <a:solidFill>
                  <a:schemeClr val="bg1"/>
                </a:solidFill>
              </a:rPr>
              <a:t>осуществляется </a:t>
            </a:r>
            <a:r>
              <a:rPr lang="ru-RU" sz="2000" dirty="0">
                <a:solidFill>
                  <a:schemeClr val="bg1"/>
                </a:solidFill>
              </a:rPr>
              <a:t>в соответствии с </a:t>
            </a:r>
            <a:r>
              <a:rPr lang="ru-RU" sz="2000" i="1" dirty="0">
                <a:solidFill>
                  <a:srgbClr val="FF0000"/>
                </a:solidFill>
              </a:rPr>
              <a:t>«Методическими указаниями к экологическому </a:t>
            </a:r>
            <a:r>
              <a:rPr lang="ru-RU" sz="2000" i="1" dirty="0" smtClean="0">
                <a:solidFill>
                  <a:srgbClr val="FF0000"/>
                </a:solidFill>
              </a:rPr>
              <a:t>обоснованию </a:t>
            </a:r>
            <a:r>
              <a:rPr lang="ru-RU" sz="2000" i="1" dirty="0">
                <a:solidFill>
                  <a:srgbClr val="FF0000"/>
                </a:solidFill>
              </a:rPr>
              <a:t>проектов разведочных кондиций на минеральное сырье», утвержденными </a:t>
            </a:r>
            <a:r>
              <a:rPr lang="ru-RU" sz="2000" i="1" dirty="0" smtClean="0">
                <a:solidFill>
                  <a:srgbClr val="FF0000"/>
                </a:solidFill>
              </a:rPr>
              <a:t>заместителем </a:t>
            </a:r>
            <a:r>
              <a:rPr lang="ru-RU" sz="2000" i="1" dirty="0">
                <a:solidFill>
                  <a:srgbClr val="FF0000"/>
                </a:solidFill>
              </a:rPr>
              <a:t>министра охраны окружающей среды и природных ресурсов Российской Федерации </a:t>
            </a:r>
          </a:p>
          <a:p>
            <a:pPr marL="342900" indent="-342900">
              <a:buAutoNum type="arabicPlain" startAt="1995"/>
            </a:pPr>
            <a:r>
              <a:rPr lang="ru-RU" sz="2000" i="1" dirty="0" smtClean="0">
                <a:solidFill>
                  <a:srgbClr val="FF0000"/>
                </a:solidFill>
              </a:rPr>
              <a:t>г</a:t>
            </a:r>
            <a:r>
              <a:rPr lang="ru-RU" sz="2000" i="1" dirty="0">
                <a:solidFill>
                  <a:srgbClr val="FF0000"/>
                </a:solidFill>
              </a:rPr>
              <a:t>.  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lain" startAt="1995"/>
            </a:pP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  </a:t>
            </a:r>
            <a:r>
              <a:rPr lang="ru-RU" sz="2000" dirty="0">
                <a:solidFill>
                  <a:schemeClr val="bg1"/>
                </a:solidFill>
              </a:rPr>
              <a:t>стоимость  строительства  предприятий  включаются  все  затраты  на  </a:t>
            </a:r>
            <a:r>
              <a:rPr lang="ru-RU" sz="2000" dirty="0" smtClean="0">
                <a:solidFill>
                  <a:schemeClr val="bg1"/>
                </a:solidFill>
              </a:rPr>
              <a:t>природоохранные </a:t>
            </a:r>
            <a:r>
              <a:rPr lang="ru-RU" sz="2000" dirty="0">
                <a:solidFill>
                  <a:schemeClr val="bg1"/>
                </a:solidFill>
              </a:rPr>
              <a:t>мероприятия при добыче и переработке минерального сырья, а также по </a:t>
            </a:r>
            <a:r>
              <a:rPr lang="ru-RU" sz="2000" dirty="0" smtClean="0">
                <a:solidFill>
                  <a:schemeClr val="bg1"/>
                </a:solidFill>
              </a:rPr>
              <a:t>ликвидации </a:t>
            </a:r>
            <a:r>
              <a:rPr lang="ru-RU" sz="2000" dirty="0">
                <a:solidFill>
                  <a:schemeClr val="bg1"/>
                </a:solidFill>
              </a:rPr>
              <a:t>предприятия и рекультивации территорий, предоставляемых во временное </a:t>
            </a:r>
            <a:r>
              <a:rPr lang="ru-RU" sz="2000" dirty="0" smtClean="0">
                <a:solidFill>
                  <a:schemeClr val="bg1"/>
                </a:solidFill>
              </a:rPr>
              <a:t>пользование </a:t>
            </a:r>
            <a:r>
              <a:rPr lang="ru-RU" sz="2000" dirty="0">
                <a:solidFill>
                  <a:schemeClr val="bg1"/>
                </a:solidFill>
              </a:rPr>
              <a:t>на период строительства предприятия (прокладка линейных сооружений, создание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карьеров стройматериалов, используемых только в период строительства, отвалов от </a:t>
            </a:r>
            <a:r>
              <a:rPr lang="ru-RU" sz="2000" dirty="0" smtClean="0">
                <a:solidFill>
                  <a:schemeClr val="bg1"/>
                </a:solidFill>
              </a:rPr>
              <a:t>планировочных </a:t>
            </a:r>
            <a:r>
              <a:rPr lang="ru-RU" sz="2000" dirty="0">
                <a:solidFill>
                  <a:schemeClr val="bg1"/>
                </a:solidFill>
              </a:rPr>
              <a:t>работ), затраты по снятию плодородного слоя, его укладке в специальные </a:t>
            </a:r>
            <a:r>
              <a:rPr lang="ru-RU" sz="2000" dirty="0" smtClean="0">
                <a:solidFill>
                  <a:schemeClr val="bg1"/>
                </a:solidFill>
              </a:rPr>
              <a:t>отвалы</a:t>
            </a:r>
            <a:r>
              <a:rPr lang="ru-RU" sz="2000" dirty="0">
                <a:solidFill>
                  <a:schemeClr val="bg1"/>
                </a:solidFill>
              </a:rPr>
              <a:t>, затраты по организации породных отвалов и др. </a:t>
            </a:r>
          </a:p>
        </p:txBody>
      </p:sp>
    </p:spTree>
    <p:extLst>
      <p:ext uri="{BB962C8B-B14F-4D97-AF65-F5344CB8AC3E}">
        <p14:creationId xmlns:p14="http://schemas.microsoft.com/office/powerpoint/2010/main" val="3422347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79307" y="116632"/>
                <a:ext cx="9036496" cy="4697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3200" u="sng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Удельные </a:t>
                </a:r>
                <a:r>
                  <a:rPr lang="ru-RU" sz="3200" u="sng" dirty="0" err="1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эксплутационные</a:t>
                </a:r>
                <a:r>
                  <a:rPr lang="ru-RU" sz="3200" u="sng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 затраты</a:t>
                </a:r>
                <a:r>
                  <a:rPr lang="ru-RU" sz="32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– </a:t>
                </a:r>
                <a:r>
                  <a:rPr lang="ru-RU" sz="3200" dirty="0" err="1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Эуд</a:t>
                </a:r>
                <a:r>
                  <a:rPr lang="ru-RU" sz="32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 – это годовые эксплуатационные затраты (З</a:t>
                </a:r>
                <a:r>
                  <a:rPr lang="en-US" sz="32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t</a:t>
                </a:r>
                <a:r>
                  <a:rPr lang="ru-RU" sz="32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) единицы полезного ископаемого – руды, песков или полезной толщи:</a:t>
                </a:r>
              </a:p>
              <a:p>
                <a:pPr lvl="0"/>
                <a:endParaRPr lang="ru-RU" sz="3200" dirty="0">
                  <a:solidFill>
                    <a:prstClr val="white"/>
                  </a:solidFill>
                  <a:latin typeface="Bookman Old Style" panose="02050604050505020204" pitchFamily="18" charset="0"/>
                </a:endParaRPr>
              </a:p>
              <a:p>
                <a:pPr lvl="0" algn="ctr"/>
                <a:r>
                  <a:rPr lang="ru-RU" sz="4800" dirty="0" err="1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Эуд</a:t>
                </a:r>
                <a:r>
                  <a:rPr lang="ru-RU" sz="48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З</m:t>
                        </m:r>
                        <m:r>
                          <a:rPr lang="en-US" sz="4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ru-RU" sz="4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Пр</m:t>
                        </m:r>
                      </m:den>
                    </m:f>
                  </m:oMath>
                </a14:m>
                <a:r>
                  <a:rPr lang="ru-RU" sz="4800" dirty="0" smtClean="0">
                    <a:solidFill>
                      <a:prstClr val="white"/>
                    </a:solidFill>
                    <a:latin typeface="Bookman Old Style" panose="02050604050505020204" pitchFamily="18" charset="0"/>
                  </a:rPr>
                  <a:t> .</a:t>
                </a:r>
              </a:p>
              <a:p>
                <a:pPr lvl="0"/>
                <a:endParaRPr lang="ru-RU" sz="3200" dirty="0" smtClean="0">
                  <a:solidFill>
                    <a:prstClr val="white"/>
                  </a:solidFill>
                  <a:latin typeface="Bookman Old Style" panose="02050604050505020204" pitchFamily="18" charset="0"/>
                </a:endParaRPr>
              </a:p>
              <a:p>
                <a:pPr lvl="0"/>
                <a:endParaRPr lang="ru-RU" sz="3200" dirty="0" smtClean="0">
                  <a:solidFill>
                    <a:prstClr val="white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7" y="116632"/>
                <a:ext cx="9036496" cy="4697183"/>
              </a:xfrm>
              <a:prstGeom prst="rect">
                <a:avLst/>
              </a:prstGeom>
              <a:blipFill rotWithShape="1">
                <a:blip r:embed="rId2"/>
                <a:stretch>
                  <a:fillRect l="-1687" t="-1686" r="-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522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969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Прибыль валовая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-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Пв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 –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это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годовая выручка (годовая стоимость реализованной продукции) с учетом годовых эксплуатационных затрат:</a:t>
            </a:r>
          </a:p>
          <a:p>
            <a:endParaRPr lang="ru-RU" sz="20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6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Пв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= Ц</a:t>
            </a:r>
            <a:r>
              <a:rPr lang="en-US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– З</a:t>
            </a:r>
            <a:r>
              <a:rPr lang="en-US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000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Прибыль налогооблагаемая </a:t>
            </a:r>
            <a:r>
              <a:rPr lang="ru-RU" sz="20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 </a:t>
            </a:r>
            <a:r>
              <a:rPr lang="ru-RU" sz="2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Пн</a:t>
            </a:r>
            <a:r>
              <a:rPr lang="ru-RU" sz="20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- это </a:t>
            </a: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валовая прибыль с учетом </a:t>
            </a: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всех </a:t>
            </a:r>
            <a:r>
              <a:rPr lang="ru-RU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налогов и платежей, погашаемых из валовой </a:t>
            </a: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прибыли (или разность между стоимостью товарной продукции и эксплуатационными затратами): </a:t>
            </a:r>
          </a:p>
          <a:p>
            <a:pPr lvl="0"/>
            <a:endParaRPr lang="ru-RU" sz="2000" dirty="0" smtClean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36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Пн</a:t>
            </a:r>
            <a:r>
              <a:rPr lang="ru-RU" sz="3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= </a:t>
            </a:r>
            <a:r>
              <a:rPr lang="ru-RU" sz="36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Пв</a:t>
            </a:r>
            <a:r>
              <a:rPr lang="ru-RU" sz="3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– </a:t>
            </a:r>
            <a:r>
              <a:rPr lang="ru-RU" sz="36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Нф</a:t>
            </a:r>
            <a:r>
              <a:rPr lang="ru-RU" sz="3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– По ,</a:t>
            </a:r>
          </a:p>
          <a:p>
            <a:pPr lvl="0" algn="ctr"/>
            <a:r>
              <a:rPr lang="ru-RU" sz="36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Пн</a:t>
            </a:r>
            <a:r>
              <a:rPr lang="ru-RU" sz="3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>
                <a:solidFill>
                  <a:prstClr val="white"/>
                </a:solidFill>
                <a:latin typeface="Bookman Old Style" panose="02050604050505020204" pitchFamily="18" charset="0"/>
              </a:rPr>
              <a:t>= </a:t>
            </a:r>
            <a:r>
              <a:rPr lang="ru-RU" sz="36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Цt</a:t>
            </a:r>
            <a:r>
              <a:rPr lang="ru-RU" sz="3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 </a:t>
            </a:r>
            <a:r>
              <a:rPr lang="ru-RU" sz="3600" dirty="0">
                <a:solidFill>
                  <a:prstClr val="white"/>
                </a:solidFill>
                <a:latin typeface="Bookman Old Style" panose="02050604050505020204" pitchFamily="18" charset="0"/>
              </a:rPr>
              <a:t>– </a:t>
            </a:r>
            <a:r>
              <a:rPr lang="ru-RU" sz="36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Зt</a:t>
            </a:r>
            <a:r>
              <a:rPr lang="ru-RU" sz="3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 </a:t>
            </a:r>
            <a:r>
              <a:rPr lang="ru-RU" sz="3600" dirty="0">
                <a:solidFill>
                  <a:prstClr val="white"/>
                </a:solidFill>
                <a:latin typeface="Bookman Old Style" panose="02050604050505020204" pitchFamily="18" charset="0"/>
              </a:rPr>
              <a:t>– </a:t>
            </a:r>
            <a:r>
              <a:rPr lang="ru-RU" sz="3600" dirty="0" err="1" smtClean="0">
                <a:solidFill>
                  <a:prstClr val="white"/>
                </a:solidFill>
                <a:latin typeface="Bookman Old Style" panose="02050604050505020204" pitchFamily="18" charset="0"/>
              </a:rPr>
              <a:t>Нф</a:t>
            </a:r>
            <a:r>
              <a:rPr lang="ru-RU" sz="3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>
                <a:solidFill>
                  <a:prstClr val="white"/>
                </a:solidFill>
                <a:latin typeface="Bookman Old Style" panose="02050604050505020204" pitchFamily="18" charset="0"/>
              </a:rPr>
              <a:t>– </a:t>
            </a:r>
            <a:r>
              <a:rPr lang="ru-RU" sz="3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По</a:t>
            </a:r>
            <a:r>
              <a:rPr lang="ru-RU" sz="3600" dirty="0">
                <a:solidFill>
                  <a:prstClr val="white"/>
                </a:solidFill>
                <a:latin typeface="Bookman Old Style" panose="02050604050505020204" pitchFamily="18" charset="0"/>
              </a:rPr>
              <a:t>,  </a:t>
            </a:r>
          </a:p>
          <a:p>
            <a:pPr lvl="0"/>
            <a:endParaRPr lang="ru-RU" sz="2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где </a:t>
            </a:r>
            <a:r>
              <a:rPr lang="ru-RU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Н ф – налоги погашаемые из валовой прибыли (налог на имущество); </a:t>
            </a:r>
          </a:p>
          <a:p>
            <a:pPr lvl="0"/>
            <a:r>
              <a:rPr lang="ru-RU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П о – освобождаемая, в соответствии с условиями лицензионного соглашения, от </a:t>
            </a: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налогообложения </a:t>
            </a:r>
            <a:r>
              <a:rPr lang="ru-RU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часть прибыли. 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06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Прибыль чистая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– </a:t>
            </a:r>
            <a:r>
              <a:rPr lang="ru-RU" sz="32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Пч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-  это налогооблагаемая прибыль с учетом налога на прибыль:</a:t>
            </a:r>
          </a:p>
          <a:p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40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Пч</a:t>
            </a: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= </a:t>
            </a:r>
            <a:r>
              <a:rPr lang="ru-RU" sz="40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Пн</a:t>
            </a: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–</a:t>
            </a:r>
            <a:r>
              <a:rPr lang="ru-RU" sz="40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Нп</a:t>
            </a: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.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Налог на прибыль определяется НГ РФ и составляет 20% от налогооблагаемой прибыли.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49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980728"/>
                <a:ext cx="8568952" cy="1905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Коэффициент дисконтирования - q :</a:t>
                </a:r>
              </a:p>
              <a:p>
                <a:endParaRPr lang="ru-RU" sz="2800" i="1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ru-RU" sz="4000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4000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𝐸</m:t>
                            </m:r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 </a:t>
                </a:r>
                <a:r>
                  <a:rPr lang="ru-RU" sz="4000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,</a:t>
                </a:r>
                <a:endParaRPr lang="ru-RU" sz="4000" i="1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80728"/>
                <a:ext cx="8568952" cy="1905906"/>
              </a:xfrm>
              <a:prstGeom prst="rect">
                <a:avLst/>
              </a:prstGeom>
              <a:blipFill rotWithShape="1">
                <a:blip r:embed="rId2"/>
                <a:stretch>
                  <a:fillRect l="-1422" t="-3514" b="-1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95536" y="26064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Расчет ДП осуществляется </a:t>
            </a:r>
            <a:r>
              <a:rPr lang="ru-RU" sz="2000" dirty="0">
                <a:solidFill>
                  <a:schemeClr val="bg1"/>
                </a:solidFill>
              </a:rPr>
              <a:t>с использованием процедуры </a:t>
            </a:r>
            <a:r>
              <a:rPr lang="ru-RU" sz="2000" dirty="0" smtClean="0">
                <a:solidFill>
                  <a:schemeClr val="bg1"/>
                </a:solidFill>
              </a:rPr>
              <a:t>дисконтирования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105835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где </a:t>
            </a:r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ставка дисконтирования, доли ед.; </a:t>
            </a:r>
            <a:endParaRPr lang="ru-RU" sz="3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номер расчетного года.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2514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FF0000"/>
                </a:solidFill>
              </a:rPr>
              <a:t>При  отсутствии  документального  обоснования  ставки  дисконтирования  обычно </a:t>
            </a:r>
            <a:r>
              <a:rPr lang="ru-RU" sz="2000" u="sng" dirty="0" smtClean="0">
                <a:solidFill>
                  <a:srgbClr val="FF0000"/>
                </a:solidFill>
              </a:rPr>
              <a:t>принимаются </a:t>
            </a:r>
            <a:r>
              <a:rPr lang="ru-RU" sz="2000" u="sng" dirty="0">
                <a:solidFill>
                  <a:srgbClr val="FF0000"/>
                </a:solidFill>
              </a:rPr>
              <a:t>равными 10 и 15 %, а при обосновании эксплуатационных кондиций расчеты </a:t>
            </a:r>
            <a:r>
              <a:rPr lang="ru-RU" sz="2000" u="sng" dirty="0" smtClean="0">
                <a:solidFill>
                  <a:srgbClr val="FF0000"/>
                </a:solidFill>
              </a:rPr>
              <a:t>осуществляются</a:t>
            </a:r>
            <a:r>
              <a:rPr lang="ru-RU" sz="2000" u="sng" dirty="0">
                <a:solidFill>
                  <a:srgbClr val="FF0000"/>
                </a:solidFill>
              </a:rPr>
              <a:t>, как правило, без дисконтирования или в соответствии с условиями </a:t>
            </a:r>
            <a:r>
              <a:rPr lang="ru-RU" sz="2000" u="sng" dirty="0" smtClean="0">
                <a:solidFill>
                  <a:srgbClr val="FF0000"/>
                </a:solidFill>
              </a:rPr>
              <a:t>кредитования</a:t>
            </a:r>
            <a:r>
              <a:rPr lang="ru-RU" sz="2000" u="sng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146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Чистый дисконтированный доход (ЧДД) </a:t>
            </a:r>
            <a:endParaRPr lang="ru-RU" sz="28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для 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постоянной нормы дисконтирования </a:t>
            </a:r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Е </a:t>
            </a:r>
            <a:r>
              <a:rPr lang="ru-RU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сonst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) вычисляется  как сумма приведенных к начальному  этапу  оценки  всех доходов от </a:t>
            </a:r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эксплуатации 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месторождения за весь расчетный период. Величина ЧДД рассчитывается по </a:t>
            </a:r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формуле: </a:t>
            </a:r>
            <a:endParaRPr lang="ru-RU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342780" cy="10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75656" y="3789040"/>
                <a:ext cx="6338274" cy="657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ЧДД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3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ru-RU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Пч 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−</m:t>
                        </m:r>
                        <m:nary>
                          <m:naryPr>
                            <m:chr m:val="∑"/>
                            <m:ctrlPr>
                              <a:rPr lang="ru-RU" sz="3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  <m:e>
                            <m:r>
                              <a:rPr lang="ru-RU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Кз</m:t>
                            </m:r>
                            <m:r>
                              <a:rPr lang="ru-RU" sz="3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ru-RU" sz="36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</a:t>
                </a:r>
                <a:endParaRPr lang="ru-RU" sz="3600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789040"/>
                <a:ext cx="6338274" cy="657616"/>
              </a:xfrm>
              <a:prstGeom prst="rect">
                <a:avLst/>
              </a:prstGeom>
              <a:blipFill rotWithShape="1">
                <a:blip r:embed="rId3"/>
                <a:stretch>
                  <a:fillRect l="-2885" t="-12150" b="-35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02123" y="4653136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</a:rPr>
              <a:t>Если  величина  чистого  дисконтированного  дохода  положительная,  освоение  </a:t>
            </a:r>
            <a:r>
              <a:rPr lang="ru-RU" sz="2000" b="1" u="sng" dirty="0" smtClean="0">
                <a:solidFill>
                  <a:srgbClr val="FF0000"/>
                </a:solidFill>
              </a:rPr>
              <a:t>месторождения </a:t>
            </a:r>
            <a:r>
              <a:rPr lang="ru-RU" sz="2000" b="1" u="sng" dirty="0">
                <a:solidFill>
                  <a:srgbClr val="FF0000"/>
                </a:solidFill>
              </a:rPr>
              <a:t>экономически эффективно. В указанной формуле в конце последнего (Т-</a:t>
            </a:r>
            <a:r>
              <a:rPr lang="ru-RU" sz="2000" b="1" u="sng" dirty="0" err="1">
                <a:solidFill>
                  <a:srgbClr val="FF0000"/>
                </a:solidFill>
              </a:rPr>
              <a:t>го</a:t>
            </a:r>
            <a:r>
              <a:rPr lang="ru-RU" sz="2000" b="1" u="sng" dirty="0">
                <a:solidFill>
                  <a:srgbClr val="FF0000"/>
                </a:solidFill>
              </a:rPr>
              <a:t>) шага </a:t>
            </a:r>
            <a:r>
              <a:rPr lang="ru-RU" sz="2000" b="1" u="sng" dirty="0" smtClean="0">
                <a:solidFill>
                  <a:srgbClr val="FF0000"/>
                </a:solidFill>
              </a:rPr>
              <a:t>учитывается </a:t>
            </a:r>
            <a:r>
              <a:rPr lang="ru-RU" sz="2000" b="1" u="sng" dirty="0">
                <a:solidFill>
                  <a:srgbClr val="FF0000"/>
                </a:solidFill>
              </a:rPr>
              <a:t>реализация активов при ликвидации (завершение отработки месторождения) </a:t>
            </a:r>
            <a:r>
              <a:rPr lang="ru-RU" sz="2000" b="1" u="sng" dirty="0" smtClean="0">
                <a:solidFill>
                  <a:srgbClr val="FF0000"/>
                </a:solidFill>
              </a:rPr>
              <a:t>производства</a:t>
            </a:r>
            <a:r>
              <a:rPr lang="ru-RU" sz="2000" b="1" u="sng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9954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Графический смысл ЧДД</a:t>
            </a:r>
            <a:endParaRPr lang="ru-RU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39448"/>
              </p:ext>
            </p:extLst>
          </p:nvPr>
        </p:nvGraphicFramePr>
        <p:xfrm>
          <a:off x="1043608" y="836712"/>
          <a:ext cx="72008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23928" y="198884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Прибыль с нарастающим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364502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ЧДД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3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0"/>
            <a:ext cx="864096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Расчеты основных экономических показателей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86409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endParaRPr lang="ru-RU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ТЭП</a:t>
            </a: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 – это технико-экономические показатели разработки месторождения выбранным способом.</a:t>
            </a:r>
          </a:p>
          <a:p>
            <a:pPr marL="457200" indent="-457200" algn="just">
              <a:buFontTx/>
              <a:buChar char="-"/>
            </a:pPr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ТЭП различаются на:</a:t>
            </a:r>
          </a:p>
          <a:p>
            <a:pPr marL="571500" indent="-571500" algn="just">
              <a:buFontTx/>
              <a:buChar char="-"/>
            </a:pPr>
            <a:r>
              <a:rPr lang="ru-RU" sz="36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повариантные</a:t>
            </a:r>
            <a:r>
              <a:rPr lang="ru-RU" sz="3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 ТЭП</a:t>
            </a: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– это расчет показателей по вариантам бортового содержания полезного компонента либо по иным каким-либо </a:t>
            </a:r>
            <a:r>
              <a:rPr lang="ru-RU" sz="2400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измысленным</a:t>
            </a: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 вариантам, </a:t>
            </a:r>
          </a:p>
          <a:p>
            <a:pPr marL="342900" indent="-342900" algn="just">
              <a:buFontTx/>
              <a:buChar char="-"/>
            </a:pPr>
            <a:endParaRPr lang="ru-RU" sz="2400" dirty="0" smtClean="0">
              <a:solidFill>
                <a:schemeClr val="bg1"/>
              </a:solidFill>
              <a:latin typeface="Bookman Old Style" panose="02050604050505020204" pitchFamily="18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-  </a:t>
            </a:r>
            <a: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основные ТЭП</a:t>
            </a: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,  - это ТЭП, отвечающие базовому варианту, т.е. 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ыбранному и обоснованному варианту.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i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Внутренняя норма доходности (ВНД) </a:t>
            </a:r>
            <a:endParaRPr lang="ru-RU" sz="4000" i="1" u="sng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представляет 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собой ту норму </a:t>
            </a:r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дисконтирования 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(Е), при которой величина приведенных доходов равна </a:t>
            </a:r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приведенным капиталовложениям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.  </a:t>
            </a:r>
            <a:endParaRPr lang="ru-RU" sz="20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Или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ВНД = Е (%), при ЧДД = 0.</a:t>
            </a:r>
          </a:p>
          <a:p>
            <a:endParaRPr lang="ru-RU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24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  </a:t>
            </a:r>
            <a:r>
              <a:rPr lang="ru-RU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случае,  если  ВНД  больше  величины  нормы  дисконтирования,  инвестиционный </a:t>
            </a:r>
            <a:r>
              <a:rPr lang="ru-RU" sz="24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 </a:t>
            </a:r>
            <a:r>
              <a:rPr lang="ru-RU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имеет запас прочности при его реализации.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74665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Индекс доходности (ИД) </a:t>
            </a:r>
            <a:endParaRPr lang="ru-RU" sz="2800" i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/>
            <a:r>
              <a:rPr lang="ru-RU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представляет собой отношение суммы приведенных до-</a:t>
            </a:r>
          </a:p>
          <a:p>
            <a:pPr lvl="0"/>
            <a:r>
              <a:rPr lang="ru-RU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ходов </a:t>
            </a:r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(лучше чистой прибыли) </a:t>
            </a:r>
            <a:r>
              <a:rPr lang="ru-RU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к величине приведенных капиталовложений: </a:t>
            </a:r>
            <a:endParaRPr lang="ru-RU" sz="2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71" y="2348881"/>
            <a:ext cx="697875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86916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</a:rPr>
              <a:t> в экономически эффективных проектах величина ИД больше единицы.</a:t>
            </a:r>
          </a:p>
        </p:txBody>
      </p:sp>
    </p:spTree>
    <p:extLst>
      <p:ext uri="{BB962C8B-B14F-4D97-AF65-F5344CB8AC3E}">
        <p14:creationId xmlns:p14="http://schemas.microsoft.com/office/powerpoint/2010/main" val="2301087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6409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Условие рентабельной разработки месторождения: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лаг разработки (</a:t>
            </a:r>
            <a:r>
              <a:rPr lang="en-US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t)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при котором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ЧДД</a:t>
            </a:r>
            <a:r>
              <a:rPr lang="en-US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&gt; 0,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ИД</a:t>
            </a:r>
            <a:r>
              <a:rPr lang="en-US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&gt; 1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Причем время </a:t>
            </a:r>
            <a:r>
              <a:rPr lang="en-US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 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должно удовлетворять недропользователя.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Очевидно, что при </a:t>
            </a:r>
            <a:r>
              <a:rPr lang="en-US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 &gt; 20</a:t>
            </a: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разработка экономически неэффективна</a:t>
            </a:r>
            <a:r>
              <a:rPr lang="ru-RU" sz="36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а при </a:t>
            </a:r>
            <a:r>
              <a:rPr lang="en-US" sz="36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 = 1-5 </a:t>
            </a:r>
            <a:r>
              <a:rPr lang="ru-RU" sz="36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лет – эффективна.</a:t>
            </a:r>
            <a:endParaRPr lang="en-US" sz="3600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571500" indent="-571500">
              <a:buFontTx/>
              <a:buChar char="-"/>
            </a:pPr>
            <a:endParaRPr lang="ru-RU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25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вместо  коэффициента  дисконтирования </a:t>
            </a:r>
            <a:r>
              <a:rPr lang="ru-RU" sz="24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может  </a:t>
            </a:r>
            <a:r>
              <a:rPr lang="ru-RU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использоваться  </a:t>
            </a:r>
            <a:r>
              <a:rPr lang="ru-RU" sz="24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коэффициент  </a:t>
            </a:r>
            <a:r>
              <a:rPr lang="ru-RU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ежегодной  ренты  b n   (коэффициент </a:t>
            </a:r>
            <a:r>
              <a:rPr lang="ru-RU" sz="24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аннуитета</a:t>
            </a:r>
            <a:r>
              <a:rPr lang="ru-RU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), рассчитанный по формуле </a:t>
            </a:r>
            <a:r>
              <a:rPr lang="ru-RU" sz="24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</a:t>
            </a:r>
            <a:endParaRPr lang="ru-RU" sz="24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515386" cy="19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50912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где q = (1 + Е); n – срок эксплуатации объекта. </a:t>
            </a:r>
          </a:p>
        </p:txBody>
      </p:sp>
    </p:spTree>
    <p:extLst>
      <p:ext uri="{BB962C8B-B14F-4D97-AF65-F5344CB8AC3E}">
        <p14:creationId xmlns:p14="http://schemas.microsoft.com/office/powerpoint/2010/main" val="846279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Основные </a:t>
            </a:r>
            <a:r>
              <a:rPr lang="ru-RU" dirty="0" smtClean="0">
                <a:solidFill>
                  <a:schemeClr val="bg1"/>
                </a:solidFill>
              </a:rPr>
              <a:t>ТЭП разработки месторождения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656"/>
            <a:ext cx="67332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</a:t>
            </a:r>
            <a:r>
              <a:rPr lang="ru-RU" sz="1600" dirty="0">
                <a:solidFill>
                  <a:schemeClr val="bg1"/>
                </a:solidFill>
              </a:rPr>
              <a:t>. Геологические </a:t>
            </a:r>
            <a:r>
              <a:rPr lang="ru-RU" sz="1600" dirty="0" smtClean="0">
                <a:solidFill>
                  <a:schemeClr val="bg1"/>
                </a:solidFill>
              </a:rPr>
              <a:t>запасы    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2. Геологические запасы </a:t>
            </a:r>
            <a:r>
              <a:rPr lang="ru-RU" sz="1600" dirty="0" smtClean="0">
                <a:solidFill>
                  <a:schemeClr val="bg1"/>
                </a:solidFill>
              </a:rPr>
              <a:t>компонентов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3. Среднее содержание компонентов в геологических </a:t>
            </a:r>
            <a:r>
              <a:rPr lang="ru-RU" sz="1600" dirty="0" smtClean="0">
                <a:solidFill>
                  <a:schemeClr val="bg1"/>
                </a:solidFill>
              </a:rPr>
              <a:t>запасах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4. Промышленные </a:t>
            </a:r>
            <a:r>
              <a:rPr lang="ru-RU" sz="1600" dirty="0" smtClean="0">
                <a:solidFill>
                  <a:schemeClr val="bg1"/>
                </a:solidFill>
              </a:rPr>
              <a:t>запасы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5</a:t>
            </a:r>
            <a:r>
              <a:rPr lang="ru-RU" sz="1600" dirty="0">
                <a:solidFill>
                  <a:schemeClr val="bg1"/>
                </a:solidFill>
              </a:rPr>
              <a:t>. Промышленные запасы компонентов 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6</a:t>
            </a:r>
            <a:r>
              <a:rPr lang="ru-RU" sz="1600" dirty="0">
                <a:solidFill>
                  <a:schemeClr val="bg1"/>
                </a:solidFill>
              </a:rPr>
              <a:t>. Среднее содержание компонентов в промышленных запасах 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7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smtClean="0">
                <a:solidFill>
                  <a:schemeClr val="bg1"/>
                </a:solidFill>
              </a:rPr>
              <a:t>Потери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8. </a:t>
            </a:r>
            <a:r>
              <a:rPr lang="ru-RU" sz="1600" dirty="0" smtClean="0">
                <a:solidFill>
                  <a:schemeClr val="bg1"/>
                </a:solidFill>
              </a:rPr>
              <a:t>Разубоживание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9. Эксплуатационные запасы 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10</a:t>
            </a:r>
            <a:r>
              <a:rPr lang="ru-RU" sz="1600" dirty="0">
                <a:solidFill>
                  <a:schemeClr val="bg1"/>
                </a:solidFill>
              </a:rPr>
              <a:t>. Эксплуатационные запасы компонентов  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11. Среднее содержание компонентов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эксплуатационных </a:t>
            </a:r>
            <a:r>
              <a:rPr lang="ru-RU" sz="1600" dirty="0" smtClean="0">
                <a:solidFill>
                  <a:schemeClr val="bg1"/>
                </a:solidFill>
              </a:rPr>
              <a:t>запасах    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12. Срок обеспеченности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предприятия </a:t>
            </a:r>
            <a:r>
              <a:rPr lang="ru-RU" sz="1600" dirty="0">
                <a:solidFill>
                  <a:schemeClr val="bg1"/>
                </a:solidFill>
              </a:rPr>
              <a:t>запасами  лет     </a:t>
            </a:r>
          </a:p>
          <a:p>
            <a:r>
              <a:rPr lang="ru-RU" sz="1600" dirty="0">
                <a:solidFill>
                  <a:schemeClr val="bg1"/>
                </a:solidFill>
              </a:rPr>
              <a:t>13. Горизонт расчета  лет    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14. Год выхода предприятия на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полную </a:t>
            </a:r>
            <a:r>
              <a:rPr lang="ru-RU" sz="1600" dirty="0">
                <a:solidFill>
                  <a:schemeClr val="bg1"/>
                </a:solidFill>
              </a:rPr>
              <a:t>производственную </a:t>
            </a:r>
            <a:r>
              <a:rPr lang="ru-RU" sz="1600" dirty="0" smtClean="0">
                <a:solidFill>
                  <a:schemeClr val="bg1"/>
                </a:solidFill>
              </a:rPr>
              <a:t>мощность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15. Производственная мощность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предприятия </a:t>
            </a:r>
            <a:r>
              <a:rPr lang="ru-RU" sz="1600" dirty="0">
                <a:solidFill>
                  <a:schemeClr val="bg1"/>
                </a:solidFill>
              </a:rPr>
              <a:t>по </a:t>
            </a:r>
            <a:r>
              <a:rPr lang="ru-RU" sz="1600" dirty="0" smtClean="0">
                <a:solidFill>
                  <a:schemeClr val="bg1"/>
                </a:solidFill>
              </a:rPr>
              <a:t>руде    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16. Тоже по полезным </a:t>
            </a:r>
            <a:r>
              <a:rPr lang="ru-RU" sz="1600" dirty="0" smtClean="0">
                <a:solidFill>
                  <a:schemeClr val="bg1"/>
                </a:solidFill>
              </a:rPr>
              <a:t>компонентам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17. Коэффициент </a:t>
            </a:r>
            <a:r>
              <a:rPr lang="ru-RU" sz="1600" dirty="0" smtClean="0">
                <a:solidFill>
                  <a:schemeClr val="bg1"/>
                </a:solidFill>
              </a:rPr>
              <a:t>вскрыши)    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18. Горная </a:t>
            </a:r>
            <a:r>
              <a:rPr lang="ru-RU" sz="1600" dirty="0" smtClean="0">
                <a:solidFill>
                  <a:schemeClr val="bg1"/>
                </a:solidFill>
              </a:rPr>
              <a:t>масса)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91683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prstClr val="white"/>
                </a:solidFill>
              </a:rPr>
              <a:t>19. Показатели обогащения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20. Выпуск конечной товарной продукции  т, кг, м 3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21. Цена реализации единицы (г, т, м 3 ) товарной продукции  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22. Стоимость товарной продукции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23. Капитальные затраты,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24. Оборотный капитал  млн. руб.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25. Удельные капитальные затраты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26. Эксплуатационные затраты, в т. ч. амортизация и НДПИ .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27. Затраты на 1 т (м 3)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28. Валовая прибыль  млн. руб.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29. Налог на имущество и прочие платежи  млн. руб.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30. Налогооблагаемая прибыль  млн. руб.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31. Налог на прибыль  млн. руб.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32. Чистая прибыль  млн. руб.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33. Ставка дисконтирования  %     1  2  3  4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34. Чистый дисконтированный доход  млн. руб.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35. Индекс доходности  доли ед.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36. Срок окупаемости капитальных вложений  лет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37. Внутренняя норма доходности  %     </a:t>
            </a: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38. Бюджетная эффективность  млн. </a:t>
            </a:r>
            <a:r>
              <a:rPr lang="ru-RU" sz="1400" dirty="0" err="1">
                <a:solidFill>
                  <a:prstClr val="white"/>
                </a:solidFill>
              </a:rPr>
              <a:t>руб</a:t>
            </a:r>
            <a:r>
              <a:rPr lang="ru-RU" sz="1400" dirty="0">
                <a:solidFill>
                  <a:prstClr val="white"/>
                </a:solidFill>
              </a:rPr>
              <a:t> </a:t>
            </a:r>
            <a:endParaRPr lang="ru-RU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46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83267"/>
              </p:ext>
            </p:extLst>
          </p:nvPr>
        </p:nvGraphicFramePr>
        <p:xfrm>
          <a:off x="107507" y="188640"/>
          <a:ext cx="8928993" cy="49457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11617"/>
                <a:gridCol w="3128149"/>
                <a:gridCol w="311617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  <a:gridCol w="287645"/>
              </a:tblGrid>
              <a:tr h="303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Показатели 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подг.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6746" marR="6746" marT="6746" marB="0" anchor="b"/>
                </a:tc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Интервал планирования, годы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ctr"/>
                </a:tc>
              </a:tr>
              <a:tr h="269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Операционная деятельность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Выручка от реализации продукции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189,0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189,0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189,0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3213,0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Себестоимость выпуска продукции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113,3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113,3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113,3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1926,9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 - в том числе амортизация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115,6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Балансовая прибыль (п.1 – п. 2)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75,7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75,7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1286,1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61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Налог на имущество и прочие платежи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11,2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61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Налогооблагаемая прибыль (п. 4 – п. 5)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75,0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75,0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1274,9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61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Налог на прибыль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15,0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255,0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Чистая прибыль (п. 6 – п. 7)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60,0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60,0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1019,9</a:t>
                      </a:r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61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1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</a:rPr>
                        <a:t>Сальдо потока от операционной </a:t>
                      </a:r>
                      <a:r>
                        <a:rPr lang="ru-RU" sz="1000" u="none" strike="noStrike" dirty="0" smtClean="0">
                          <a:effectLst/>
                        </a:rPr>
                        <a:t>деятельности</a:t>
                      </a:r>
                    </a:p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(п. 8 + п. 3)</a:t>
                      </a:r>
                      <a:endParaRPr lang="ru-RU" sz="10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66,8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1135,5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61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Инвестиционная деятельность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Капитальные затраты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140,5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140,5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Прирост оборотного капитала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28,3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28,3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Реализация имущества при прекращении инвестиционного проекта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0,0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Возврат оборотного капитала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28,3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Сальдо потока от инвестиционной деятельности (п.10 + п.11 - п.12 - п.13)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168,8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140,5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1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Сальдо суммарного денежного потока (п. 9 – п. 14) </a:t>
                      </a:r>
                      <a:endParaRPr lang="ru-RU" sz="1000" b="1" i="1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-168,8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66,8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995,0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Чистая прибыль привиденна по коэффициенту дисконта (п.8 х п.19)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-169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44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235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ЧДД (пред.знач. п.17+п.16 ДП)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-169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-111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-60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-16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84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131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150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166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193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204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214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222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229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235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Стака дисконта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0,15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Коэффициент дисконта (1/(1+п.18)^t)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1,00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0,87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0,76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0,66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0,57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0,50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0,43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0,38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0,33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0,28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0,25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0,21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0,16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0,14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0,12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0,11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0,09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Чистая прибыль с нарастающим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180,0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240,0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300,0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360,0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420,0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479,9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539,9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599,9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659,9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719,9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779,9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839,9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899,9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959,9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1019,9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</a:tr>
              <a:tr h="1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>
                          <a:effectLst/>
                        </a:rPr>
                        <a:t>Иднекс доходности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0,43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0,85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1,28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1,71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2,14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2,56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2,99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3,42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3,84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4,27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4,70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5,12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5,55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5,98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6,41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6,83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7,26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746" marR="6746" marT="674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39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i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Анализ чувствительности экономической модели разработки – изменение ЧДД относительно изменения параметров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088889"/>
              </p:ext>
            </p:extLst>
          </p:nvPr>
        </p:nvGraphicFramePr>
        <p:xfrm>
          <a:off x="251520" y="764704"/>
          <a:ext cx="8208912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93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ДП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- денежный поток,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Cash Flow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(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CF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) – 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это движение денежных средств направленных на строительства объектов для разработки месторождения, инновации основных средств и эксплуатации месторождения с учетом его ликвидации, т.е. - это 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общий приход и расход денежных средств за все время разработки месторождения. </a:t>
            </a:r>
          </a:p>
          <a:p>
            <a:pPr algn="just">
              <a:spcAft>
                <a:spcPts val="0"/>
              </a:spcAft>
            </a:pPr>
            <a:endParaRPr lang="ru-RU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Время разработки (эксплуатации) месторождения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</a:t>
            </a:r>
            <a:r>
              <a:rPr lang="ru-RU" sz="3200" b="1" i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экс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– это полный период времени разработки месторождения.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10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67687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</a:t>
            </a:r>
            <a:r>
              <a:rPr lang="ru-RU" sz="5200" b="1" i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экс</a:t>
            </a:r>
            <a:r>
              <a:rPr lang="ru-RU" sz="5200" b="1" i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5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= </a:t>
            </a:r>
            <a:r>
              <a:rPr lang="ru-RU" sz="5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</a:t>
            </a:r>
            <a:r>
              <a:rPr lang="ru-RU" sz="5200" b="1" i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обс</a:t>
            </a:r>
            <a:r>
              <a:rPr lang="ru-RU" sz="5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+ </a:t>
            </a:r>
            <a:r>
              <a:rPr lang="ru-RU" sz="5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</a:t>
            </a:r>
            <a:r>
              <a:rPr lang="ru-RU" sz="5200" b="1" i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стр</a:t>
            </a:r>
            <a:r>
              <a:rPr lang="ru-RU" sz="5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+  </a:t>
            </a:r>
            <a:r>
              <a:rPr lang="ru-RU" sz="5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</a:t>
            </a:r>
            <a:r>
              <a:rPr lang="ru-RU" sz="5200" b="1" i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лик</a:t>
            </a:r>
            <a:endParaRPr lang="ru-RU" sz="5200" baseline="-25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2400" i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889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</a:t>
            </a:r>
            <a:r>
              <a:rPr lang="ru-RU" sz="4800" b="1" i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обс</a:t>
            </a:r>
            <a:r>
              <a:rPr lang="ru-RU" sz="3600" b="1" i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 обеспеченность запасами, лет.</a:t>
            </a:r>
          </a:p>
          <a:p>
            <a:endParaRPr lang="ru-RU" sz="3600" b="1" i="1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r>
              <a:rPr lang="ru-RU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</a:t>
            </a:r>
            <a:r>
              <a:rPr lang="ru-RU" sz="4800" b="1" i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стр</a:t>
            </a:r>
            <a:r>
              <a:rPr lang="ru-RU" sz="3600" b="1" i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время строительства и запуск предприятия на проектную мощность, лет.</a:t>
            </a:r>
          </a:p>
          <a:p>
            <a:endParaRPr lang="ru-RU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r>
              <a:rPr lang="ru-RU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</a:t>
            </a:r>
            <a:r>
              <a:rPr lang="ru-RU" sz="4800" b="1" i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лик</a:t>
            </a:r>
            <a:r>
              <a:rPr lang="ru-RU" sz="3600" b="1" i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 время ликвидации предприятия, лет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6632"/>
            <a:ext cx="827367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ВРЕМЯ РАЗРАБОТКИ МЕСТОРОЖДЕНИЯ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1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07904" y="0"/>
                <a:ext cx="2424382" cy="1153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Т</a:t>
                </a:r>
                <a:r>
                  <a:rPr lang="ru-RU" sz="4400" b="1" i="1" baseline="-25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обс</a:t>
                </a:r>
                <a:r>
                  <a:rPr lang="ru-RU" sz="44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4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З</m:t>
                            </m:r>
                          </m:e>
                          <m:sub>
                            <m:r>
                              <a:rPr lang="ru-RU" sz="44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э</m:t>
                            </m:r>
                          </m:sub>
                        </m:sSub>
                      </m:num>
                      <m:den>
                        <m:r>
                          <a:rPr lang="ru-RU" sz="44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Пр</m:t>
                        </m:r>
                      </m:den>
                    </m:f>
                  </m:oMath>
                </a14:m>
                <a:r>
                  <a:rPr lang="ru-RU" sz="4400" b="1" i="1" baseline="-25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</a:t>
                </a:r>
                <a:endParaRPr lang="ru-RU" sz="4400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0"/>
                <a:ext cx="2424382" cy="1153649"/>
              </a:xfrm>
              <a:prstGeom prst="rect">
                <a:avLst/>
              </a:prstGeom>
              <a:blipFill rotWithShape="1">
                <a:blip r:embed="rId2"/>
                <a:stretch>
                  <a:fillRect l="-10553" b="-8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8551" y="1052736"/>
                <a:ext cx="8892480" cy="5257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З</a:t>
                </a:r>
                <a:r>
                  <a:rPr lang="ru-RU" sz="2800" baseline="-25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э</a:t>
                </a:r>
                <a:r>
                  <a:rPr lang="ru-RU" sz="2800" b="1" baseline="-25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</a:t>
                </a:r>
                <a:r>
                  <a:rPr lang="ru-RU" sz="28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– </a:t>
                </a:r>
                <a:r>
                  <a:rPr lang="ru-RU" sz="28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эксплуатационные запасы.</a:t>
                </a:r>
              </a:p>
              <a:p>
                <a:endParaRPr lang="ru-RU" sz="2800" i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endParaRPr>
              </a:p>
              <a:p>
                <a:r>
                  <a:rPr lang="ru-RU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Пр</a:t>
                </a:r>
                <a:r>
                  <a:rPr lang="ru-RU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</a:t>
                </a:r>
                <a:r>
                  <a:rPr lang="ru-RU" sz="2800" i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–</a:t>
                </a:r>
                <a:r>
                  <a:rPr lang="ru-RU" sz="28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производительность карьера, шахты, прииска, фабрики, ГОК совместно или отдельно, лет.</a:t>
                </a:r>
              </a:p>
              <a:p>
                <a:endParaRPr lang="ru-RU" sz="28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endParaRPr>
              </a:p>
              <a:p>
                <a:pPr algn="ctr"/>
                <a:r>
                  <a:rPr lang="ru-RU" sz="28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З</a:t>
                </a:r>
                <a:r>
                  <a:rPr lang="ru-RU" sz="2800" b="1" i="1" baseline="-25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э </a:t>
                </a:r>
                <a:r>
                  <a:rPr lang="ru-RU" sz="28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= </a:t>
                </a:r>
                <a:r>
                  <a:rPr lang="ru-RU" sz="28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З</a:t>
                </a:r>
                <a:r>
                  <a:rPr lang="ru-RU" sz="2800" b="1" i="1" baseline="-25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р</a:t>
                </a:r>
                <a:r>
                  <a:rPr lang="ru-RU" sz="28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– </a:t>
                </a:r>
                <a:r>
                  <a:rPr lang="ru-RU" sz="28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З</a:t>
                </a:r>
                <a:r>
                  <a:rPr lang="ru-RU" sz="2800" b="1" i="1" baseline="-25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п</a:t>
                </a:r>
                <a:r>
                  <a:rPr lang="ru-RU" sz="28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+ </a:t>
                </a:r>
                <a:r>
                  <a:rPr lang="ru-RU" sz="28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З</a:t>
                </a:r>
                <a:r>
                  <a:rPr lang="ru-RU" sz="2800" b="1" i="1" baseline="-25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рз</a:t>
                </a:r>
                <a:endParaRPr lang="ru-RU" sz="2800" b="1" i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endParaRPr>
              </a:p>
              <a:p>
                <a:pPr algn="ctr"/>
                <a:endParaRPr lang="ru-RU" sz="2800" b="1" i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endParaRPr>
              </a:p>
              <a:p>
                <a:pPr algn="just"/>
                <a:r>
                  <a:rPr lang="ru-RU" sz="2800" i="1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З</a:t>
                </a:r>
                <a:r>
                  <a:rPr lang="ru-RU" sz="2800" i="1" baseline="-250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р</a:t>
                </a:r>
                <a:r>
                  <a:rPr lang="ru-RU" sz="2800" i="1" baseline="-25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</a:t>
                </a:r>
                <a:r>
                  <a:rPr lang="ru-RU" sz="2800" i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– разведанные запасы,</a:t>
                </a:r>
              </a:p>
              <a:p>
                <a:pPr algn="just"/>
                <a:r>
                  <a:rPr lang="ru-RU" sz="2800" i="1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З</a:t>
                </a:r>
                <a:r>
                  <a:rPr lang="ru-RU" sz="2800" i="1" baseline="-250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п</a:t>
                </a:r>
                <a:r>
                  <a:rPr lang="ru-RU" sz="2800" i="1" baseline="-25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</a:t>
                </a:r>
                <a:r>
                  <a:rPr lang="ru-RU" sz="2800" i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– потерянные запасы в ходе разработки,</a:t>
                </a:r>
              </a:p>
              <a:p>
                <a:pPr lvl="0"/>
                <a:r>
                  <a:rPr lang="ru-RU" sz="2800" i="1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З</a:t>
                </a:r>
                <a:r>
                  <a:rPr lang="ru-RU" sz="2800" i="1" baseline="-250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рз</a:t>
                </a:r>
                <a:r>
                  <a:rPr lang="ru-RU" sz="2800" i="1" baseline="-25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</a:t>
                </a:r>
                <a:r>
                  <a:rPr lang="ru-RU" sz="2800" i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– </a:t>
                </a:r>
                <a:r>
                  <a:rPr lang="ru-RU" sz="2800" i="1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разубоженные</a:t>
                </a:r>
                <a:r>
                  <a:rPr lang="ru-RU" sz="2800" i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запасы.</a:t>
                </a:r>
              </a:p>
              <a:p>
                <a:pPr lvl="0"/>
                <a:endParaRPr lang="ru-RU" sz="28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endParaRPr>
              </a:p>
              <a:p>
                <a:pPr lvl="0"/>
                <a:r>
                  <a:rPr lang="ru-RU" sz="2800" i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Зэ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 dirty="0" smtClean="0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b="0" i="1" dirty="0" smtClean="0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З</m:t>
                            </m:r>
                          </m:e>
                          <m:sub>
                            <m:r>
                              <a:rPr lang="ru-RU" sz="2800" b="0" i="1" dirty="0" smtClean="0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р</m:t>
                            </m:r>
                          </m:sub>
                        </m:sSub>
                        <m:r>
                          <a:rPr lang="ru-RU" sz="2800" b="0" i="1" dirty="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(1−П)</m:t>
                        </m:r>
                      </m:num>
                      <m:den>
                        <m:r>
                          <a:rPr lang="ru-RU" sz="2800" b="0" i="1" dirty="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(1−Р)</m:t>
                        </m:r>
                      </m:den>
                    </m:f>
                    <m:r>
                      <a:rPr lang="ru-RU" sz="2800" b="0" i="1" dirty="0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где П −потери</m:t>
                    </m:r>
                  </m:oMath>
                </a14:m>
                <a:r>
                  <a:rPr lang="ru-RU" sz="2800" i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, Р – разубоживание в </a:t>
                </a:r>
                <a:r>
                  <a:rPr lang="ru-RU" sz="2800" i="1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д.ед</a:t>
                </a:r>
                <a:r>
                  <a:rPr lang="ru-RU" sz="2800" i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1" y="1052736"/>
                <a:ext cx="8892480" cy="5257017"/>
              </a:xfrm>
              <a:prstGeom prst="rect">
                <a:avLst/>
              </a:prstGeom>
              <a:blipFill rotWithShape="1">
                <a:blip r:embed="rId3"/>
                <a:stretch>
                  <a:fillRect l="-1439" t="-1276" r="-206" b="-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60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89248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chemeClr val="bg1"/>
                </a:solidFill>
                <a:latin typeface="Times New Roman"/>
                <a:ea typeface="Times New Roman"/>
              </a:rPr>
              <a:t>Цена или стоимость полезного ископаемого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 Ц – 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это стоимость единицы полезного ископаемого в долларах или рублях по результатам оценки, маркетинговых исследований и по предварительной договоренности с потребителем.</a:t>
            </a:r>
          </a:p>
          <a:p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r>
              <a:rPr lang="ru-RU" sz="2800" u="sng" dirty="0" smtClean="0">
                <a:solidFill>
                  <a:schemeClr val="bg1"/>
                </a:solidFill>
                <a:latin typeface="Times New Roman"/>
                <a:ea typeface="Times New Roman"/>
              </a:rPr>
              <a:t>Выручка или стоимость товарной продукции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 Ц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t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- это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годовая стоимость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годовой добычи полезного ископаемого, который предполагается к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реализации или реализуется: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Ц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t</a:t>
            </a: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= Ц </a:t>
            </a:r>
            <a:r>
              <a:rPr lang="ru-RU" sz="3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</a:t>
            </a:r>
            <a:endParaRPr lang="ru-RU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– производительность по полезному ископаемому, которое реализуется.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7090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5134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стоимость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товарной продукции определяется без учета НДС, исходя из среднего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значения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цены внутреннего или мирового рынка на конечную продукцию за год или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несколько 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ближайших  лет,  предшествующих  дате  составления  ТЭО  кондиций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Продолжительность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учитываемого при расчетах периода времени (год или несколько ближайших лет)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зависит 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 устойчивости  мировых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учете  цен  мирового  рынка  вычитаются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таможенные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пошлины, транспортные расходы и страховка. Перевод выручки в рубли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осуществляется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действующему курсу ЦБ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РФ.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78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0648"/>
            <a:ext cx="237969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ЗАТРАТЫ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0728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Капитальные затраты или капитальные вложения </a:t>
            </a:r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– </a:t>
            </a:r>
            <a:r>
              <a:rPr lang="ru-RU" sz="3200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Кз</a:t>
            </a:r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, К</a:t>
            </a:r>
            <a:r>
              <a:rPr lang="en-US" sz="3200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t</a:t>
            </a:r>
            <a:r>
              <a:rPr lang="ru-RU" sz="3200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/>
              </a:rPr>
              <a:t>– это затраты, необходимые для подготовки к разработке месторождения.</a:t>
            </a:r>
          </a:p>
          <a:p>
            <a:pPr lvl="0"/>
            <a:r>
              <a:rPr lang="ru-RU" sz="2000" i="1" dirty="0">
                <a:solidFill>
                  <a:prstClr val="white"/>
                </a:solidFill>
                <a:latin typeface="Bookman Old Style" panose="02050604050505020204" pitchFamily="18" charset="0"/>
                <a:ea typeface="Times New Roman"/>
              </a:rPr>
              <a:t>В рекомендациях ТЭО применяется термин – инвестиционные затраты</a:t>
            </a:r>
            <a:r>
              <a:rPr lang="ru-RU" sz="2000" i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Times New Roman"/>
              </a:rPr>
              <a:t>.</a:t>
            </a:r>
          </a:p>
          <a:p>
            <a:pPr lvl="0"/>
            <a:endParaRPr lang="ru-RU" sz="2000" i="1" dirty="0">
              <a:solidFill>
                <a:prstClr val="white"/>
              </a:solidFill>
              <a:latin typeface="Bookman Old Style" panose="02050604050505020204" pitchFamily="18" charset="0"/>
              <a:ea typeface="Times New Roman"/>
            </a:endParaRPr>
          </a:p>
          <a:p>
            <a:pPr lvl="0"/>
            <a:r>
              <a:rPr lang="ru-RU" sz="3200" i="1" u="sng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Инвестиционные затраты</a:t>
            </a:r>
            <a:r>
              <a:rPr lang="ru-RU" sz="3200" i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- Из </a:t>
            </a:r>
          </a:p>
          <a:p>
            <a:pPr lvl="0"/>
            <a:r>
              <a:rPr lang="ru-RU" sz="3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– это затраты, необходимые для подготовки к разработке и </a:t>
            </a:r>
            <a:r>
              <a:rPr lang="ru-RU" sz="3000" u="sng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начала</a:t>
            </a:r>
            <a:r>
              <a:rPr lang="ru-RU" sz="3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разработки месторождения.</a:t>
            </a:r>
            <a:endParaRPr lang="ru-RU" sz="3000" dirty="0" smtClean="0">
              <a:solidFill>
                <a:schemeClr val="bg1"/>
              </a:solidFill>
              <a:latin typeface="Bookman Old Style" panose="020506040505050202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88830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2976</Words>
  <Application>Microsoft Office PowerPoint</Application>
  <PresentationFormat>Экран (4:3)</PresentationFormat>
  <Paragraphs>775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Andrej Popov</dc:creator>
  <cp:lastModifiedBy>Andrej Popov</cp:lastModifiedBy>
  <cp:revision>37</cp:revision>
  <dcterms:created xsi:type="dcterms:W3CDTF">2020-11-09T02:32:20Z</dcterms:created>
  <dcterms:modified xsi:type="dcterms:W3CDTF">2020-11-10T02:48:41Z</dcterms:modified>
</cp:coreProperties>
</file>