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72" r:id="rId13"/>
    <p:sldId id="269" r:id="rId14"/>
    <p:sldId id="270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002FEC-5FF4-44D1-B1FD-2827F7084571}" type="datetimeFigureOut">
              <a:rPr lang="ru-RU" smtClean="0"/>
              <a:t>15/11/2020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4095BE-DC0F-4509-A130-681E7104E34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91509/" TargetMode="External"/><Relationship Id="rId2" Type="http://schemas.openxmlformats.org/officeDocument/2006/relationships/hyperlink" Target="http://base.garant.ru/12174914/#ixzz6dq1ZsHKP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6286" y="2060848"/>
            <a:ext cx="93944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ГЕОЛОГО-ЭКОНОМИЧЕСКАЯ ОЦЕНКА </a:t>
            </a:r>
          </a:p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МЕСТОРОЖДЕНИЙ ТВЕРДЫХ </a:t>
            </a:r>
          </a:p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ПОЛЕЗНЫХ ИСКОПАЕМЫХ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9902" y="6215358"/>
            <a:ext cx="1713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г. Пермь, </a:t>
            </a:r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217479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ФГБОУ </a:t>
            </a:r>
            <a:r>
              <a:rPr lang="ru-RU" altLang="ru-RU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ВПО  </a:t>
            </a:r>
            <a:r>
              <a:rPr lang="ru-RU" altLang="ru-RU" sz="1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ПЕРМСКИЙ ГОСУДАРСТВЕННЫЙ НАЦИОНАЛЬНЫЙ ИССЛЕДОВАТЕЛЬСКИЙ УНИВЕРСИТЕТ</a:t>
            </a:r>
          </a:p>
          <a:p>
            <a:pPr algn="ctr"/>
            <a:r>
              <a:rPr lang="ru-RU" altLang="ru-RU" sz="1200" b="1" dirty="0">
                <a:cs typeface="Times New Roman" pitchFamily="18" charset="0"/>
              </a:rPr>
              <a:t>Кафедра поисков и разведки </a:t>
            </a:r>
            <a:r>
              <a:rPr lang="ru-RU" altLang="ru-RU" sz="1200" b="1" dirty="0" smtClean="0">
                <a:cs typeface="Times New Roman" pitchFamily="18" charset="0"/>
              </a:rPr>
              <a:t>полезных </a:t>
            </a:r>
            <a:r>
              <a:rPr lang="ru-RU" altLang="ru-RU" sz="1200" b="1" dirty="0">
                <a:cs typeface="Times New Roman" pitchFamily="18" charset="0"/>
              </a:rPr>
              <a:t>ископаемых</a:t>
            </a:r>
            <a:r>
              <a:rPr lang="ru-RU" altLang="ru-RU" sz="2000" b="1" dirty="0"/>
              <a:t>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3568" y="764704"/>
            <a:ext cx="7920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9592" y="4293096"/>
            <a:ext cx="8126444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sz="3200" b="1" dirty="0" smtClean="0"/>
              <a:t>6</a:t>
            </a:r>
            <a:r>
              <a:rPr lang="ru-RU" sz="3200" b="1" dirty="0" smtClean="0"/>
              <a:t>. Экологическое обоснование кондиций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89401" y="1268760"/>
            <a:ext cx="1299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А.Г. Попов</a:t>
            </a:r>
          </a:p>
        </p:txBody>
      </p:sp>
    </p:spTree>
    <p:extLst>
      <p:ext uri="{BB962C8B-B14F-4D97-AF65-F5344CB8AC3E}">
        <p14:creationId xmlns:p14="http://schemas.microsoft.com/office/powerpoint/2010/main" val="3251511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Нормативы платы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за сбросы и выбросы рассчитываются в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соответствии с Постановлением Правительства РФ от 13.09.2016 N 913 "О ставках платы за негативное воздействие на окружающую среду и дополнительных коэффициентах"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</a:rPr>
              <a:t>.</a:t>
            </a:r>
          </a:p>
          <a:p>
            <a:pPr algn="ctr"/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изменится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881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ea typeface="Calibri"/>
                <a:cs typeface="Times New Roman"/>
              </a:rPr>
              <a:t>Плата за </a:t>
            </a:r>
            <a:r>
              <a:rPr lang="ru-RU" sz="2000" dirty="0" smtClean="0">
                <a:ea typeface="Calibri"/>
                <a:cs typeface="Times New Roman"/>
              </a:rPr>
              <a:t>выбросы и сбросы </a:t>
            </a:r>
            <a:r>
              <a:rPr lang="ru-RU" sz="2000" dirty="0">
                <a:ea typeface="Calibri"/>
                <a:cs typeface="Times New Roman"/>
              </a:rPr>
              <a:t>загрязняющих веществ в </a:t>
            </a:r>
            <a:r>
              <a:rPr lang="ru-RU" sz="2000" dirty="0" smtClean="0">
                <a:ea typeface="Calibri"/>
                <a:cs typeface="Times New Roman"/>
              </a:rPr>
              <a:t>атмосферу и в волу (</a:t>
            </a:r>
            <a:r>
              <a:rPr lang="ru-RU" sz="2000" dirty="0" err="1" smtClean="0">
                <a:ea typeface="Calibri"/>
                <a:cs typeface="Times New Roman"/>
              </a:rPr>
              <a:t>Пв</a:t>
            </a:r>
            <a:r>
              <a:rPr lang="ru-RU" sz="2000" dirty="0" smtClean="0">
                <a:ea typeface="Calibri"/>
                <a:cs typeface="Times New Roman"/>
              </a:rPr>
              <a:t>/с) </a:t>
            </a:r>
            <a:r>
              <a:rPr lang="ru-RU" sz="2000" dirty="0">
                <a:ea typeface="Calibri"/>
                <a:cs typeface="Times New Roman"/>
              </a:rPr>
              <a:t>определяется по формуле: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0"/>
          <a:ext cx="137953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3" imgW="1345616" imgH="253890" progId="Equation.3">
                  <p:embed/>
                </p:oleObj>
              </mc:Choice>
              <mc:Fallback>
                <p:oleObj name="Формула" r:id="rId3" imgW="1345616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79538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51720" y="908720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err="1" smtClean="0"/>
              <a:t>П</a:t>
            </a:r>
            <a:r>
              <a:rPr lang="ru-RU" sz="4000" i="1" baseline="-25000" dirty="0" err="1" smtClean="0"/>
              <a:t>в</a:t>
            </a:r>
            <a:r>
              <a:rPr lang="ru-RU" sz="4000" i="1" baseline="-25000" dirty="0" smtClean="0"/>
              <a:t>/с</a:t>
            </a:r>
            <a:r>
              <a:rPr lang="ru-RU" sz="4000" i="1" dirty="0" smtClean="0"/>
              <a:t> = </a:t>
            </a:r>
            <a:r>
              <a:rPr lang="en-US" sz="4000" i="1" dirty="0" smtClean="0"/>
              <a:t> k M</a:t>
            </a:r>
            <a:r>
              <a:rPr lang="ru-RU" sz="4000" i="1" baseline="-25000" dirty="0" smtClean="0"/>
              <a:t>в</a:t>
            </a:r>
            <a:r>
              <a:rPr lang="en-US" sz="4000" i="1" baseline="-25000" dirty="0" smtClean="0"/>
              <a:t>/c</a:t>
            </a:r>
            <a:r>
              <a:rPr lang="en-US" sz="4000" i="1" dirty="0" smtClean="0"/>
              <a:t> C</a:t>
            </a:r>
            <a:r>
              <a:rPr lang="ru-RU" sz="4000" i="1" baseline="-25000" dirty="0" err="1" smtClean="0"/>
              <a:t>ст</a:t>
            </a:r>
            <a:r>
              <a:rPr lang="ru-RU" sz="4000" i="1" dirty="0" smtClean="0"/>
              <a:t> </a:t>
            </a:r>
            <a:endParaRPr lang="ru-RU" sz="40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556792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i="1" dirty="0" smtClean="0">
                <a:ea typeface="Calibri"/>
                <a:cs typeface="Times New Roman"/>
              </a:rPr>
              <a:t>k </a:t>
            </a:r>
            <a:r>
              <a:rPr lang="ru-RU" sz="2000" dirty="0" smtClean="0">
                <a:ea typeface="Calibri"/>
                <a:cs typeface="Times New Roman"/>
              </a:rPr>
              <a:t>– </a:t>
            </a:r>
            <a:r>
              <a:rPr lang="ru-RU" sz="2000" i="1" dirty="0" smtClean="0">
                <a:ea typeface="Calibri"/>
                <a:cs typeface="Times New Roman"/>
              </a:rPr>
              <a:t>экологический коэффициент,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4000" i="1" dirty="0" smtClean="0">
                <a:solidFill>
                  <a:prstClr val="white"/>
                </a:solidFill>
              </a:rPr>
              <a:t>M</a:t>
            </a:r>
            <a:r>
              <a:rPr lang="ru-RU" sz="4000" i="1" baseline="-25000" dirty="0" smtClean="0">
                <a:solidFill>
                  <a:prstClr val="white"/>
                </a:solidFill>
              </a:rPr>
              <a:t>в/с </a:t>
            </a:r>
            <a:r>
              <a:rPr lang="ru-RU" sz="2000" i="1" dirty="0" smtClean="0">
                <a:solidFill>
                  <a:prstClr val="white"/>
                </a:solidFill>
              </a:rPr>
              <a:t>– масса выбрасываемого, сбрасываемого вредного вещества, т/год,</a:t>
            </a:r>
          </a:p>
          <a:p>
            <a:pPr algn="just">
              <a:spcAft>
                <a:spcPts val="0"/>
              </a:spcAft>
            </a:pPr>
            <a:endParaRPr lang="ru-RU" sz="2000" i="1" dirty="0">
              <a:solidFill>
                <a:prstClr val="white"/>
              </a:solidFill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4000" i="1" dirty="0">
                <a:solidFill>
                  <a:prstClr val="white"/>
                </a:solidFill>
              </a:rPr>
              <a:t>C</a:t>
            </a:r>
            <a:r>
              <a:rPr lang="ru-RU" sz="4000" i="1" baseline="-25000" dirty="0" err="1" smtClean="0">
                <a:solidFill>
                  <a:prstClr val="white"/>
                </a:solidFill>
              </a:rPr>
              <a:t>ст</a:t>
            </a:r>
            <a:r>
              <a:rPr lang="ru-RU" sz="4000" i="1" baseline="-25000" dirty="0" smtClean="0">
                <a:solidFill>
                  <a:prstClr val="white"/>
                </a:solidFill>
              </a:rPr>
              <a:t> </a:t>
            </a:r>
            <a:r>
              <a:rPr lang="ru-RU" sz="2000" i="1" dirty="0" smtClean="0">
                <a:solidFill>
                  <a:prstClr val="white"/>
                </a:solidFill>
              </a:rPr>
              <a:t>– ставка по определенному выбрасываемому, сбрасываемому веществу и определенному классу отходов в рублях за 1 т.</a:t>
            </a:r>
            <a:endParaRPr lang="ru-RU" sz="2000" dirty="0">
              <a:ea typeface="Calibri"/>
              <a:cs typeface="Times New Roman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680638"/>
              </p:ext>
            </p:extLst>
          </p:nvPr>
        </p:nvGraphicFramePr>
        <p:xfrm>
          <a:off x="251520" y="4725145"/>
          <a:ext cx="8568952" cy="173736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1728191">
                <a:tc>
                  <a:txBody>
                    <a:bodyPr/>
                    <a:lstStyle/>
                    <a:p>
                      <a:pPr indent="0"/>
                      <a:r>
                        <a:rPr lang="ru-RU" dirty="0">
                          <a:effectLst/>
                        </a:rPr>
                        <a:t>Примечание. Ставка платы за сбросы взвешенных веществ применяется с использованием коэффициента, определяемого как величина, обратная сумме допустимого увеличения содержания взвешенных веществ при сбросе сточных вод к фону водоема и фоновой концентрации взвешенных веществ в воде водного объекта, принятой при установлении нормативов предельно допустимых сбросов загрязняющих веществ.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69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404010"/>
              </p:ext>
            </p:extLst>
          </p:nvPr>
        </p:nvGraphicFramePr>
        <p:xfrm>
          <a:off x="251520" y="1340768"/>
          <a:ext cx="7992888" cy="111632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3024336"/>
                <a:gridCol w="1656184"/>
                <a:gridCol w="1728192"/>
                <a:gridCol w="1584176"/>
              </a:tblGrid>
              <a:tr h="1116320">
                <a:tc>
                  <a:txBody>
                    <a:bodyPr/>
                    <a:lstStyle/>
                    <a:p>
                      <a:pPr indent="0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Взвешенные вещества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937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977,2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977,2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073773"/>
              </p:ext>
            </p:extLst>
          </p:nvPr>
        </p:nvGraphicFramePr>
        <p:xfrm>
          <a:off x="1043608" y="2492896"/>
          <a:ext cx="6984776" cy="182880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232248"/>
                <a:gridCol w="1656184"/>
                <a:gridCol w="1728192"/>
                <a:gridCol w="1368152"/>
              </a:tblGrid>
              <a:tr h="0">
                <a:tc>
                  <a:txBody>
                    <a:bodyPr/>
                    <a:lstStyle/>
                    <a:p>
                      <a:pPr indent="0"/>
                      <a:r>
                        <a:rPr lang="ru-RU" b="1" dirty="0">
                          <a:solidFill>
                            <a:srgbClr val="FF0000"/>
                          </a:solidFill>
                          <a:effectLst/>
                        </a:rPr>
                        <a:t>Барий и его соли </a:t>
                      </a:r>
                      <a:endParaRPr lang="ru-RU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0"/>
                      <a:r>
                        <a:rPr lang="ru-RU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  <a:effectLst/>
                        </a:rPr>
                        <a:t>в пересчете на барий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  <a:p>
                      <a:pPr indent="0"/>
                      <a:endParaRPr lang="ru-RU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0"/>
                      <a:endParaRPr lang="ru-RU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b="1" dirty="0">
                          <a:solidFill>
                            <a:srgbClr val="FF0000"/>
                          </a:solidFill>
                          <a:effectLst/>
                        </a:rPr>
                        <a:t>1061,9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b="1" dirty="0">
                          <a:solidFill>
                            <a:srgbClr val="FF0000"/>
                          </a:solidFill>
                          <a:effectLst/>
                        </a:rPr>
                        <a:t>1108,1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b="1" dirty="0">
                          <a:solidFill>
                            <a:srgbClr val="FF0000"/>
                          </a:solidFill>
                          <a:effectLst/>
                        </a:rPr>
                        <a:t>1108,1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/>
                      <a:r>
                        <a:rPr lang="ru-RU" b="1" dirty="0" err="1" smtClean="0">
                          <a:solidFill>
                            <a:srgbClr val="FF0000"/>
                          </a:solidFill>
                          <a:effectLst/>
                        </a:rPr>
                        <a:t>Бенз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effectLst/>
                        </a:rPr>
                        <a:t>(а)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  <a:effectLst/>
                        </a:rPr>
                        <a:t>пирен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ru-RU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b="1" dirty="0">
                          <a:solidFill>
                            <a:srgbClr val="FF0000"/>
                          </a:solidFill>
                          <a:effectLst/>
                        </a:rPr>
                        <a:t>5247490,6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b="1" dirty="0">
                          <a:solidFill>
                            <a:srgbClr val="FF0000"/>
                          </a:solidFill>
                          <a:effectLst/>
                        </a:rPr>
                        <a:t>5472968,7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b="1" dirty="0">
                          <a:solidFill>
                            <a:srgbClr val="FF0000"/>
                          </a:solidFill>
                          <a:effectLst/>
                        </a:rPr>
                        <a:t>5472968,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15816" y="9767"/>
            <a:ext cx="3146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Пример ставки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34206"/>
              </p:ext>
            </p:extLst>
          </p:nvPr>
        </p:nvGraphicFramePr>
        <p:xfrm>
          <a:off x="3131840" y="764704"/>
          <a:ext cx="5173980" cy="518160"/>
        </p:xfrm>
        <a:graphic>
          <a:graphicData uri="http://schemas.openxmlformats.org/drawingml/2006/table">
            <a:tbl>
              <a:tblPr/>
              <a:tblGrid>
                <a:gridCol w="1818332"/>
                <a:gridCol w="1669559"/>
                <a:gridCol w="1686089"/>
              </a:tblGrid>
              <a:tr h="0">
                <a:tc>
                  <a:txBody>
                    <a:bodyPr/>
                    <a:lstStyle/>
                    <a:p>
                      <a:pPr indent="0" algn="ctr"/>
                      <a:r>
                        <a:rPr lang="ru-RU" sz="2800" dirty="0">
                          <a:solidFill>
                            <a:srgbClr val="464C55"/>
                          </a:solidFill>
                          <a:effectLst/>
                        </a:rPr>
                        <a:t>2016 год</a:t>
                      </a:r>
                    </a:p>
                  </a:txBody>
                  <a:tcPr>
                    <a:lnL>
                      <a:noFill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800" dirty="0">
                          <a:solidFill>
                            <a:srgbClr val="464C55"/>
                          </a:solidFill>
                          <a:effectLst/>
                        </a:rPr>
                        <a:t>2017 год</a:t>
                      </a: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800" dirty="0">
                          <a:solidFill>
                            <a:srgbClr val="464C55"/>
                          </a:solidFill>
                          <a:effectLst/>
                        </a:rPr>
                        <a:t>2018 год</a:t>
                      </a:r>
                    </a:p>
                  </a:txBody>
                  <a:tcPr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4509120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Arial"/>
              </a:rPr>
              <a:t> * </a:t>
            </a:r>
            <a:r>
              <a:rPr lang="ru-RU" i="1" dirty="0" err="1" smtClean="0">
                <a:latin typeface="Arial"/>
              </a:rPr>
              <a:t>бензапирен</a:t>
            </a:r>
            <a:r>
              <a:rPr lang="ru-RU" i="1" dirty="0" smtClean="0">
                <a:latin typeface="Arial"/>
              </a:rPr>
              <a:t> - полициклический углеводород, канцероген; </a:t>
            </a:r>
            <a:r>
              <a:rPr lang="ru-RU" i="1" dirty="0">
                <a:latin typeface="Arial"/>
              </a:rPr>
              <a:t>чрезвычайно </a:t>
            </a:r>
            <a:r>
              <a:rPr lang="ru-RU" i="1" dirty="0" smtClean="0">
                <a:latin typeface="Arial"/>
              </a:rPr>
              <a:t>токсичен, относится </a:t>
            </a:r>
            <a:r>
              <a:rPr lang="ru-RU" i="1" dirty="0">
                <a:latin typeface="Arial"/>
              </a:rPr>
              <a:t>к I (высшему) классу опасности</a:t>
            </a:r>
            <a:r>
              <a:rPr lang="ru-RU" i="1" dirty="0" smtClean="0">
                <a:latin typeface="Arial"/>
              </a:rPr>
              <a:t>. </a:t>
            </a:r>
            <a:r>
              <a:rPr lang="ru-RU" dirty="0" smtClean="0">
                <a:latin typeface="Arial"/>
              </a:rPr>
              <a:t>Образуется </a:t>
            </a:r>
            <a:r>
              <a:rPr lang="ru-RU" dirty="0">
                <a:latin typeface="Arial"/>
              </a:rPr>
              <a:t>при сгорании углеводородного жидкого, твёрдого и газообразного топлива </a:t>
            </a:r>
            <a:r>
              <a:rPr lang="ru-RU" dirty="0" smtClean="0">
                <a:latin typeface="Arial"/>
              </a:rPr>
              <a:t>.</a:t>
            </a:r>
          </a:p>
          <a:p>
            <a:pPr algn="just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318" y="5445224"/>
            <a:ext cx="9092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/>
              </a:rPr>
              <a:t>ПДК в воздухе </a:t>
            </a:r>
            <a:r>
              <a:rPr lang="ru-RU" dirty="0">
                <a:latin typeface="Arial"/>
              </a:rPr>
              <a:t>= 0,000001 </a:t>
            </a:r>
            <a:r>
              <a:rPr lang="ru-RU" dirty="0" smtClean="0">
                <a:latin typeface="Arial"/>
              </a:rPr>
              <a:t>мг/м</a:t>
            </a:r>
            <a:r>
              <a:rPr lang="ru-RU" baseline="30000" dirty="0" smtClean="0">
                <a:latin typeface="Arial"/>
              </a:rPr>
              <a:t>3 ,  </a:t>
            </a:r>
            <a:r>
              <a:rPr lang="ru-RU" dirty="0">
                <a:latin typeface="Arial"/>
              </a:rPr>
              <a:t>в почве = </a:t>
            </a:r>
            <a:r>
              <a:rPr lang="ru-RU" dirty="0" smtClean="0">
                <a:latin typeface="Arial"/>
              </a:rPr>
              <a:t>0,02 </a:t>
            </a:r>
            <a:r>
              <a:rPr lang="ru-RU" dirty="0">
                <a:latin typeface="Arial"/>
              </a:rPr>
              <a:t>мг/кг в сумме с фоновым уровнем</a:t>
            </a:r>
            <a:r>
              <a:rPr lang="ru-RU" baseline="30000" dirty="0" smtClean="0">
                <a:latin typeface="Arial"/>
              </a:rPr>
              <a:t> </a:t>
            </a:r>
            <a:r>
              <a:rPr lang="ru-RU" dirty="0" smtClean="0">
                <a:latin typeface="Arial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528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Масса загрязняющих веществ сбросов и выбросов рассчитывается специальным исследованиями своими силами или привлекаемыми предприятиями….</a:t>
            </a:r>
          </a:p>
          <a:p>
            <a:r>
              <a:rPr lang="ru-RU" sz="3600" dirty="0" smtClean="0"/>
              <a:t>Отчисления по выбросам и сбросам относят на эксплуатационные затраты.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21434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ea typeface="Calibri"/>
                <a:cs typeface="Times New Roman"/>
              </a:rPr>
              <a:t>Размер платы за размещение отходов в пределах установленных лимитов рассчитывается по формуле: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1268760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/>
              <a:t>П</a:t>
            </a:r>
            <a:r>
              <a:rPr lang="ru-RU" sz="4000" i="1" baseline="-25000" dirty="0" smtClean="0"/>
              <a:t>от</a:t>
            </a:r>
            <a:r>
              <a:rPr lang="ru-RU" sz="4000" i="1" dirty="0" smtClean="0"/>
              <a:t> = </a:t>
            </a:r>
            <a:r>
              <a:rPr lang="en-US" sz="4000" i="1" dirty="0" smtClean="0"/>
              <a:t> k M</a:t>
            </a:r>
            <a:r>
              <a:rPr lang="ru-RU" sz="4000" i="1" baseline="-25000" dirty="0" smtClean="0"/>
              <a:t>от</a:t>
            </a:r>
            <a:r>
              <a:rPr lang="en-US" sz="4000" i="1" dirty="0" smtClean="0"/>
              <a:t> C</a:t>
            </a:r>
            <a:r>
              <a:rPr lang="ru-RU" sz="4000" i="1" baseline="-25000" dirty="0" err="1" smtClean="0"/>
              <a:t>ст</a:t>
            </a:r>
            <a:r>
              <a:rPr lang="ru-RU" sz="4000" i="1" dirty="0" smtClean="0"/>
              <a:t> </a:t>
            </a:r>
            <a:endParaRPr lang="ru-RU" sz="40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060848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/>
              <a:t>k</a:t>
            </a:r>
            <a:r>
              <a:rPr lang="ru-RU" dirty="0" smtClean="0"/>
              <a:t> </a:t>
            </a:r>
            <a:r>
              <a:rPr lang="ru-RU" dirty="0"/>
              <a:t>– понижающий коэффициент, равный</a:t>
            </a:r>
            <a:r>
              <a:rPr lang="ru-RU" dirty="0" smtClean="0"/>
              <a:t>: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0,3 – при размещении отходов на принадлежащих </a:t>
            </a:r>
            <a:r>
              <a:rPr lang="ru-RU" dirty="0" err="1"/>
              <a:t>природопользователям</a:t>
            </a:r>
            <a:r>
              <a:rPr lang="ru-RU" dirty="0"/>
              <a:t> специализированных полигонах и промышленных площадках, оборудованных в соответствии с требуемыми нормами, и расположенных в пределах промышленной зоны источника негативного воздействия</a:t>
            </a:r>
            <a:r>
              <a:rPr lang="ru-RU" dirty="0" smtClean="0"/>
              <a:t>;</a:t>
            </a:r>
            <a:endParaRPr lang="en-US" dirty="0" smtClean="0"/>
          </a:p>
          <a:p>
            <a:endParaRPr lang="ru-RU" dirty="0"/>
          </a:p>
          <a:p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/>
              <a:t>– при размещении отходов, подлежащих временному накоплению и фактически использованных в течение 11 месяцев с момента размещения в собственном производстве или переданных для использования в течение отчетного периода. </a:t>
            </a:r>
          </a:p>
        </p:txBody>
      </p:sp>
    </p:spTree>
    <p:extLst>
      <p:ext uri="{BB962C8B-B14F-4D97-AF65-F5344CB8AC3E}">
        <p14:creationId xmlns:p14="http://schemas.microsoft.com/office/powerpoint/2010/main" val="3924369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347938"/>
              </p:ext>
            </p:extLst>
          </p:nvPr>
        </p:nvGraphicFramePr>
        <p:xfrm>
          <a:off x="251520" y="1196752"/>
          <a:ext cx="8712967" cy="458001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04056"/>
                <a:gridCol w="5310722"/>
                <a:gridCol w="1021265"/>
                <a:gridCol w="938462"/>
                <a:gridCol w="938462"/>
              </a:tblGrid>
              <a:tr h="575087"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 dirty="0">
                          <a:effectLst/>
                        </a:rPr>
                        <a:t>1.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800" dirty="0">
                          <a:effectLst/>
                        </a:rPr>
                        <a:t>Отходы I класса опасности (</a:t>
                      </a:r>
                      <a:r>
                        <a:rPr lang="ru-RU" sz="18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чрезвычайно опасные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4452,4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4643,7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4643,7</a:t>
                      </a:r>
                    </a:p>
                  </a:txBody>
                  <a:tcPr marL="35943" marR="35943" marT="17971" marB="17971"/>
                </a:tc>
              </a:tr>
              <a:tr h="575087"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2.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800" dirty="0">
                          <a:effectLst/>
                        </a:rPr>
                        <a:t>Отходы II класса опасности (</a:t>
                      </a:r>
                      <a:r>
                        <a:rPr lang="ru-RU" sz="1800" b="1" i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высокоопасные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1908,2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1990,2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1990,2</a:t>
                      </a:r>
                    </a:p>
                  </a:txBody>
                  <a:tcPr marL="35943" marR="35943" marT="17971" marB="17971"/>
                </a:tc>
              </a:tr>
              <a:tr h="575087"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 dirty="0">
                          <a:effectLst/>
                        </a:rPr>
                        <a:t>3.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800" dirty="0">
                          <a:effectLst/>
                        </a:rPr>
                        <a:t>Отходы III класса опасности (</a:t>
                      </a:r>
                      <a:r>
                        <a:rPr lang="ru-RU" sz="18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умеренно опасные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1272,3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1327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1327</a:t>
                      </a:r>
                    </a:p>
                  </a:txBody>
                  <a:tcPr marL="35943" marR="35943" marT="17971" marB="17971"/>
                </a:tc>
              </a:tr>
              <a:tr h="362971"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4.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800" dirty="0">
                          <a:effectLst/>
                        </a:rPr>
                        <a:t>Отходы IV класса опасности (</a:t>
                      </a:r>
                      <a:r>
                        <a:rPr lang="ru-RU" sz="18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малоопасные</a:t>
                      </a:r>
                      <a:r>
                        <a:rPr lang="ru-RU" sz="1800" dirty="0">
                          <a:effectLst/>
                        </a:rPr>
                        <a:t>) </a:t>
                      </a:r>
                      <a:endParaRPr lang="ru-RU" sz="1800" dirty="0" smtClean="0">
                        <a:effectLst/>
                      </a:endParaRPr>
                    </a:p>
                    <a:p>
                      <a:pPr indent="0"/>
                      <a:r>
                        <a:rPr lang="ru-RU" sz="1800" dirty="0" smtClean="0">
                          <a:effectLst/>
                        </a:rPr>
                        <a:t>(</a:t>
                      </a:r>
                      <a:r>
                        <a:rPr lang="ru-RU" sz="1800" dirty="0">
                          <a:effectLst/>
                        </a:rPr>
                        <a:t>за исключением твердых коммунальных отходов IV класса опасности (малоопасные</a:t>
                      </a:r>
                      <a:r>
                        <a:rPr lang="ru-RU" sz="1800" dirty="0" smtClean="0">
                          <a:effectLst/>
                        </a:rPr>
                        <a:t>))</a:t>
                      </a:r>
                    </a:p>
                    <a:p>
                      <a:pPr indent="0"/>
                      <a:endParaRPr lang="ru-RU" sz="1800" dirty="0">
                        <a:effectLst/>
                      </a:endParaRP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635,9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663,2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663,2</a:t>
                      </a:r>
                    </a:p>
                  </a:txBody>
                  <a:tcPr marL="35943" marR="35943" marT="17971" marB="17971"/>
                </a:tc>
              </a:tr>
              <a:tr h="575087">
                <a:tc rowSpan="4"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5.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800" dirty="0">
                          <a:effectLst/>
                        </a:rPr>
                        <a:t>Отходы V класса опасности </a:t>
                      </a:r>
                      <a:endParaRPr lang="ru-RU" sz="1800" dirty="0" smtClean="0">
                        <a:effectLst/>
                      </a:endParaRPr>
                    </a:p>
                    <a:p>
                      <a:pPr indent="0"/>
                      <a:r>
                        <a:rPr lang="ru-RU" sz="1800" dirty="0" smtClean="0">
                          <a:effectLst/>
                        </a:rPr>
                        <a:t>(</a:t>
                      </a:r>
                      <a:r>
                        <a:rPr lang="ru-RU" sz="18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практически неопасные</a:t>
                      </a:r>
                      <a:r>
                        <a:rPr lang="ru-RU" sz="1800" dirty="0">
                          <a:effectLst/>
                        </a:rPr>
                        <a:t>):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 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 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 </a:t>
                      </a:r>
                    </a:p>
                  </a:txBody>
                  <a:tcPr marL="35943" marR="35943" marT="17971" marB="17971"/>
                </a:tc>
              </a:tr>
              <a:tr h="359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800">
                          <a:effectLst/>
                        </a:rPr>
                        <a:t>добывающей промышленности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1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1,1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1,1</a:t>
                      </a:r>
                    </a:p>
                  </a:txBody>
                  <a:tcPr marL="35943" marR="35943" marT="17971" marB="17971"/>
                </a:tc>
              </a:tr>
              <a:tr h="467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800">
                          <a:effectLst/>
                        </a:rPr>
                        <a:t>перерабатывающей промышленности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38,4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40,1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40,1</a:t>
                      </a:r>
                    </a:p>
                  </a:txBody>
                  <a:tcPr marL="35943" marR="35943" marT="17971" marB="17971"/>
                </a:tc>
              </a:tr>
              <a:tr h="251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800">
                          <a:effectLst/>
                        </a:rPr>
                        <a:t>прочие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16,6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>
                          <a:effectLst/>
                        </a:rPr>
                        <a:t>17,3</a:t>
                      </a:r>
                    </a:p>
                  </a:txBody>
                  <a:tcPr marL="35943" marR="35943" marT="17971" marB="17971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800" dirty="0">
                          <a:effectLst/>
                        </a:rPr>
                        <a:t>17,3</a:t>
                      </a:r>
                    </a:p>
                  </a:txBody>
                  <a:tcPr marL="35943" marR="35943" marT="17971" marB="1797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189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060848"/>
            <a:ext cx="89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/>
              </a:rPr>
              <a:t>Приказ Минприроды России от 25 февраля 2010 г. N 50 "О Порядке разработки и утверждения нормативов образования отходов и лимитов на их размещение" (с изменениями и дополнениями)</a:t>
            </a:r>
          </a:p>
          <a:p>
            <a:r>
              <a:rPr lang="ru-RU" sz="2000" b="1" dirty="0">
                <a:latin typeface="Arial"/>
              </a:rPr>
              <a:t>Приказ Минприроды России от 25 февраля 2010 г. N 50</a:t>
            </a:r>
            <a:br>
              <a:rPr lang="ru-RU" sz="2000" b="1" dirty="0">
                <a:latin typeface="Arial"/>
              </a:rPr>
            </a:br>
            <a:r>
              <a:rPr lang="ru-RU" sz="2000" b="1" dirty="0">
                <a:latin typeface="Arial"/>
              </a:rPr>
              <a:t>"О Порядке разработки и утверждения нормативов образования отходов и лимитов на их размещение"</a:t>
            </a:r>
          </a:p>
          <a:p>
            <a:r>
              <a:rPr lang="ru-RU" sz="2000" b="1" dirty="0">
                <a:latin typeface="Arial"/>
              </a:rPr>
              <a:t/>
            </a:r>
            <a:br>
              <a:rPr lang="ru-RU" sz="2000" b="1" dirty="0">
                <a:latin typeface="Arial"/>
              </a:rPr>
            </a:br>
            <a:r>
              <a:rPr lang="ru-RU" sz="2000" b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Arial"/>
              </a:rPr>
            </a:br>
            <a:r>
              <a:rPr lang="ru-RU" sz="2000" b="1" dirty="0">
                <a:solidFill>
                  <a:srgbClr val="000000"/>
                </a:solidFill>
                <a:latin typeface="Arial"/>
              </a:rPr>
              <a:t>Система ГАРАНТ: </a:t>
            </a:r>
            <a:r>
              <a:rPr lang="ru-RU" sz="2000" b="1" dirty="0">
                <a:solidFill>
                  <a:srgbClr val="003399"/>
                </a:solidFill>
                <a:latin typeface="Arial"/>
                <a:hlinkClick r:id="rId2"/>
              </a:rPr>
              <a:t>http://base.garant.ru/12174914/#ixzz6dq1ZsHKP</a:t>
            </a:r>
            <a:endParaRPr lang="ru-RU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9409" y="116632"/>
            <a:ext cx="9036496" cy="17452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5870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/>
                <a:hlinkClick r:id="rId3"/>
              </a:rPr>
              <a:t>Установление класса опасности отходов.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effectLst/>
                <a:latin typeface="PT Sans"/>
                <a:hlinkClick r:id="rId3"/>
              </a:rPr>
              <a:t>Приказ Минприроды России от 05.12.2014 N 541 (с изм. от 01.07.2016) "Об утверждении Порядка отнесения отходов I - IV классов опасности к конкретному классу опасности" (Зарегистрировано в Минюсте России 29.12.2015 N 40331)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293096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rgbClr val="FF0000"/>
                </a:solidFill>
                <a:latin typeface="Arial"/>
              </a:rPr>
              <a:t>Неисполнение обязанности по отнесению отходов производства и потребления I - V классов опасности к конкретному классу опасности для подтверждения такого отнесения или составлению паспортов отходов I - IV классов опасности- влечет наложение административного штрафа на должностных лиц в размере от двадцати тысяч до сорока тысяч рублей; на лиц, осуществляющих предпринимательскую деятельность без образования юридического лица, - от сорока тысяч до шестидесяти тысяч рублей; на юридических лиц - от двухсот тысяч до трехсот пятидесяти тысяч рублей. часть 9 статьи 8.2. КоАП </a:t>
            </a:r>
            <a:r>
              <a:rPr lang="ru-RU" sz="1600" i="1" dirty="0" smtClean="0">
                <a:solidFill>
                  <a:srgbClr val="FF0000"/>
                </a:solidFill>
                <a:latin typeface="Arial"/>
              </a:rPr>
              <a:t>РФ.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258300"/>
              </p:ext>
            </p:extLst>
          </p:nvPr>
        </p:nvGraphicFramePr>
        <p:xfrm>
          <a:off x="395536" y="1124744"/>
          <a:ext cx="8229600" cy="352196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136806"/>
                <a:gridCol w="2092794"/>
              </a:tblGrid>
              <a:tr h="216024">
                <a:tc>
                  <a:txBody>
                    <a:bodyPr/>
                    <a:lstStyle/>
                    <a:p>
                      <a:pPr marL="184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и код отхода по 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ФККО*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 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опасности</a:t>
                      </a:r>
                      <a:endParaRPr lang="ru-R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Мусор от офисных и бытовых помещений организаций несортированный (исключая крупногабаритный), 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33 100 01 72 4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Отходы очистки прочих производственных сточных вод, не содержащих специфические загрязнители, 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29 000 00 00 0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Рыхлые вскрышные породы в смеси практически неопасные, 2 00 120 99 40 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Скальные вскрышные породы в смеси практически неопасные, 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22 110 99 20 5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5301208"/>
            <a:ext cx="6472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* ФККО – Федеральный классификационный каталог отходов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985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Экологический </a:t>
            </a:r>
            <a:r>
              <a:rPr lang="ru-RU" sz="2400" dirty="0" smtClean="0">
                <a:ea typeface="Calibri"/>
                <a:cs typeface="Times New Roman"/>
              </a:rPr>
              <a:t>мониторинг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ru-RU" sz="2000" dirty="0">
                <a:ea typeface="Times New Roman"/>
              </a:rPr>
              <a:t>получение объективной и достоверной информации для оценки фактического состояния контролируемых сред в границах осуществления мониторинговых наблюдений;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ru-RU" sz="2000" dirty="0" smtClean="0">
                <a:ea typeface="Times New Roman"/>
              </a:rPr>
              <a:t>оценка </a:t>
            </a:r>
            <a:r>
              <a:rPr lang="ru-RU" sz="2000" dirty="0">
                <a:ea typeface="Times New Roman"/>
              </a:rPr>
              <a:t>экологической эффективности реализуемых природоохранных мероприятий;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ru-RU" sz="2000" dirty="0">
                <a:ea typeface="Times New Roman"/>
              </a:rPr>
              <a:t>соответствие экологических последствий ведения горно-транспортных работ нормативным требованиям;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ru-RU" sz="2000" dirty="0">
                <a:ea typeface="Times New Roman"/>
              </a:rPr>
              <a:t>своевременную регистрацию сверхнормативных воздействий производства на компоненты окружающей среды, в том числе возможных техногенных аварий, что позволит обоснованно и оперативно принять решения по уменьшению негативных экологических последствий;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ru-RU" sz="2000" dirty="0">
                <a:ea typeface="Times New Roman"/>
              </a:rPr>
              <a:t>получение достаточной по полноте информации для нормирования экологических воздействий (нормативов ПДВ, НДС, ПНООЛР) и составления годовых отчетных документов по производственному </a:t>
            </a:r>
            <a:r>
              <a:rPr lang="ru-RU" sz="2000" dirty="0" smtClean="0">
                <a:ea typeface="Times New Roman"/>
              </a:rPr>
              <a:t>объекту;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ru-RU" sz="2000" dirty="0" smtClean="0">
                <a:ea typeface="Calibri"/>
                <a:cs typeface="Times New Roman"/>
              </a:rPr>
              <a:t>контроль </a:t>
            </a:r>
            <a:r>
              <a:rPr lang="ru-RU" sz="2000" dirty="0">
                <a:ea typeface="Calibri"/>
                <a:cs typeface="Times New Roman"/>
              </a:rPr>
              <a:t>состояния </a:t>
            </a:r>
            <a:r>
              <a:rPr lang="ru-RU" sz="2000" dirty="0" smtClean="0">
                <a:ea typeface="Calibri"/>
                <a:cs typeface="Times New Roman"/>
              </a:rPr>
              <a:t>окружающей </a:t>
            </a:r>
            <a:r>
              <a:rPr lang="ru-RU" sz="2000" dirty="0">
                <a:ea typeface="Calibri"/>
                <a:cs typeface="Times New Roman"/>
              </a:rPr>
              <a:t>среды, поверхностных водных объектов, атмосферы</a:t>
            </a:r>
            <a:r>
              <a:rPr lang="ru-RU" sz="2000">
                <a:ea typeface="Calibri"/>
                <a:cs typeface="Times New Roman"/>
              </a:rPr>
              <a:t>, </a:t>
            </a:r>
            <a:r>
              <a:rPr lang="ru-RU" sz="2000" smtClean="0">
                <a:ea typeface="Calibri"/>
                <a:cs typeface="Times New Roman"/>
              </a:rPr>
              <a:t>почв и </a:t>
            </a:r>
            <a:r>
              <a:rPr lang="ru-RU" sz="2000" dirty="0" smtClean="0">
                <a:ea typeface="Calibri"/>
                <a:cs typeface="Times New Roman"/>
              </a:rPr>
              <a:t>пр.</a:t>
            </a: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  <a:tabLst>
                <a:tab pos="450215" algn="l"/>
              </a:tabLst>
            </a:pPr>
            <a:endParaRPr lang="ru-RU" sz="1600" dirty="0" smtClean="0">
              <a:ea typeface="Calibri"/>
              <a:cs typeface="Times New Roman"/>
            </a:endParaRPr>
          </a:p>
          <a:p>
            <a:pPr lvl="0"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dirty="0" smtClean="0">
                <a:ea typeface="Calibri"/>
                <a:cs typeface="Times New Roman"/>
              </a:rPr>
              <a:t> </a:t>
            </a:r>
            <a:r>
              <a:rPr lang="ru-RU" sz="1600" dirty="0">
                <a:ea typeface="Calibri"/>
                <a:cs typeface="Times New Roman"/>
              </a:rPr>
              <a:t>В программе мониторинга также необходимо предусмотреть мероприятия по слежению за размещением и утилизацией бытовых и производственных отходов.</a:t>
            </a:r>
          </a:p>
        </p:txBody>
      </p:sp>
    </p:spTree>
    <p:extLst>
      <p:ext uri="{BB962C8B-B14F-4D97-AF65-F5344CB8AC3E}">
        <p14:creationId xmlns:p14="http://schemas.microsoft.com/office/powerpoint/2010/main" val="21853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958"/>
            <a:ext cx="8784976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 smtClean="0">
                <a:ea typeface="Times New Roman"/>
              </a:rPr>
              <a:t>В рекомендациях ГКЗ выполняется </a:t>
            </a:r>
            <a:r>
              <a:rPr lang="ru-RU" sz="2200" dirty="0">
                <a:ea typeface="Times New Roman"/>
              </a:rPr>
              <a:t>в соответствии с </a:t>
            </a:r>
            <a:endParaRPr lang="ru-RU" sz="2200" dirty="0" smtClean="0">
              <a:ea typeface="Times New Roman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«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Временными требованиями к геологическому изучению и прогнозированию воздействия разведки и разработки месторождений полезных ископаемых на окружающую среду», утвержденными Председателем ГКЗ СССР 22 июня 1990 г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«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Методическими указаниями к экологическому обоснованию проектов разведочных кондиций на минеральное сырье», утвержденными заместителем министра охраны окружающей среды и природных ресурсов Российской Федерации 1995 г.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«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Нормами радиационной безопасности» (НРБ-99), утвержденными Минздравом России 2 июля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1999 г.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И обязательно в соответствии с действующим и изменяющимся природоохранным законодательством!</a:t>
            </a:r>
            <a:endParaRPr lang="ru-RU" sz="2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738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7457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Пункты раздел экономического обоснования кондиций в ТЭО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17"/>
            <a:ext cx="864096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AutoNum type="arabicPeriod"/>
            </a:pPr>
            <a:r>
              <a:rPr lang="ru-RU" sz="2200" dirty="0" smtClean="0"/>
              <a:t>Общие сведение об районе месторождения</a:t>
            </a:r>
          </a:p>
          <a:p>
            <a:pPr algn="just">
              <a:buAutoNum type="arabicPeriod"/>
            </a:pPr>
            <a:endParaRPr lang="ru-RU" sz="2200" dirty="0" smtClean="0"/>
          </a:p>
          <a:p>
            <a:pPr algn="just">
              <a:buAutoNum type="arabicPeriod"/>
            </a:pPr>
            <a:r>
              <a:rPr lang="ru-RU" sz="2200" dirty="0" smtClean="0"/>
              <a:t>Существующее состояние окружающей природной среды месторождения</a:t>
            </a:r>
          </a:p>
          <a:p>
            <a:pPr algn="just">
              <a:buAutoNum type="arabicPeriod"/>
            </a:pPr>
            <a:endParaRPr lang="ru-RU" sz="2200" b="1" u="sng" dirty="0" smtClean="0"/>
          </a:p>
          <a:p>
            <a:pPr algn="just"/>
            <a:r>
              <a:rPr lang="ru-RU" sz="2200" dirty="0" smtClean="0"/>
              <a:t>3. Оценка воздействия на природные объекты окружающей среды при разработке месторождения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4. Природоохранные мероприятия - мероприятия по ликвидации или уменьшению воздействия на природные объекты при разработке месторождения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5.  Экономическая оценка природоохранных мероприятий</a:t>
            </a:r>
          </a:p>
          <a:p>
            <a:pPr marL="342900" indent="-342900">
              <a:buFontTx/>
              <a:buChar char="-"/>
            </a:pPr>
            <a:endParaRPr lang="ru-RU" sz="2000" dirty="0" smtClean="0"/>
          </a:p>
          <a:p>
            <a:pPr marL="342900" lvl="0" indent="-342900" algn="ct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ru-RU" sz="2000" b="1" kern="0" cap="all" dirty="0">
              <a:ea typeface="Times New Roman"/>
              <a:cs typeface="Times New Roman"/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2255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ctr">
              <a:buAutoNum type="arabicPeriod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сведение об районе месторождения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692696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Даются в общей части материалов ТЭО, но могут быт повторены в разделе более расширено.</a:t>
            </a:r>
          </a:p>
          <a:p>
            <a:pPr algn="just"/>
            <a:endParaRPr lang="ru-RU" sz="2000" dirty="0"/>
          </a:p>
          <a:p>
            <a:pPr algn="just"/>
            <a:r>
              <a:rPr lang="ru-RU" sz="2800" dirty="0" smtClean="0"/>
              <a:t>Обязательно указание наличие-отсутствия ООПТ.</a:t>
            </a:r>
          </a:p>
          <a:p>
            <a:pPr algn="just"/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ООПТ федерального значения (заповедники) – любая хозяйственная деятельность запрещена!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Обязательное указание наличие-отсутствия представителей животного и растительного миров занесенных в Красную Книгу – местного, федерального и мирового значения.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Обязательное указание наличие-отсутствия источников питьевого и технического водоснабжения и за </a:t>
            </a:r>
            <a:r>
              <a:rPr lang="ru-RU" sz="2800" dirty="0" err="1" smtClean="0"/>
              <a:t>счсет</a:t>
            </a:r>
            <a:r>
              <a:rPr lang="ru-RU" sz="2800" dirty="0" smtClean="0"/>
              <a:t> каких вод.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5227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Существующее </a:t>
            </a:r>
            <a:r>
              <a:rPr lang="ru-RU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 окружающей природной среды </a:t>
            </a:r>
            <a:r>
              <a:rPr 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месторождения</a:t>
            </a:r>
            <a:r>
              <a:rPr lang="ru-RU" sz="2200" dirty="0" smtClean="0">
                <a:solidFill>
                  <a:prstClr val="white"/>
                </a:solidFill>
              </a:rPr>
              <a:t>.</a:t>
            </a:r>
          </a:p>
          <a:p>
            <a:pPr algn="just"/>
            <a:endParaRPr lang="ru-RU" sz="2200" dirty="0" smtClean="0">
              <a:solidFill>
                <a:prstClr val="white"/>
              </a:solidFill>
            </a:endParaRPr>
          </a:p>
          <a:p>
            <a:pPr algn="ctr"/>
            <a:r>
              <a:rPr lang="ru-RU" sz="2200" dirty="0" smtClean="0">
                <a:solidFill>
                  <a:prstClr val="white"/>
                </a:solidFill>
              </a:rPr>
              <a:t> Дается описание </a:t>
            </a:r>
            <a:r>
              <a:rPr lang="ru-RU" sz="2200" dirty="0">
                <a:solidFill>
                  <a:prstClr val="white"/>
                </a:solidFill>
              </a:rPr>
              <a:t>природных объектов с фоновыми показателями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492896"/>
            <a:ext cx="59401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b="1" u="sng" dirty="0" smtClean="0"/>
              <a:t>воздуха атмосферы,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b="1" u="sng" dirty="0" smtClean="0"/>
              <a:t>поверхностных вод 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b="1" u="sng" dirty="0" smtClean="0"/>
              <a:t>леса, кустарников, травостоя,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b="1" u="sng" dirty="0" smtClean="0"/>
              <a:t>почвенно-растительного слоя,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b="1" u="sng" dirty="0" smtClean="0"/>
              <a:t>подземных вод,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b="1" u="sng" dirty="0" smtClean="0"/>
              <a:t>животного мира,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800" b="1" u="sng" dirty="0" smtClean="0"/>
              <a:t>биоценоза.</a:t>
            </a:r>
          </a:p>
        </p:txBody>
      </p:sp>
    </p:spTree>
    <p:extLst>
      <p:ext uri="{BB962C8B-B14F-4D97-AF65-F5344CB8AC3E}">
        <p14:creationId xmlns:p14="http://schemas.microsoft.com/office/powerpoint/2010/main" val="57105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7129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 smtClean="0"/>
              <a:t>Ппоказатели</a:t>
            </a:r>
            <a:r>
              <a:rPr lang="ru-RU" sz="2400" dirty="0" smtClean="0"/>
              <a:t> окружающей среды устанавливаются по разведке месторождения по объектам: 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воздух атмосферы априори принимается чистым,</a:t>
            </a:r>
          </a:p>
          <a:p>
            <a:pPr marL="342900" indent="-342900">
              <a:buFontTx/>
              <a:buChar char="-"/>
            </a:pPr>
            <a:endParaRPr lang="ru-RU" sz="2000" dirty="0" smtClean="0"/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поверхностные воды – химико-физический состав с установленными природными аномальными значениями химических элементов и физическими параметрами,</a:t>
            </a:r>
          </a:p>
          <a:p>
            <a:pPr marL="342900" indent="-342900" algn="just">
              <a:buFontTx/>
              <a:buChar char="-"/>
            </a:pPr>
            <a:endParaRPr lang="ru-RU" sz="2000" dirty="0" smtClean="0"/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лес и </a:t>
            </a:r>
            <a:r>
              <a:rPr lang="ru-RU" sz="2000" dirty="0" err="1" smtClean="0"/>
              <a:t>пр.растительность</a:t>
            </a:r>
            <a:r>
              <a:rPr lang="ru-RU" sz="2000" dirty="0" smtClean="0"/>
              <a:t> принимается по материалам таксации и лесоустройств ,</a:t>
            </a:r>
          </a:p>
          <a:p>
            <a:pPr marL="342900" indent="-342900" algn="just">
              <a:buFontTx/>
              <a:buChar char="-"/>
            </a:pPr>
            <a:endParaRPr lang="ru-RU" sz="2000" dirty="0" smtClean="0"/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почвенно-растительный слой характеризуется в соответствии с Почвоведением и установление значения земли - по хозяйственному назначению,</a:t>
            </a:r>
          </a:p>
          <a:p>
            <a:pPr marL="342900" indent="-342900" algn="just">
              <a:buFontTx/>
              <a:buChar char="-"/>
            </a:pPr>
            <a:endParaRPr lang="ru-RU" sz="2000" dirty="0" smtClean="0"/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подземные воды </a:t>
            </a:r>
            <a:r>
              <a:rPr lang="ru-RU" sz="2000" dirty="0">
                <a:solidFill>
                  <a:prstClr val="white"/>
                </a:solidFill>
              </a:rPr>
              <a:t>–</a:t>
            </a:r>
            <a:r>
              <a:rPr lang="ru-RU" sz="2000" dirty="0" smtClean="0"/>
              <a:t> </a:t>
            </a:r>
            <a:r>
              <a:rPr lang="ru-RU" sz="2000" dirty="0">
                <a:solidFill>
                  <a:prstClr val="white"/>
                </a:solidFill>
              </a:rPr>
              <a:t>химико-физический состав с установленными природными аномальными значениями химических элементов и физическими </a:t>
            </a:r>
            <a:r>
              <a:rPr lang="ru-RU" sz="2000" dirty="0" smtClean="0">
                <a:solidFill>
                  <a:prstClr val="white"/>
                </a:solidFill>
              </a:rPr>
              <a:t>параметрами (гидрогеологическое обоснование)</a:t>
            </a:r>
            <a:r>
              <a:rPr lang="ru-RU" sz="2000" dirty="0" smtClean="0"/>
              <a:t> ,</a:t>
            </a:r>
          </a:p>
          <a:p>
            <a:pPr marL="342900" indent="-342900" algn="just">
              <a:buFontTx/>
              <a:buChar char="-"/>
            </a:pPr>
            <a:endParaRPr lang="ru-RU" sz="2000" dirty="0" smtClean="0"/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животный мир – перечисление обитаемых животных…,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описание сложившегося биоценоза (</a:t>
            </a:r>
            <a:r>
              <a:rPr lang="ru-RU" sz="2000" dirty="0" err="1" smtClean="0"/>
              <a:t>экоситемы</a:t>
            </a:r>
            <a:r>
              <a:rPr lang="ru-RU" sz="2000" dirty="0" smtClean="0"/>
              <a:t>)…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79620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71683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Вредные вещества </a:t>
            </a:r>
            <a:r>
              <a:rPr lang="ru-RU" sz="2400" dirty="0" smtClean="0"/>
              <a:t>– это вещества, которые приносят физический и моральный вред человеку и природе.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Вредные загрязняющие вещества </a:t>
            </a:r>
            <a:r>
              <a:rPr lang="ru-RU" sz="2400" dirty="0" smtClean="0"/>
              <a:t>– это вещества загрязняющие объекты окружающей среды, тем самым принося физический и моральный вред человеку, животному и растительному миру.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Сброс</a:t>
            </a:r>
            <a:r>
              <a:rPr lang="ru-RU" sz="2400" dirty="0" smtClean="0"/>
              <a:t> – загрязнение поверхностных вод вредными загрязняющими веществами.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Выброс</a:t>
            </a:r>
            <a:r>
              <a:rPr lang="ru-RU" sz="2400" dirty="0" smtClean="0"/>
              <a:t> – загрязнение воздуха вредными загрязняющими веществами.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Сбросы и выбросы </a:t>
            </a:r>
            <a:r>
              <a:rPr lang="ru-RU" sz="2400" dirty="0" err="1" smtClean="0"/>
              <a:t>м.б</a:t>
            </a:r>
            <a:r>
              <a:rPr lang="ru-RU" sz="2400" dirty="0" smtClean="0"/>
              <a:t>. 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постоянные и залповые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ПДК – предельно допустимые концентрации загрязняющих веществ, утвержденные законодательно.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354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3D3D3D"/>
                </a:solidFill>
                <a:effectLst/>
                <a:latin typeface="Merriweather"/>
              </a:rPr>
              <a:t> 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0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083804"/>
              </p:ext>
            </p:extLst>
          </p:nvPr>
        </p:nvGraphicFramePr>
        <p:xfrm>
          <a:off x="251520" y="908720"/>
          <a:ext cx="8784980" cy="28041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Классы опасности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 – </a:t>
                      </a:r>
                      <a:r>
                        <a:rPr lang="ru-RU" sz="1400" dirty="0"/>
                        <a:t>чрезвычайно опасные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II – </a:t>
                      </a:r>
                      <a:r>
                        <a:rPr lang="ru-RU" sz="1400" dirty="0" smtClean="0"/>
                        <a:t>высоко</a:t>
                      </a:r>
                      <a:r>
                        <a:rPr lang="en-US" sz="1400" dirty="0" smtClean="0"/>
                        <a:t>-</a:t>
                      </a:r>
                    </a:p>
                    <a:p>
                      <a:pPr algn="ctr"/>
                      <a:r>
                        <a:rPr lang="ru-RU" sz="1400" dirty="0" smtClean="0"/>
                        <a:t>опасные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III – </a:t>
                      </a:r>
                      <a:r>
                        <a:rPr lang="ru-RU" sz="1400" dirty="0"/>
                        <a:t>умеренно опасные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IV – </a:t>
                      </a:r>
                      <a:r>
                        <a:rPr lang="ru-RU" sz="1400" dirty="0" smtClean="0"/>
                        <a:t>мало</a:t>
                      </a:r>
                      <a:r>
                        <a:rPr lang="en-US" sz="1400" dirty="0" smtClean="0"/>
                        <a:t>-</a:t>
                      </a:r>
                    </a:p>
                    <a:p>
                      <a:pPr algn="ctr"/>
                      <a:r>
                        <a:rPr lang="ru-RU" sz="1400" dirty="0" smtClean="0"/>
                        <a:t>опасные</a:t>
                      </a:r>
                      <a:endParaRPr lang="ru-RU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Вещества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Акролеин, </a:t>
                      </a:r>
                      <a:r>
                        <a:rPr lang="ru-RU" dirty="0" err="1"/>
                        <a:t>бенз</a:t>
                      </a:r>
                      <a:r>
                        <a:rPr lang="ru-RU" dirty="0"/>
                        <a:t>(а)</a:t>
                      </a:r>
                      <a:r>
                        <a:rPr lang="ru-RU" dirty="0" err="1"/>
                        <a:t>пирен</a:t>
                      </a:r>
                      <a:r>
                        <a:rPr lang="ru-RU" dirty="0"/>
                        <a:t>, бериллий, ртуть, и др.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Бор, висмут, кадмий, кобальт, молибден, нитриты, селен, свинец, серебро, ДДТ, цианиды и др.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Железо, марганец, медь, метанол, нитраты, хлор, хром и др.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Сероводород и сульфиды, фенол, толуол, нефть и др.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188640"/>
            <a:ext cx="7942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Загрязняющие вещества воду и иные…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149080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Основным вредным загрязняющим веществом поверхностных вод являются – механические взвеси, образующиеся при разработке месторождения.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26171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0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Основные загрязняющие вещества атмосферу от работы горной техники и транспорта</a:t>
            </a:r>
            <a:r>
              <a:rPr lang="ru-RU" sz="3600" dirty="0" smtClean="0"/>
              <a:t> </a:t>
            </a:r>
            <a:r>
              <a:rPr lang="ru-RU" dirty="0" smtClean="0"/>
              <a:t>не считая микроэлементы…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60127"/>
              </p:ext>
            </p:extLst>
          </p:nvPr>
        </p:nvGraphicFramePr>
        <p:xfrm>
          <a:off x="179512" y="1340768"/>
          <a:ext cx="8784976" cy="504056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536050"/>
                <a:gridCol w="908343"/>
                <a:gridCol w="892123"/>
                <a:gridCol w="1144204"/>
                <a:gridCol w="834686"/>
                <a:gridCol w="866171"/>
                <a:gridCol w="603399"/>
              </a:tblGrid>
              <a:tr h="4765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Источник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Вредные вещества т год (365 смен)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CO</a:t>
                      </a:r>
                      <a:br>
                        <a:rPr lang="en-US" sz="2000" u="none" strike="noStrike" dirty="0" smtClean="0">
                          <a:effectLst/>
                        </a:rPr>
                      </a:br>
                      <a:r>
                        <a:rPr lang="en-US" sz="2000" u="none" strike="noStrike" baseline="-25000" dirty="0" smtClean="0">
                          <a:effectLst/>
                        </a:rPr>
                        <a:t>(</a:t>
                      </a:r>
                      <a:r>
                        <a:rPr lang="ru-RU" sz="2000" u="none" strike="noStrike" baseline="-25000" dirty="0">
                          <a:effectLst/>
                        </a:rPr>
                        <a:t>оксид углерода)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NO</a:t>
                      </a:r>
                      <a:r>
                        <a:rPr lang="en-US" sz="2000" u="none" strike="noStrike" baseline="-25000" dirty="0" err="1">
                          <a:effectLst/>
                        </a:rPr>
                        <a:t>x</a:t>
                      </a:r>
                      <a:r>
                        <a:rPr lang="en-US" sz="2000" u="none" strike="noStrike" baseline="-25000" dirty="0">
                          <a:effectLst/>
                        </a:rPr>
                        <a:t/>
                      </a:r>
                      <a:br>
                        <a:rPr lang="en-US" sz="2000" u="none" strike="noStrike" baseline="-25000" dirty="0">
                          <a:effectLst/>
                        </a:rPr>
                      </a:br>
                      <a:r>
                        <a:rPr lang="en-US" sz="2000" u="none" strike="noStrike" baseline="-25000" dirty="0">
                          <a:effectLst/>
                        </a:rPr>
                        <a:t>(</a:t>
                      </a:r>
                      <a:r>
                        <a:rPr lang="ru-RU" sz="2000" u="none" strike="noStrike" baseline="-25000" dirty="0">
                          <a:effectLst/>
                        </a:rPr>
                        <a:t>окислы азота)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CH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en-US" sz="2000" u="none" strike="noStrike" baseline="-25000" dirty="0">
                          <a:effectLst/>
                        </a:rPr>
                        <a:t>(</a:t>
                      </a:r>
                      <a:r>
                        <a:rPr lang="ru-RU" sz="2000" u="none" strike="noStrike" baseline="-25000" dirty="0">
                          <a:effectLst/>
                        </a:rPr>
                        <a:t>углеводороды)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en-US" sz="2000" u="none" strike="noStrike" baseline="-25000" dirty="0">
                          <a:effectLst/>
                        </a:rPr>
                        <a:t>(</a:t>
                      </a:r>
                      <a:r>
                        <a:rPr lang="ru-RU" sz="2000" u="none" strike="noStrike" baseline="-25000" dirty="0">
                          <a:effectLst/>
                        </a:rPr>
                        <a:t>сажа)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SO</a:t>
                      </a:r>
                      <a:r>
                        <a:rPr lang="en-US" sz="2000" u="none" strike="noStrike" baseline="-25000" dirty="0">
                          <a:effectLst/>
                        </a:rPr>
                        <a:t>2</a:t>
                      </a:r>
                      <a:br>
                        <a:rPr lang="en-US" sz="2000" u="none" strike="noStrike" baseline="-25000" dirty="0">
                          <a:effectLst/>
                        </a:rPr>
                      </a:br>
                      <a:r>
                        <a:rPr lang="en-US" sz="2000" u="none" strike="noStrike" baseline="-25000" dirty="0">
                          <a:effectLst/>
                        </a:rPr>
                        <a:t>(</a:t>
                      </a:r>
                      <a:r>
                        <a:rPr lang="ru-RU" sz="2000" u="none" strike="noStrike" baseline="-25000" dirty="0">
                          <a:effectLst/>
                        </a:rPr>
                        <a:t>диоксид серы)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пыль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94147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Автосамосвал  БелАЗ -7540, 3 машины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4,67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11,24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1,47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0,41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3,06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6,00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</a:tr>
              <a:tr h="47654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Экскаватор </a:t>
                      </a:r>
                      <a:r>
                        <a:rPr lang="en-US" sz="2000" u="none" strike="noStrike">
                          <a:effectLst/>
                        </a:rPr>
                        <a:t>CAT-350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3,77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6,11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0,46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0,46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5,78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0,39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7654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Бульдозер </a:t>
                      </a:r>
                      <a:r>
                        <a:rPr lang="en-US" sz="2000" u="none" strike="noStrike">
                          <a:effectLst/>
                        </a:rPr>
                        <a:t>Komatsu D155A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147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Погрузчик фронтальный </a:t>
                      </a:r>
                      <a:r>
                        <a:rPr lang="en-US" sz="2000" u="none" strike="noStrike">
                          <a:effectLst/>
                        </a:rPr>
                        <a:t>Komatsu WA-420-3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548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effectLst/>
                        </a:rPr>
                        <a:t>Итого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8,44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17,35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1,93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0,88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8,84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6,39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545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525</TotalTime>
  <Words>1294</Words>
  <Application>Microsoft Office PowerPoint</Application>
  <PresentationFormat>Экран (4:3)</PresentationFormat>
  <Paragraphs>221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Апекс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Andrej Popov</dc:creator>
  <cp:lastModifiedBy>Andrej Popov</cp:lastModifiedBy>
  <cp:revision>27</cp:revision>
  <dcterms:created xsi:type="dcterms:W3CDTF">2020-10-20T22:47:39Z</dcterms:created>
  <dcterms:modified xsi:type="dcterms:W3CDTF">2020-11-15T08:05:28Z</dcterms:modified>
</cp:coreProperties>
</file>