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0" r:id="rId8"/>
    <p:sldId id="262" r:id="rId9"/>
    <p:sldId id="264" r:id="rId10"/>
    <p:sldId id="265" r:id="rId11"/>
    <p:sldId id="268" r:id="rId12"/>
    <p:sldId id="269" r:id="rId13"/>
    <p:sldId id="270" r:id="rId14"/>
    <p:sldId id="267" r:id="rId15"/>
    <p:sldId id="266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>
      <p:cViewPr varScale="1">
        <p:scale>
          <a:sx n="81" d="100"/>
          <a:sy n="81" d="100"/>
        </p:scale>
        <p:origin x="-18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97334889479634"/>
          <c:y val="5.6030138065467472E-2"/>
          <c:w val="0.86928937007874019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Продолжительность работы рудника, лет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Лист1!$B$1:$M$1</c:f>
              <c:numCache>
                <c:formatCode>General</c:formatCode>
                <c:ptCount val="12"/>
                <c:pt idx="0">
                  <c:v>0.1</c:v>
                </c:pt>
                <c:pt idx="1">
                  <c:v>1</c:v>
                </c:pt>
                <c:pt idx="2">
                  <c:v>5</c:v>
                </c:pt>
                <c:pt idx="3">
                  <c:v>10</c:v>
                </c:pt>
                <c:pt idx="4">
                  <c:v>25</c:v>
                </c:pt>
                <c:pt idx="5">
                  <c:v>50</c:v>
                </c:pt>
                <c:pt idx="6">
                  <c:v>100</c:v>
                </c:pt>
                <c:pt idx="7">
                  <c:v>250</c:v>
                </c:pt>
                <c:pt idx="8">
                  <c:v>350</c:v>
                </c:pt>
                <c:pt idx="9">
                  <c:v>500</c:v>
                </c:pt>
                <c:pt idx="10">
                  <c:v>700</c:v>
                </c:pt>
                <c:pt idx="11">
                  <c:v>1000</c:v>
                </c:pt>
              </c:numCache>
            </c:numRef>
          </c:cat>
          <c:val>
            <c:numRef>
              <c:f>Лист1!$B$2:$M$2</c:f>
              <c:numCache>
                <c:formatCode>0.0</c:formatCode>
                <c:ptCount val="12"/>
                <c:pt idx="0">
                  <c:v>3.5</c:v>
                </c:pt>
                <c:pt idx="1">
                  <c:v>6.5</c:v>
                </c:pt>
                <c:pt idx="2">
                  <c:v>9.5</c:v>
                </c:pt>
                <c:pt idx="3">
                  <c:v>11.5</c:v>
                </c:pt>
                <c:pt idx="4">
                  <c:v>14</c:v>
                </c:pt>
                <c:pt idx="5">
                  <c:v>17</c:v>
                </c:pt>
                <c:pt idx="6">
                  <c:v>21</c:v>
                </c:pt>
                <c:pt idx="7">
                  <c:v>26</c:v>
                </c:pt>
                <c:pt idx="8">
                  <c:v>28</c:v>
                </c:pt>
                <c:pt idx="9">
                  <c:v>31</c:v>
                </c:pt>
                <c:pt idx="10">
                  <c:v>33</c:v>
                </c:pt>
                <c:pt idx="1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"/>
        <c:axId val="151929984"/>
        <c:axId val="151931520"/>
      </c:barChart>
      <c:catAx>
        <c:axId val="151929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931520"/>
        <c:crosses val="autoZero"/>
        <c:auto val="1"/>
        <c:lblAlgn val="ctr"/>
        <c:lblOffset val="100"/>
        <c:noMultiLvlLbl val="0"/>
      </c:catAx>
      <c:valAx>
        <c:axId val="151931520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15192998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0.15057</cdr:x>
      <cdr:y>0.17083</cdr:y>
    </cdr:from>
    <cdr:to>
      <cdr:x>0.31263</cdr:x>
      <cdr:y>0.50417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49630" y="46863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0.01013</cdr:x>
      <cdr:y>0.02083</cdr:y>
    </cdr:from>
    <cdr:to>
      <cdr:x>0.8339</cdr:x>
      <cdr:y>0.22639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150" y="57150"/>
          <a:ext cx="4648200" cy="5638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u="none" dirty="0"/>
            <a:t>Продолжительность работы рудника в годах </a:t>
          </a:r>
        </a:p>
        <a:p xmlns:a="http://schemas.openxmlformats.org/drawingml/2006/main">
          <a:r>
            <a:rPr lang="ru-RU" sz="1200" b="1" u="none" dirty="0"/>
            <a:t>в зависимости от </a:t>
          </a:r>
          <a:r>
            <a:rPr lang="ru-RU" sz="1200" b="1" u="none" dirty="0" smtClean="0"/>
            <a:t>эксплуатационных </a:t>
          </a:r>
          <a:r>
            <a:rPr lang="ru-RU" sz="1200" b="1" u="none" dirty="0"/>
            <a:t>запасов руды, </a:t>
          </a:r>
          <a:r>
            <a:rPr lang="ru-RU" sz="1200" b="1" u="none" dirty="0" err="1"/>
            <a:t>млн.т</a:t>
          </a:r>
          <a:endParaRPr lang="ru-RU" sz="1200" b="1" u="none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14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8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605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819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598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1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91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85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405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2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946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6B79A-C26F-4859-AFC5-1ECEFCEE2304}" type="datetimeFigureOut">
              <a:rPr lang="ru-RU" smtClean="0"/>
              <a:t>11/12/2019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E52A5-BCCB-40F4-8260-2CF31D5262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70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060848"/>
            <a:ext cx="84907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ГЕОЛОГО-ЭКОНОМИЧЕСКАЯ ОЦЕНКА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МЕСТОРОЖДЕНИЙ ТВЕРДЫХ </a:t>
            </a:r>
          </a:p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ПОЛЕЗНЫХ ИСКОПАЕМЫХ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79902" y="6215358"/>
            <a:ext cx="2207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г. Пермь, </a:t>
            </a:r>
            <a:r>
              <a:rPr lang="ru-RU" dirty="0" smtClean="0">
                <a:solidFill>
                  <a:schemeClr val="bg1"/>
                </a:solidFill>
              </a:rPr>
              <a:t>2018</a:t>
            </a:r>
            <a:r>
              <a:rPr lang="en-US" dirty="0" smtClean="0">
                <a:solidFill>
                  <a:schemeClr val="bg1"/>
                </a:solidFill>
              </a:rPr>
              <a:t>-19</a:t>
            </a:r>
            <a:r>
              <a:rPr lang="ru-RU" dirty="0" smtClean="0">
                <a:solidFill>
                  <a:schemeClr val="bg1"/>
                </a:solidFill>
              </a:rPr>
              <a:t> гг.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217479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ФГБОУ </a:t>
            </a:r>
            <a:r>
              <a:rPr lang="ru-RU" altLang="ru-RU" sz="1200" b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ВПО  </a:t>
            </a:r>
            <a:r>
              <a:rPr lang="ru-RU" altLang="ru-RU" sz="1200" b="1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ПЕРМСКИЙ ГОСУДАРСТВЕННЫЙ НАЦИОНАЛЬНЫЙ ИССЛЕДОВАТЕЛЬСКИЙ УНИВЕРСИТЕТ</a:t>
            </a:r>
          </a:p>
          <a:p>
            <a:pPr algn="ctr"/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Кафедра поисков и разведки </a:t>
            </a:r>
            <a:r>
              <a:rPr lang="ru-RU" altLang="ru-RU" sz="1200" b="1" dirty="0" smtClean="0">
                <a:solidFill>
                  <a:schemeClr val="bg1"/>
                </a:solidFill>
                <a:cs typeface="Times New Roman" pitchFamily="18" charset="0"/>
              </a:rPr>
              <a:t>полезных </a:t>
            </a:r>
            <a:r>
              <a:rPr lang="ru-RU" altLang="ru-RU" sz="1200" b="1" dirty="0">
                <a:solidFill>
                  <a:schemeClr val="bg1"/>
                </a:solidFill>
                <a:cs typeface="Times New Roman" pitchFamily="18" charset="0"/>
              </a:rPr>
              <a:t>ископаемых</a:t>
            </a:r>
            <a:r>
              <a:rPr lang="ru-RU" altLang="ru-RU" sz="2000" b="1" dirty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83568" y="764704"/>
            <a:ext cx="79208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4293096"/>
            <a:ext cx="8126444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</a:pPr>
            <a:r>
              <a:rPr lang="ru-RU" sz="3200" b="1" dirty="0" smtClean="0">
                <a:solidFill>
                  <a:schemeClr val="bg1"/>
                </a:solidFill>
              </a:rPr>
              <a:t>5. Горнотехническое обоснование кондиций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9401" y="1268760"/>
            <a:ext cx="118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А.Г. Попов</a:t>
            </a:r>
          </a:p>
        </p:txBody>
      </p:sp>
    </p:spTree>
    <p:extLst>
      <p:ext uri="{BB962C8B-B14F-4D97-AF65-F5344CB8AC3E}">
        <p14:creationId xmlns:p14="http://schemas.microsoft.com/office/powerpoint/2010/main" val="995023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5" y="179317"/>
            <a:ext cx="867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вскрытия и разработки.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825648"/>
            <a:ext cx="820891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Зависит от выбранного способа разработки.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Открытый способ разработки.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При открытой разработке вскрытие и разработка полезного ископаемого осуществляется путем заложения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карьера</a:t>
            </a:r>
            <a:r>
              <a:rPr lang="ru-RU" sz="2000" dirty="0" smtClean="0">
                <a:solidFill>
                  <a:schemeClr val="bg1"/>
                </a:solidFill>
              </a:rPr>
              <a:t> с использованием необходимой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горной техники </a:t>
            </a:r>
            <a:r>
              <a:rPr lang="ru-RU" sz="2000" dirty="0" smtClean="0">
                <a:solidFill>
                  <a:schemeClr val="bg1"/>
                </a:solidFill>
              </a:rPr>
              <a:t>и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транспорта.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Расчет заложения карьера основан на курсе Горного дела и проектируется от предполагаемого горизонта дна карьера с максимально полной разработкой полезного ископаемого.</a:t>
            </a: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При заложении карьера определяются его параметры с учетом вариантов бортовых содержаний.</a:t>
            </a:r>
          </a:p>
        </p:txBody>
      </p:sp>
    </p:spTree>
    <p:extLst>
      <p:ext uri="{BB962C8B-B14F-4D97-AF65-F5344CB8AC3E}">
        <p14:creationId xmlns:p14="http://schemas.microsoft.com/office/powerpoint/2010/main" val="94146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089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Горно-подготовительные работы (ГПР) - </a:t>
            </a:r>
          </a:p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это горные работы, заключающиеся в подготовке горных пород к выемке полезного ископаемого.</a:t>
            </a: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В состав ГПР при открытой разработки входят: 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- работы по обеспечению мер осушения (</a:t>
            </a:r>
            <a:r>
              <a:rPr lang="ru-RU" sz="2000" dirty="0" err="1" smtClean="0">
                <a:solidFill>
                  <a:schemeClr val="bg1"/>
                </a:solidFill>
              </a:rPr>
              <a:t>руслоотволящие</a:t>
            </a:r>
            <a:r>
              <a:rPr lang="ru-RU" sz="2000" dirty="0" smtClean="0">
                <a:solidFill>
                  <a:schemeClr val="bg1"/>
                </a:solidFill>
              </a:rPr>
              <a:t> и нагорные канавы, дамбы и пр.),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вскрышные работы,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подготовка производственной площадки под обогатительное оборудование.</a:t>
            </a:r>
          </a:p>
          <a:p>
            <a:pPr algn="just"/>
            <a:endParaRPr lang="ru-RU" sz="2000" dirty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В состав ГПР при подземной разработке входят: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вскрышные подготовительные горные выработки,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технологические специальные горные выработки: штреки, шурфы и пр. для вентиляции, откаточные, для транспортировки полезного ископаемого, оборудования и людей и иные горные выработки.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264436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Горно-капитальные работы (ГКР) -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это горные работы по разработке полезного ископаемого. </a:t>
            </a:r>
          </a:p>
          <a:p>
            <a:pPr algn="just"/>
            <a:endParaRPr lang="ru-RU" sz="2400" dirty="0">
              <a:solidFill>
                <a:schemeClr val="bg1"/>
              </a:solidFill>
            </a:endParaRPr>
          </a:p>
          <a:p>
            <a:pPr algn="just"/>
            <a:endParaRPr lang="ru-RU" sz="2000" dirty="0" smtClean="0">
              <a:solidFill>
                <a:schemeClr val="bg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В состав ГКР входят: 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разработка полезного ископаемого</a:t>
            </a:r>
            <a:r>
              <a:rPr lang="ru-RU" sz="2000" dirty="0" smtClean="0">
                <a:solidFill>
                  <a:schemeClr val="bg1"/>
                </a:solidFill>
                <a:sym typeface="Symbol"/>
              </a:rPr>
              <a:t>; 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транспортировка полезного ископаемого на склад или фабрику,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рекультивация.</a:t>
            </a:r>
          </a:p>
        </p:txBody>
      </p:sp>
    </p:spTree>
    <p:extLst>
      <p:ext uri="{BB962C8B-B14F-4D97-AF65-F5344CB8AC3E}">
        <p14:creationId xmlns:p14="http://schemas.microsoft.com/office/powerpoint/2010/main" val="3720703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395536" y="404664"/>
                <a:ext cx="8280920" cy="4911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3200" dirty="0" smtClean="0">
                    <a:solidFill>
                      <a:schemeClr val="bg1"/>
                    </a:solidFill>
                  </a:rPr>
                  <a:t>Для справки.</a:t>
                </a:r>
              </a:p>
              <a:p>
                <a:r>
                  <a:rPr lang="ru-RU" sz="2000" i="1" dirty="0" smtClean="0">
                    <a:solidFill>
                      <a:schemeClr val="bg1"/>
                    </a:solidFill>
                  </a:rPr>
                  <a:t>Коэффициент крепости пород (</a:t>
                </a:r>
                <a:r>
                  <a:rPr lang="en-US" sz="2000" i="1" dirty="0">
                    <a:solidFill>
                      <a:schemeClr val="bg1"/>
                    </a:solidFill>
                  </a:rPr>
                  <a:t>f</a:t>
                </a:r>
                <a:r>
                  <a:rPr lang="ru-RU" sz="2000" i="1" dirty="0">
                    <a:solidFill>
                      <a:schemeClr val="bg1"/>
                    </a:solidFill>
                  </a:rPr>
                  <a:t>)</a:t>
                </a:r>
                <a:r>
                  <a:rPr lang="ru-RU" sz="2000" dirty="0">
                    <a:solidFill>
                      <a:schemeClr val="bg1"/>
                    </a:solidFill>
                  </a:rPr>
                  <a:t> – это десятая или сотая часть от предела прочности породы на одноосное сжатие:</a:t>
                </a:r>
              </a:p>
              <a:p>
                <a:r>
                  <a:rPr lang="ru-RU" sz="2000" dirty="0">
                    <a:solidFill>
                      <a:schemeClr val="bg1"/>
                    </a:solidFill>
                  </a:rPr>
                  <a:t>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/>
                        </a:rPr>
                        <m:t>                               </m:t>
                      </m:r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/>
                        </a:rPr>
                        <m:t>=0,1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сж.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пр.</m:t>
                          </m:r>
                        </m:sup>
                      </m:sSubSup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/>
                        </a:rPr>
                        <m:t>,  </m:t>
                      </m:r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ru-RU" sz="2000" i="1">
                          <a:solidFill>
                            <a:schemeClr val="bg1"/>
                          </a:solidFill>
                          <a:latin typeface="Cambria Math"/>
                        </a:rPr>
                        <m:t>0,01</m:t>
                      </m:r>
                      <m:sSubSup>
                        <m:sSubSupPr>
                          <m:ctrlP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сж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sub>
                        <m:sup>
                          <m:r>
                            <a:rPr lang="ru-RU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пр</m:t>
                          </m:r>
                          <m:r>
                            <a:rPr lang="en-US" sz="20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.</m:t>
                          </m:r>
                        </m:sup>
                      </m:sSubSup>
                      <m:r>
                        <a:rPr lang="en-US" sz="2000" i="1">
                          <a:solidFill>
                            <a:schemeClr val="bg1"/>
                          </a:solidFill>
                          <a:latin typeface="Cambria Math"/>
                        </a:rPr>
                        <m:t> .                                            </m:t>
                      </m:r>
                    </m:oMath>
                  </m:oMathPara>
                </a14:m>
                <a:endParaRPr lang="ru-RU" sz="2000" dirty="0">
                  <a:solidFill>
                    <a:schemeClr val="bg1"/>
                  </a:solidFill>
                </a:endParaRPr>
              </a:p>
              <a:p>
                <a:r>
                  <a:rPr lang="en-US" sz="2000" dirty="0">
                    <a:solidFill>
                      <a:schemeClr val="bg1"/>
                    </a:solidFill>
                  </a:rPr>
                  <a:t> </a:t>
                </a:r>
                <a:endParaRPr lang="ru-RU" sz="2000" dirty="0">
                  <a:solidFill>
                    <a:schemeClr val="bg1"/>
                  </a:solidFill>
                </a:endParaRPr>
              </a:p>
              <a:p>
                <a:r>
                  <a:rPr lang="ru-RU" sz="2000" dirty="0">
                    <a:solidFill>
                      <a:schemeClr val="bg1"/>
                    </a:solidFill>
                  </a:rPr>
                  <a:t>В первом случае измерение проводятся в МПа во втором – в кгс/м</a:t>
                </a:r>
                <a:r>
                  <a:rPr lang="ru-RU" sz="20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ru-RU" sz="2000" dirty="0">
                    <a:solidFill>
                      <a:schemeClr val="bg1"/>
                    </a:solidFill>
                  </a:rPr>
                  <a:t>, т.к. 1 МПа = 10,1972 кгс/м</a:t>
                </a:r>
                <a:r>
                  <a:rPr lang="ru-RU" sz="20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ru-RU" sz="2000" dirty="0">
                    <a:solidFill>
                      <a:schemeClr val="bg1"/>
                    </a:solidFill>
                  </a:rPr>
                  <a:t> , 10 кгс/см</a:t>
                </a:r>
                <a:r>
                  <a:rPr lang="ru-RU" sz="20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ru-RU" sz="2000" dirty="0">
                    <a:solidFill>
                      <a:schemeClr val="bg1"/>
                    </a:solidFill>
                  </a:rPr>
                  <a:t> = 0,98067 МПа. Горные породы по коэффициенту крепости разделены на 10 категорий крепости, названные шкалой </a:t>
                </a:r>
                <a:r>
                  <a:rPr lang="ru-RU" sz="2000" dirty="0" err="1" smtClean="0">
                    <a:solidFill>
                      <a:schemeClr val="bg1"/>
                    </a:solidFill>
                  </a:rPr>
                  <a:t>Протодьяконова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endParaRPr lang="ru-RU" sz="2000" dirty="0">
                  <a:solidFill>
                    <a:schemeClr val="bg1"/>
                  </a:solidFill>
                </a:endParaRPr>
              </a:p>
              <a:p>
                <a:r>
                  <a:rPr lang="ru-RU" sz="2000" dirty="0">
                    <a:solidFill>
                      <a:schemeClr val="bg1"/>
                    </a:solidFill>
                  </a:rPr>
                  <a:t>1 МПа = 106  Па = 102 т/м</a:t>
                </a:r>
                <a:r>
                  <a:rPr lang="ru-RU" sz="2000" baseline="30000" dirty="0">
                    <a:solidFill>
                      <a:schemeClr val="bg1"/>
                    </a:solidFill>
                  </a:rPr>
                  <a:t>2</a:t>
                </a:r>
                <a:r>
                  <a:rPr lang="ru-RU" sz="2000" dirty="0">
                    <a:solidFill>
                      <a:schemeClr val="bg1"/>
                    </a:solidFill>
                  </a:rPr>
                  <a:t> на широте Земли в 40о; 1 Па = 1Н/м2 = 1Дж/м</a:t>
                </a:r>
                <a:r>
                  <a:rPr lang="ru-RU" sz="2000" baseline="30000" dirty="0">
                    <a:solidFill>
                      <a:schemeClr val="bg1"/>
                    </a:solidFill>
                  </a:rPr>
                  <a:t>3</a:t>
                </a:r>
                <a:r>
                  <a:rPr lang="ru-RU" sz="2000" dirty="0">
                    <a:solidFill>
                      <a:schemeClr val="bg1"/>
                    </a:solidFill>
                  </a:rPr>
                  <a:t>; 1Н - сила, требуемая для сообщения телу массой один килограмм ускорения один метр в секунду, 1Н отвечает весу тела массой 102 г на широте в 40</a:t>
                </a:r>
                <a:r>
                  <a:rPr lang="ru-RU" sz="2000" baseline="30000" dirty="0">
                    <a:solidFill>
                      <a:schemeClr val="bg1"/>
                    </a:solidFill>
                  </a:rPr>
                  <a:t>о</a:t>
                </a:r>
                <a:r>
                  <a:rPr lang="ru-RU" sz="2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4664"/>
                <a:ext cx="8280920" cy="4911024"/>
              </a:xfrm>
              <a:prstGeom prst="rect">
                <a:avLst/>
              </a:prstGeom>
              <a:blipFill rotWithShape="1">
                <a:blip r:embed="rId2"/>
                <a:stretch>
                  <a:fillRect l="-1915" t="-1613" r="-810" b="-1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792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3" y="179317"/>
            <a:ext cx="871296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Система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вскрытия 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разработки  составляет 4 производственных цикла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28800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Вскрыша.</a:t>
            </a:r>
          </a:p>
          <a:p>
            <a:pPr marL="28800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Разработка.</a:t>
            </a:r>
          </a:p>
          <a:p>
            <a:pPr marL="28800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Транспортировка.</a:t>
            </a:r>
          </a:p>
          <a:p>
            <a:pPr marL="2880000" indent="-457200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sz="28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Рекультивация.</a:t>
            </a:r>
            <a:endParaRPr lang="ru-RU" sz="28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072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Вскрыша</a:t>
            </a:r>
            <a:r>
              <a:rPr lang="ru-RU" sz="2800" dirty="0" smtClean="0">
                <a:solidFill>
                  <a:schemeClr val="bg1"/>
                </a:solidFill>
              </a:rPr>
              <a:t> (система) в зависимости от мощности и типа пород или отложений </a:t>
            </a:r>
            <a:r>
              <a:rPr lang="ru-RU" sz="2800" dirty="0" err="1" smtClean="0">
                <a:solidFill>
                  <a:schemeClr val="bg1"/>
                </a:solidFill>
              </a:rPr>
              <a:t>м.б</a:t>
            </a:r>
            <a:r>
              <a:rPr lang="ru-RU" sz="2800" dirty="0" smtClean="0">
                <a:solidFill>
                  <a:schemeClr val="bg1"/>
                </a:solidFill>
              </a:rPr>
              <a:t>.: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бульдозерная,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бульдозерная- экскаваторная,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экскаваторная,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с помощью БВР,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подземными подготовительными горными выработками.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Из вскрыши формируются отвалы (терриконы). Предусматривается транспортировка вскрыши и ее хранение и строительство карьерных технологических дорог, а при подземных работах транспортировочных горных выработок с отнесением затрат на строительство к капитальным затратам.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719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9116"/>
            <a:ext cx="8568952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u="sng" dirty="0" smtClean="0">
                <a:solidFill>
                  <a:schemeClr val="bg1"/>
                </a:solidFill>
              </a:rPr>
              <a:t>Разработка</a:t>
            </a:r>
            <a:r>
              <a:rPr lang="ru-RU" sz="2800" dirty="0" smtClean="0">
                <a:solidFill>
                  <a:schemeClr val="bg1"/>
                </a:solidFill>
              </a:rPr>
              <a:t> полезного ископаемого: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разборки </a:t>
            </a:r>
            <a:r>
              <a:rPr lang="ru-RU" sz="2800" dirty="0">
                <a:solidFill>
                  <a:schemeClr val="bg1"/>
                </a:solidFill>
              </a:rPr>
              <a:t>или отбивка механическая при </a:t>
            </a:r>
            <a:r>
              <a:rPr lang="ru-RU" sz="2800" dirty="0" smtClean="0">
                <a:solidFill>
                  <a:schemeClr val="bg1"/>
                </a:solidFill>
              </a:rPr>
              <a:t>f</a:t>
            </a:r>
            <a:r>
              <a:rPr lang="ru-RU" sz="2800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1 (или </a:t>
            </a:r>
            <a:r>
              <a:rPr lang="ru-RU" sz="2800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V категории по ЕНВ или ССН, или </a:t>
            </a:r>
            <a:r>
              <a:rPr lang="ru-RU" sz="2800" dirty="0" smtClean="0">
                <a:solidFill>
                  <a:schemeClr val="bg1"/>
                </a:solidFill>
                <a:sym typeface="Symbol"/>
              </a:rPr>
              <a:t>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IV категории по СНиП);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отбивка </a:t>
            </a:r>
            <a:r>
              <a:rPr lang="ru-RU" sz="2800" dirty="0">
                <a:solidFill>
                  <a:schemeClr val="bg1"/>
                </a:solidFill>
              </a:rPr>
              <a:t>БВР при </a:t>
            </a:r>
            <a:r>
              <a:rPr lang="ru-RU" sz="2800" dirty="0" smtClean="0">
                <a:solidFill>
                  <a:schemeClr val="bg1"/>
                </a:solidFill>
              </a:rPr>
              <a:t>f</a:t>
            </a:r>
            <a:r>
              <a:rPr lang="ru-RU" sz="28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ru-RU" sz="2800" dirty="0" smtClean="0">
                <a:solidFill>
                  <a:schemeClr val="bg1"/>
                </a:solidFill>
              </a:rPr>
              <a:t>1 </a:t>
            </a:r>
            <a:r>
              <a:rPr lang="ru-RU" sz="2800" dirty="0" smtClean="0">
                <a:solidFill>
                  <a:schemeClr val="bg1"/>
                </a:solidFill>
                <a:sym typeface="Symbol"/>
              </a:rPr>
              <a:t>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20 (или </a:t>
            </a:r>
            <a:r>
              <a:rPr lang="ru-RU" sz="28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V-XX категории по ЕНВ или ССН, или </a:t>
            </a:r>
            <a:r>
              <a:rPr lang="ru-RU" sz="2800" dirty="0" smtClean="0">
                <a:solidFill>
                  <a:schemeClr val="bg1"/>
                </a:solidFill>
                <a:sym typeface="Symbol"/>
              </a:rPr>
              <a:t>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IV-XI категории по СНиП</a:t>
            </a:r>
            <a:r>
              <a:rPr lang="ru-RU" sz="2800" dirty="0" smtClean="0">
                <a:solidFill>
                  <a:schemeClr val="bg1"/>
                </a:solidFill>
              </a:rPr>
              <a:t>).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Система разработки: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бульдозерная с погрузкой и транспортировкой на передел или склад,</a:t>
            </a:r>
          </a:p>
          <a:p>
            <a:pPr marL="457200" indent="-457200">
              <a:buFontTx/>
              <a:buChar char="-"/>
            </a:pPr>
            <a:r>
              <a:rPr lang="ru-RU" sz="2800" dirty="0" err="1" smtClean="0">
                <a:solidFill>
                  <a:schemeClr val="bg1"/>
                </a:solidFill>
              </a:rPr>
              <a:t>гидромеханизированная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дражная,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БВР с погрузкой и транспортировкой на передел или склад,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подземными выемочными горными выработками с транспортировкой на гора.</a:t>
            </a:r>
          </a:p>
          <a:p>
            <a:pPr marL="457200" indent="-457200">
              <a:buFontTx/>
              <a:buChar char="-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440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Для выбранной и обоснованной системы разработки проводится расчет горной техники и транспорта в зависимости от количества смен в сутках.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Горная техника: </a:t>
            </a:r>
            <a:r>
              <a:rPr lang="ru-RU" sz="2800" dirty="0" smtClean="0">
                <a:solidFill>
                  <a:schemeClr val="bg1"/>
                </a:solidFill>
              </a:rPr>
              <a:t>бульдозера, экскаваторы, погрузчики, </a:t>
            </a:r>
            <a:r>
              <a:rPr lang="ru-RU" sz="2800" dirty="0" err="1" smtClean="0">
                <a:solidFill>
                  <a:schemeClr val="bg1"/>
                </a:solidFill>
              </a:rPr>
              <a:t>рыхрытели</a:t>
            </a:r>
            <a:r>
              <a:rPr lang="ru-RU" sz="2800" dirty="0" smtClean="0">
                <a:solidFill>
                  <a:schemeClr val="bg1"/>
                </a:solidFill>
              </a:rPr>
              <a:t>,  копательные машины, подземные комбайны, землесосные снаряды, драги.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Транспорт: </a:t>
            </a:r>
            <a:r>
              <a:rPr lang="ru-RU" sz="2800" dirty="0" smtClean="0">
                <a:solidFill>
                  <a:schemeClr val="bg1"/>
                </a:solidFill>
              </a:rPr>
              <a:t>самосвалы, скрепера, </a:t>
            </a:r>
            <a:r>
              <a:rPr lang="ru-RU" sz="2800" dirty="0" err="1" smtClean="0">
                <a:solidFill>
                  <a:schemeClr val="bg1"/>
                </a:solidFill>
              </a:rPr>
              <a:t>конвеер</a:t>
            </a:r>
            <a:r>
              <a:rPr lang="ru-RU" sz="2800" dirty="0" smtClean="0">
                <a:solidFill>
                  <a:schemeClr val="bg1"/>
                </a:solidFill>
              </a:rPr>
              <a:t>, железные дороги, водный транспорт, </a:t>
            </a:r>
            <a:r>
              <a:rPr lang="ru-RU" sz="2800" dirty="0" err="1" smtClean="0">
                <a:solidFill>
                  <a:schemeClr val="bg1"/>
                </a:solidFill>
              </a:rPr>
              <a:t>пульпропроводы</a:t>
            </a:r>
            <a:r>
              <a:rPr lang="ru-RU" sz="2800" dirty="0" smtClean="0">
                <a:solidFill>
                  <a:schemeClr val="bg1"/>
                </a:solidFill>
              </a:rPr>
              <a:t>, трубопроводы.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Объем транспортировки прямо пропорционален производительности по добыче полезного ископаемого.</a:t>
            </a:r>
            <a:endParaRPr lang="ru-RU" sz="2800" dirty="0">
              <a:solidFill>
                <a:schemeClr val="bg1"/>
              </a:solidFill>
            </a:endParaRP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8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56895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Рекультивация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способу: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технологическая,</a:t>
            </a:r>
          </a:p>
          <a:p>
            <a:pPr marL="457200" indent="-457200">
              <a:buFontTx/>
              <a:buChar char="-"/>
            </a:pPr>
            <a:r>
              <a:rPr lang="ru-RU" sz="2800" dirty="0" smtClean="0">
                <a:solidFill>
                  <a:schemeClr val="bg1"/>
                </a:solidFill>
              </a:rPr>
              <a:t>биологическая.</a:t>
            </a:r>
          </a:p>
          <a:p>
            <a:pPr marL="457200" indent="-457200">
              <a:buFontTx/>
              <a:buChar char="-"/>
            </a:pP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По времени: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постоянная с закладкой вскрыши в отработанное пространство,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- окончательная.</a:t>
            </a: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99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88640"/>
            <a:ext cx="4939145" cy="500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820992" y="5301208"/>
            <a:ext cx="5832648" cy="1395413"/>
            <a:chOff x="1440" y="3072"/>
            <a:chExt cx="3216" cy="879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3072"/>
              <a:ext cx="3216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440" y="3072"/>
              <a:ext cx="672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685664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86916"/>
            <a:ext cx="7992888" cy="714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Необходимо определить:</a:t>
            </a:r>
          </a:p>
          <a:p>
            <a:endParaRPr lang="ru-RU" sz="3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1. Рациональный способ разработки месторождения.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2. Систему вскрытия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разработки.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3. Производительность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по добыче полезного ископаемого.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4. Потери, разубоживание.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Эксплуатационные запасы.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2400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Сроки </a:t>
            </a:r>
            <a:r>
              <a:rPr lang="ru-RU" sz="24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работы предприятия по до­быче полезного ископаемого.</a:t>
            </a:r>
          </a:p>
          <a:p>
            <a:endParaRPr lang="ru-RU" sz="3200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Учитываются все попутные компоненты и полезные ископаемые.</a:t>
            </a:r>
          </a:p>
          <a:p>
            <a:endParaRPr lang="ru-RU" sz="3200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225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76672"/>
            <a:ext cx="5745306" cy="4212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2375756" y="4869160"/>
            <a:ext cx="5241250" cy="1716359"/>
            <a:chOff x="3216" y="3120"/>
            <a:chExt cx="2176" cy="1063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6" y="3120"/>
              <a:ext cx="2176" cy="1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216" y="3120"/>
              <a:ext cx="62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19078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3. Производительность по добыче полезного ископаемого.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88969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Определяется 3 двумя способами:</a:t>
            </a:r>
          </a:p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В зависимости от имеющегося в наличии обогатительного оборудования или действующего, ГОКа на котором будет проводится передел.</a:t>
            </a:r>
          </a:p>
          <a:p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По лицензионному соглашению или техническому заданию.</a:t>
            </a:r>
          </a:p>
          <a:p>
            <a:endParaRPr lang="ru-RU" sz="2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Эмпирически.</a:t>
            </a:r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800" dirty="0" smtClean="0">
              <a:solidFill>
                <a:schemeClr val="bg1"/>
              </a:solidFill>
            </a:endParaRPr>
          </a:p>
          <a:p>
            <a:pPr marL="457200" indent="-457200">
              <a:buFontTx/>
              <a:buChar char="-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306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22" y="0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Зависимость между величиной эксплуатационных запасов и продолжительностью работы рудника (Баранников, 2002) 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3726127"/>
              </p:ext>
            </p:extLst>
          </p:nvPr>
        </p:nvGraphicFramePr>
        <p:xfrm>
          <a:off x="971600" y="764704"/>
          <a:ext cx="741682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893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59661" y="21571"/>
                <a:ext cx="8568952" cy="1899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 зависимости:</a:t>
                </a:r>
              </a:p>
              <a:p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 = 6,46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(З</a:t>
                </a:r>
                <a:r>
                  <a:rPr lang="ru-RU" sz="28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ru-RU" sz="2800" baseline="30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0,25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6,46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sz="28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sz="28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g>
                      <m:e>
                        <m:sSub>
                          <m:sSubPr>
                            <m:ctrlPr>
                              <a:rPr lang="ru-RU" sz="28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З</m:t>
                            </m:r>
                          </m:e>
                          <m:sub>
                            <m:r>
                              <a:rPr lang="ru-RU" sz="28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э </m:t>
                            </m:r>
                          </m:sub>
                        </m:sSub>
                      </m:e>
                    </m:rad>
                  </m:oMath>
                </a14:m>
                <a:endParaRPr lang="ru-RU" sz="28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8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Т – обеспеченность запасами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61" y="21571"/>
                <a:ext cx="8568952" cy="1899687"/>
              </a:xfrm>
              <a:prstGeom prst="rect">
                <a:avLst/>
              </a:prstGeom>
              <a:blipFill rotWithShape="1">
                <a:blip r:embed="rId2"/>
                <a:stretch>
                  <a:fillRect l="-1495" t="-3215" b="-86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47693" y="1772816"/>
                <a:ext cx="8280920" cy="3081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4508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dirty="0" smtClean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085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Это формула Тейлора:</a:t>
                </a:r>
              </a:p>
              <a:p>
                <a:pPr lvl="0" indent="450850"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dirty="0">
                  <a:solidFill>
                    <a:schemeClr val="bg1"/>
                  </a:solidFill>
                  <a:latin typeface="Arial" pitchFamily="34" charset="0"/>
                </a:endParaRPr>
              </a:p>
              <a:p>
                <a:pPr indent="450850" algn="ctr" eaLnBrk="0" hangingPunct="0"/>
                <a:r>
                  <a:rPr lang="ru-RU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T= к Q </a:t>
                </a:r>
                <a:r>
                  <a:rPr lang="ru-RU" altLang="ru-RU" sz="2400" baseline="30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0.25</a:t>
                </a:r>
                <a:r>
                  <a:rPr lang="ru-RU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             </a:t>
                </a:r>
                <a:r>
                  <a:rPr lang="ru-RU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 = к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ru-RU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ru-RU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4</m:t>
                        </m:r>
                      </m:deg>
                      <m:e>
                        <m:r>
                          <a:rPr lang="ru-RU" altLang="ru-RU" sz="24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</m:t>
                        </m:r>
                        <m:r>
                          <a:rPr lang="ru-RU" altLang="ru-RU" sz="2400" i="1" baseline="-2500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э</m:t>
                        </m:r>
                      </m:e>
                    </m:rad>
                  </m:oMath>
                </a14:m>
                <a:r>
                  <a:rPr lang="ru-RU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</a:t>
                </a:r>
              </a:p>
              <a:p>
                <a:pPr indent="450850" algn="ctr" eaLnBrk="0" hangingPunct="0"/>
                <a:endParaRPr lang="en-US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450850"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к= 6,5, когда  </a:t>
                </a:r>
                <a:r>
                  <a:rPr lang="en-US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ru-RU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или З</a:t>
                </a:r>
                <a:r>
                  <a:rPr lang="ru-RU" altLang="ru-RU" sz="24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э</a:t>
                </a:r>
                <a:r>
                  <a:rPr lang="ru-RU" altLang="ru-RU" sz="24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 в млн. т, к = 0,2, когда в тыс. </a:t>
                </a:r>
                <a:r>
                  <a:rPr lang="ru-RU" alt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т ,  </a:t>
                </a:r>
              </a:p>
              <a:p>
                <a:pPr lvl="0" indent="450850"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altLang="ru-RU" sz="24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Times New Roman" pitchFamily="18" charset="0"/>
                    <a:cs typeface="Times New Roman" panose="02020603050405020304" pitchFamily="18" charset="0"/>
                  </a:rPr>
                  <a:t>или к=1</a:t>
                </a:r>
                <a:endParaRPr lang="ru-RU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indent="180975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93" y="1772816"/>
                <a:ext cx="8280920" cy="30818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905786" y="4437112"/>
                <a:ext cx="5276701" cy="1594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 eaLnBrk="0" hangingPunct="0"/>
                <a:r>
                  <a:rPr lang="ru-RU" altLang="ru-RU" sz="4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производительность:</a:t>
                </a:r>
              </a:p>
              <a:p>
                <a:pPr lvl="0" algn="ctr" eaLnBrk="0" hangingPunct="0"/>
                <a:r>
                  <a:rPr lang="ru-RU" altLang="ru-RU" sz="4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</a:t>
                </a:r>
                <a:r>
                  <a:rPr lang="ru-RU" altLang="ru-RU" sz="4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4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4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З</m:t>
                        </m:r>
                        <m:r>
                          <a:rPr lang="ru-RU" altLang="ru-RU" sz="4000" i="1" baseline="-2500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э</m:t>
                        </m:r>
                      </m:num>
                      <m:den>
                        <m:r>
                          <a:rPr lang="en-US" altLang="ru-RU" sz="4000" i="1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ru-RU" sz="4000" dirty="0">
                    <a:solidFill>
                      <a:schemeClr val="bg1"/>
                    </a:solidFill>
                  </a:rPr>
                  <a:t> </a:t>
                </a:r>
                <a:endParaRPr lang="en-US" altLang="ru-RU" sz="4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786" y="4437112"/>
                <a:ext cx="5276701" cy="1594091"/>
              </a:xfrm>
              <a:prstGeom prst="rect">
                <a:avLst/>
              </a:prstGeom>
              <a:blipFill rotWithShape="1">
                <a:blip r:embed="rId4"/>
                <a:stretch>
                  <a:fillRect l="-2659" t="-6897" r="-2428" b="-72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3821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4. Потери, разубоживание.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88969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Потери рассчитываются 3 способами:</a:t>
            </a:r>
          </a:p>
          <a:p>
            <a:pPr marL="1800000" indent="-51435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По аналогии (очень критически).</a:t>
            </a:r>
          </a:p>
          <a:p>
            <a:pPr marL="1800000" indent="-51435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По инструкциям.</a:t>
            </a:r>
          </a:p>
          <a:p>
            <a:pPr marL="1800000" indent="-514350" algn="just">
              <a:buAutoNum type="arabicPeriod"/>
            </a:pPr>
            <a:r>
              <a:rPr lang="ru-RU" sz="2800" dirty="0" smtClean="0">
                <a:solidFill>
                  <a:schemeClr val="bg1"/>
                </a:solidFill>
              </a:rPr>
              <a:t>Прямым счетом.</a:t>
            </a:r>
          </a:p>
          <a:p>
            <a:pPr marL="457200" indent="-457200" algn="just">
              <a:buFontTx/>
              <a:buChar char="-"/>
            </a:pP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40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Расчет потерь по аналогии применим только к стадии оценки.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Потери составляют: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подземной разработке</a:t>
            </a:r>
            <a:r>
              <a:rPr lang="ru-RU" sz="2800" b="1" dirty="0" smtClean="0">
                <a:solidFill>
                  <a:schemeClr val="bg1"/>
                </a:solidFill>
              </a:rPr>
              <a:t> - </a:t>
            </a:r>
            <a:r>
              <a:rPr lang="ru-RU" sz="2800" dirty="0" smtClean="0">
                <a:solidFill>
                  <a:schemeClr val="bg1"/>
                </a:solidFill>
              </a:rPr>
              <a:t>3-20% в зависимости от способа разработки, оставлении охранных целиков и подготовительных выработок,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открытой разработке </a:t>
            </a:r>
            <a:r>
              <a:rPr lang="ru-RU" sz="2800" dirty="0" smtClean="0">
                <a:solidFill>
                  <a:schemeClr val="bg1"/>
                </a:solidFill>
              </a:rPr>
              <a:t>- 4-10%</a:t>
            </a:r>
          </a:p>
        </p:txBody>
      </p:sp>
    </p:spTree>
    <p:extLst>
      <p:ext uri="{BB962C8B-B14F-4D97-AF65-F5344CB8AC3E}">
        <p14:creationId xmlns:p14="http://schemas.microsoft.com/office/powerpoint/2010/main" val="14172606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Разубоживание (р) </a:t>
            </a:r>
            <a:r>
              <a:rPr lang="ru-RU" sz="1400" b="1" dirty="0" smtClean="0">
                <a:solidFill>
                  <a:schemeClr val="bg1"/>
                </a:solidFill>
              </a:rPr>
              <a:t>(ЦНИГРИ 2010</a:t>
            </a:r>
            <a:r>
              <a:rPr lang="ru-RU" sz="1400" b="1" dirty="0">
                <a:solidFill>
                  <a:schemeClr val="bg1"/>
                </a:solidFill>
              </a:rPr>
              <a:t>)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потери (П)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дополнением автора</a:t>
            </a:r>
            <a:endParaRPr lang="ru-RU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231672"/>
              </p:ext>
            </p:extLst>
          </p:nvPr>
        </p:nvGraphicFramePr>
        <p:xfrm>
          <a:off x="702650" y="1168152"/>
          <a:ext cx="806489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9275"/>
                <a:gridCol w="2382811"/>
                <a:gridCol w="2382811"/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Средняя мощность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рудных тел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Средние (типовые) значения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разубоживания*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открытый 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подземный </a:t>
                      </a:r>
                      <a:r>
                        <a:rPr lang="ru-RU" sz="2000" b="1" dirty="0">
                          <a:effectLst/>
                        </a:rPr>
                        <a:t>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7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более 5 м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10-12%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1,5 до 5 м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20-30%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менее 1,5 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12-15%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30-40%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6667" y="2996952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/>
              <a:t>*</a:t>
            </a:r>
            <a:r>
              <a:rPr lang="ru-RU" sz="1400" dirty="0" smtClean="0">
                <a:latin typeface="Times New Roman"/>
                <a:ea typeface="Times New Roman"/>
              </a:rPr>
              <a:t>содержание </a:t>
            </a:r>
            <a:r>
              <a:rPr lang="ru-RU" sz="1400" dirty="0">
                <a:latin typeface="Times New Roman"/>
                <a:ea typeface="Times New Roman"/>
              </a:rPr>
              <a:t>в </a:t>
            </a:r>
            <a:r>
              <a:rPr lang="ru-RU" sz="1400" dirty="0" err="1">
                <a:latin typeface="Times New Roman"/>
                <a:ea typeface="Times New Roman"/>
              </a:rPr>
              <a:t>разубоживающей</a:t>
            </a:r>
            <a:r>
              <a:rPr lang="ru-RU" sz="1400" dirty="0">
                <a:latin typeface="Times New Roman"/>
                <a:ea typeface="Times New Roman"/>
              </a:rPr>
              <a:t> массе условно принимается равным </a:t>
            </a:r>
            <a:r>
              <a:rPr lang="ru-RU" sz="1400" dirty="0" smtClean="0">
                <a:latin typeface="Times New Roman"/>
                <a:ea typeface="Times New Roman"/>
              </a:rPr>
              <a:t>0.</a:t>
            </a: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8213005"/>
              </p:ext>
            </p:extLst>
          </p:nvPr>
        </p:nvGraphicFramePr>
        <p:xfrm>
          <a:off x="702650" y="3789040"/>
          <a:ext cx="806489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9275"/>
                <a:gridCol w="2382811"/>
                <a:gridCol w="2382811"/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Средняя мощность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рудных тел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Средние (типовые) значения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потерь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открытый 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подземный </a:t>
                      </a:r>
                      <a:r>
                        <a:rPr lang="ru-RU" sz="2000" b="1" dirty="0">
                          <a:effectLst/>
                        </a:rPr>
                        <a:t>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7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более 5 м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1,5 до 5 м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менее 1,5 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15616" y="6021288"/>
            <a:ext cx="693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расчетах ТЭП  разубоживание и потери берутся в долях единицы.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70035" y="293986"/>
            <a:ext cx="8229600" cy="8501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 smtClean="0"/>
              <a:t>Разубоживание (р) </a:t>
            </a:r>
            <a:r>
              <a:rPr lang="ru-RU" sz="1400" dirty="0" smtClean="0"/>
              <a:t>(ЦНИГРИ 2010) </a:t>
            </a:r>
            <a:r>
              <a:rPr lang="ru-RU" sz="3200" dirty="0" smtClean="0"/>
              <a:t>и потери (П) </a:t>
            </a:r>
            <a:br>
              <a:rPr lang="ru-RU" sz="3200" dirty="0" smtClean="0"/>
            </a:br>
            <a:r>
              <a:rPr lang="ru-RU" sz="1600" dirty="0" smtClean="0"/>
              <a:t>с дополнением автора</a:t>
            </a:r>
            <a:endParaRPr lang="ru-RU" sz="1600" dirty="0"/>
          </a:p>
        </p:txBody>
      </p:sp>
      <p:graphicFrame>
        <p:nvGraphicFramePr>
          <p:cNvPr id="9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504650"/>
              </p:ext>
            </p:extLst>
          </p:nvPr>
        </p:nvGraphicFramePr>
        <p:xfrm>
          <a:off x="715485" y="1187500"/>
          <a:ext cx="806489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9275"/>
                <a:gridCol w="2382811"/>
                <a:gridCol w="2382811"/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Средняя мощность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рудных тел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Средние (типовые) значения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разубоживания*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открытый 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подземный </a:t>
                      </a:r>
                      <a:r>
                        <a:rPr lang="ru-RU" sz="2000" b="1" dirty="0">
                          <a:effectLst/>
                        </a:rPr>
                        <a:t>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7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более 5 м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9%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10-12%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1,5 до 5 м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11%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20-30%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менее 1,5 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12-15%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30-40%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59502" y="3016300"/>
            <a:ext cx="77768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solidFill>
                  <a:schemeClr val="bg1"/>
                </a:solidFill>
              </a:rPr>
              <a:t>*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содержание 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в </a:t>
            </a:r>
            <a:r>
              <a:rPr lang="ru-RU" sz="1400" dirty="0" err="1">
                <a:solidFill>
                  <a:schemeClr val="bg1"/>
                </a:solidFill>
                <a:latin typeface="Times New Roman"/>
                <a:ea typeface="Times New Roman"/>
              </a:rPr>
              <a:t>разубоживающей</a:t>
            </a:r>
            <a:r>
              <a:rPr lang="ru-RU" sz="1400" dirty="0">
                <a:solidFill>
                  <a:schemeClr val="bg1"/>
                </a:solidFill>
                <a:latin typeface="Times New Roman"/>
                <a:ea typeface="Times New Roman"/>
              </a:rPr>
              <a:t> массе условно принимается равным </a:t>
            </a:r>
            <a:r>
              <a:rPr lang="ru-RU" sz="1400" dirty="0" smtClean="0">
                <a:solidFill>
                  <a:schemeClr val="bg1"/>
                </a:solidFill>
                <a:latin typeface="Times New Roman"/>
                <a:ea typeface="Times New Roman"/>
              </a:rPr>
              <a:t>0.</a:t>
            </a:r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1284381"/>
              </p:ext>
            </p:extLst>
          </p:nvPr>
        </p:nvGraphicFramePr>
        <p:xfrm>
          <a:off x="715485" y="3808388"/>
          <a:ext cx="8064897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9275"/>
                <a:gridCol w="2382811"/>
                <a:gridCol w="2382811"/>
              </a:tblGrid>
              <a:tr h="24130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Средняя мощность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рудных тел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 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Средние (типовые) значения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потерь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01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открытый 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подземный </a:t>
                      </a:r>
                      <a:r>
                        <a:rPr lang="ru-RU" sz="2000" b="1" dirty="0">
                          <a:effectLst/>
                        </a:rPr>
                        <a:t>способ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74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более 5 м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5%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1549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от 1,5 до 5 м 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9%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20%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менее 1,5 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10%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30%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5085" marR="45085" marT="0" marB="0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128451" y="6040636"/>
            <a:ext cx="6938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расчетах ТЭП  разубоживание и потери берутся в долях единицы.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0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889248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u="sng" dirty="0">
                <a:solidFill>
                  <a:schemeClr val="bg1"/>
                </a:solidFill>
              </a:rPr>
              <a:t>Классификация потерь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Потери полезного ископаемого определяются по двум классам:</a:t>
            </a:r>
          </a:p>
          <a:p>
            <a:r>
              <a:rPr lang="ru-RU" sz="2000" dirty="0">
                <a:solidFill>
                  <a:schemeClr val="bg1"/>
                </a:solidFill>
              </a:rPr>
              <a:t>1 – общекарьерные потери;</a:t>
            </a:r>
          </a:p>
          <a:p>
            <a:r>
              <a:rPr lang="ru-RU" sz="2000" dirty="0">
                <a:solidFill>
                  <a:schemeClr val="bg1"/>
                </a:solidFill>
              </a:rPr>
              <a:t>2 – эксплуатационные </a:t>
            </a:r>
            <a:r>
              <a:rPr lang="ru-RU" sz="2000" dirty="0" smtClean="0">
                <a:solidFill>
                  <a:schemeClr val="bg1"/>
                </a:solidFill>
              </a:rPr>
              <a:t>потери;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3 </a:t>
            </a:r>
            <a:r>
              <a:rPr lang="ru-RU" sz="2000" dirty="0">
                <a:solidFill>
                  <a:schemeClr val="bg1"/>
                </a:solidFill>
              </a:rPr>
              <a:t>–</a:t>
            </a:r>
            <a:r>
              <a:rPr lang="ru-RU" sz="2000" dirty="0" smtClean="0">
                <a:solidFill>
                  <a:schemeClr val="bg1"/>
                </a:solidFill>
              </a:rPr>
              <a:t> транспортные потери;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4 – технологические потери ( не учитываются если имеется показатель извлечения).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Общекарьерные потери – часть балансовых запасов, теряемых в охранных целиках капитальных горных выработок, зданий, технических и хозяйственных сооружений, обеспечивающих нормальную и эффективную деятельность предприятия.</a:t>
            </a:r>
          </a:p>
          <a:p>
            <a:r>
              <a:rPr lang="ru-RU" sz="2000" dirty="0">
                <a:solidFill>
                  <a:schemeClr val="bg1"/>
                </a:solidFill>
              </a:rPr>
              <a:t>Эксплуатационные потери – часть балансовых запасов, теряемых в процессе эксплуатации карьера. Подразделяются на две группы.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Потери полезного ископаемого в массиве: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в бортах, в выработанном пространстве карьера;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на контактах рудного тела с вмещающими породами;</a:t>
            </a:r>
          </a:p>
          <a:p>
            <a:pPr lvl="0"/>
            <a:r>
              <a:rPr lang="ru-RU" sz="2000" dirty="0">
                <a:solidFill>
                  <a:schemeClr val="bg1"/>
                </a:solidFill>
              </a:rPr>
              <a:t>в местах выклинивания и сложной конфигурации залежи, у границ геологических нарушений.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Потери отделенного от массива полезного ископаемого: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в результате оставления полезного ископаемого на породных уступах;</a:t>
            </a:r>
          </a:p>
          <a:p>
            <a:pPr lvl="0"/>
            <a:r>
              <a:rPr lang="ru-RU" sz="2000" dirty="0" smtClean="0">
                <a:solidFill>
                  <a:schemeClr val="bg1"/>
                </a:solidFill>
              </a:rPr>
              <a:t>в </a:t>
            </a:r>
            <a:r>
              <a:rPr lang="ru-RU" sz="2000" dirty="0">
                <a:solidFill>
                  <a:schemeClr val="bg1"/>
                </a:solidFill>
              </a:rPr>
              <a:t>местах погрузки разгрузки складирования, на транспортных путях, при взрывных работах.</a:t>
            </a:r>
          </a:p>
        </p:txBody>
      </p:sp>
    </p:spTree>
    <p:extLst>
      <p:ext uri="{BB962C8B-B14F-4D97-AF65-F5344CB8AC3E}">
        <p14:creationId xmlns:p14="http://schemas.microsoft.com/office/powerpoint/2010/main" val="1902564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332656"/>
                <a:ext cx="8136904" cy="55299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solidFill>
                      <a:schemeClr val="bg1"/>
                    </a:solidFill>
                  </a:rPr>
                  <a:t>Расчет потерь и разубоживания по </a:t>
                </a:r>
                <a:r>
                  <a:rPr lang="ru-RU" dirty="0"/>
                  <a:t>«</a:t>
                </a:r>
                <a:r>
                  <a:rPr lang="ru-RU" dirty="0">
                    <a:solidFill>
                      <a:schemeClr val="bg1"/>
                    </a:solidFill>
                  </a:rPr>
                  <a:t>ВНТП 35-86. Нормы технологического проектирования горнорудных предприятий цветной металлургии с открытым способом разработки»</a:t>
                </a:r>
                <a:endParaRPr lang="ru-RU" dirty="0" smtClean="0">
                  <a:solidFill>
                    <a:schemeClr val="bg1"/>
                  </a:solidFill>
                </a:endParaRPr>
              </a:p>
              <a:p>
                <a:endParaRPr lang="ru-RU" dirty="0">
                  <a:solidFill>
                    <a:schemeClr val="bg1"/>
                  </a:solidFill>
                </a:endParaRPr>
              </a:p>
              <a:p>
                <a:r>
                  <a:rPr lang="ru-RU" dirty="0" smtClean="0">
                    <a:solidFill>
                      <a:schemeClr val="bg1"/>
                    </a:solidFill>
                  </a:rPr>
                  <a:t>При проектировании нового рудника значения эксплуатационных потерь и разубоживания определяются по формулам:</a:t>
                </a:r>
              </a:p>
              <a:p>
                <a:endParaRPr lang="ru-RU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1"/>
                        </a:solidFill>
                        <a:latin typeface="Cambria Math"/>
                      </a:rPr>
                      <m:t>П= </m:t>
                    </m:r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т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𝑛𝑞</m:t>
                        </m:r>
                      </m:sub>
                    </m:sSub>
                    <m:r>
                      <a:rPr lang="ru-RU" sz="3200" i="1">
                        <a:solidFill>
                          <a:schemeClr val="bg1"/>
                        </a:solidFill>
                        <a:latin typeface="Cambria Math"/>
                      </a:rPr>
                      <m:t>,      %</m:t>
                    </m:r>
                  </m:oMath>
                </a14:m>
                <a:r>
                  <a:rPr lang="ru-RU" sz="3200" i="1" dirty="0">
                    <a:solidFill>
                      <a:schemeClr val="bg1"/>
                    </a:solidFill>
                  </a:rPr>
                  <a:t>			</a:t>
                </a:r>
                <a:endParaRPr lang="ru-RU" sz="3200" i="1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ru-RU" sz="3200" i="1">
                        <a:solidFill>
                          <a:schemeClr val="bg1"/>
                        </a:solidFill>
                        <a:latin typeface="Cambria Math"/>
                      </a:rPr>
                      <m:t>Р= </m:t>
                    </m:r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т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ru-RU" sz="3200" i="1">
                        <a:solidFill>
                          <a:schemeClr val="bg1"/>
                        </a:solidFill>
                        <a:latin typeface="Cambria Math"/>
                      </a:rPr>
                      <m:t>,      %</m:t>
                    </m:r>
                  </m:oMath>
                </a14:m>
                <a:r>
                  <a:rPr lang="ru-RU" sz="3200" dirty="0">
                    <a:solidFill>
                      <a:schemeClr val="bg1"/>
                    </a:solidFill>
                  </a:rPr>
                  <a:t>			</a:t>
                </a:r>
                <a:endParaRPr lang="ru-RU" sz="3200" dirty="0" smtClean="0">
                  <a:solidFill>
                    <a:schemeClr val="bg1"/>
                  </a:solidFill>
                </a:endParaRPr>
              </a:p>
              <a:p>
                <a:endParaRPr lang="ru-RU" dirty="0">
                  <a:solidFill>
                    <a:schemeClr val="bg1"/>
                  </a:solidFill>
                </a:endParaRPr>
              </a:p>
              <a:p>
                <a:endParaRPr lang="ru-RU" dirty="0" smtClean="0">
                  <a:solidFill>
                    <a:schemeClr val="bg1"/>
                  </a:solidFill>
                </a:endParaRPr>
              </a:p>
              <a:p>
                <a:r>
                  <a:rPr lang="ru-RU" sz="2400" dirty="0" smtClean="0">
                    <a:solidFill>
                      <a:schemeClr val="bg1"/>
                    </a:solidFill>
                  </a:rPr>
                  <a:t>где </a:t>
                </a:r>
                <a:r>
                  <a:rPr lang="ru-RU" sz="2400" dirty="0" err="1">
                    <a:solidFill>
                      <a:schemeClr val="bg1"/>
                    </a:solidFill>
                  </a:rPr>
                  <a:t>Пт</a:t>
                </a:r>
                <a:r>
                  <a:rPr lang="ru-RU" sz="2400" dirty="0">
                    <a:solidFill>
                      <a:schemeClr val="bg1"/>
                    </a:solidFill>
                  </a:rPr>
                  <a:t> и </a:t>
                </a:r>
                <a:r>
                  <a:rPr lang="ru-RU" sz="2400" dirty="0" err="1">
                    <a:solidFill>
                      <a:schemeClr val="bg1"/>
                    </a:solidFill>
                  </a:rPr>
                  <a:t>Рт</a:t>
                </a:r>
                <a:r>
                  <a:rPr lang="ru-RU" sz="2400" dirty="0">
                    <a:solidFill>
                      <a:schemeClr val="bg1"/>
                    </a:solidFill>
                  </a:rPr>
                  <a:t> – значения потерь и разубоживания в </a:t>
                </a:r>
                <a:r>
                  <a:rPr lang="ru-RU" sz="2400" dirty="0" smtClean="0">
                    <a:solidFill>
                      <a:schemeClr val="bg1"/>
                    </a:solidFill>
                  </a:rPr>
                  <a:t>% определяются по таблице;</a:t>
                </a:r>
                <a:endParaRPr lang="ru-RU" sz="2400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𝑝𝑞</m:t>
                        </m:r>
                      </m:sub>
                    </m:sSub>
                    <m:r>
                      <a:rPr lang="ru-RU" i="1">
                        <a:solidFill>
                          <a:schemeClr val="bg1"/>
                        </a:solidFill>
                        <a:latin typeface="Cambria Math"/>
                      </a:rPr>
                      <m:t>,   </m:t>
                    </m:r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𝐾</m:t>
                        </m:r>
                      </m:e>
                      <m:sub>
                        <m:r>
                          <a:rPr lang="en-US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𝑛𝑞</m:t>
                        </m:r>
                      </m:sub>
                    </m:sSub>
                  </m:oMath>
                </a14:m>
                <a:r>
                  <a:rPr lang="ru-RU" dirty="0">
                    <a:solidFill>
                      <a:schemeClr val="bg1"/>
                    </a:solidFill>
                  </a:rPr>
                  <a:t> - поправочные коэффициенты, учитывающие соответственно изменение мощности рудного тела, объема включений прослоев </a:t>
                </a:r>
                <a:r>
                  <a:rPr lang="ru-RU" dirty="0" err="1">
                    <a:solidFill>
                      <a:schemeClr val="bg1"/>
                    </a:solidFill>
                  </a:rPr>
                  <a:t>разубоживающих</a:t>
                </a:r>
                <a:r>
                  <a:rPr lang="ru-RU" dirty="0">
                    <a:solidFill>
                      <a:schemeClr val="bg1"/>
                    </a:solidFill>
                  </a:rPr>
                  <a:t> пород, высоту добычного уступа и отношение потерь к разубоживанию.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2656"/>
                <a:ext cx="8136904" cy="5529912"/>
              </a:xfrm>
              <a:prstGeom prst="rect">
                <a:avLst/>
              </a:prstGeom>
              <a:blipFill rotWithShape="1">
                <a:blip r:embed="rId2"/>
                <a:stretch>
                  <a:fillRect l="-1199" t="-551" b="-7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47971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28440"/>
              </p:ext>
            </p:extLst>
          </p:nvPr>
        </p:nvGraphicFramePr>
        <p:xfrm>
          <a:off x="0" y="1052736"/>
          <a:ext cx="8928990" cy="55114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39657"/>
                <a:gridCol w="657618"/>
                <a:gridCol w="759914"/>
                <a:gridCol w="759914"/>
                <a:gridCol w="759914"/>
                <a:gridCol w="759914"/>
                <a:gridCol w="759914"/>
                <a:gridCol w="759914"/>
                <a:gridCol w="672231"/>
              </a:tblGrid>
              <a:tr h="9046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</a:rPr>
                        <a:t>Форма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рудных тел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Угол падения рудных тел, град.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 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0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1-5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6-10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11-15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16-20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21-50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51-70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71-90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1206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Пластообразная и жилообразная, выдержанная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1,5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1,6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1,9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2,2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2,5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2,7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2,4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2,2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Линзообразная выдержанная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2,3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2,6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3,0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3,5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3,8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3,4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3,1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9046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Пластообразная жилообразная и линзообразная невыдержанная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2,5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2,8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3,2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3,7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4,2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4,6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4,2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3,8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6030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Штокверковая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5,3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</a:rPr>
                        <a:t>4,8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</a:rPr>
                        <a:t>4,3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699792" y="260648"/>
            <a:ext cx="40657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Определение </a:t>
            </a:r>
            <a:r>
              <a:rPr lang="ru-RU" sz="2800" dirty="0" err="1" smtClean="0">
                <a:solidFill>
                  <a:schemeClr val="bg1"/>
                </a:solidFill>
              </a:rPr>
              <a:t>Пт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и </a:t>
            </a:r>
            <a:r>
              <a:rPr lang="ru-RU" sz="2800" dirty="0" err="1" smtClean="0">
                <a:solidFill>
                  <a:schemeClr val="bg1"/>
                </a:solidFill>
              </a:rPr>
              <a:t>Рт</a:t>
            </a:r>
            <a:r>
              <a:rPr lang="ru-RU" sz="2800" dirty="0" smtClean="0">
                <a:solidFill>
                  <a:schemeClr val="bg1"/>
                </a:solidFill>
              </a:rPr>
              <a:t> в %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0026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412776"/>
            <a:ext cx="76328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Существует 5 способов разработки.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Открытый.</a:t>
            </a: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Подземный.</a:t>
            </a: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Подземно</a:t>
            </a:r>
            <a:r>
              <a:rPr lang="ru-RU" sz="2400" dirty="0">
                <a:solidFill>
                  <a:schemeClr val="bg1"/>
                </a:solidFill>
              </a:rPr>
              <a:t>е</a:t>
            </a:r>
            <a:r>
              <a:rPr lang="ru-RU" sz="2400" dirty="0" smtClean="0">
                <a:solidFill>
                  <a:schemeClr val="bg1"/>
                </a:solidFill>
              </a:rPr>
              <a:t> выщелачивание.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Комбинированный способ </a:t>
            </a:r>
            <a:r>
              <a:rPr lang="ru-RU" sz="2400" dirty="0">
                <a:solidFill>
                  <a:schemeClr val="bg1"/>
                </a:solidFill>
              </a:rPr>
              <a:t>(одновременно </a:t>
            </a:r>
            <a:r>
              <a:rPr lang="ru-RU" sz="2400" dirty="0" smtClean="0">
                <a:solidFill>
                  <a:schemeClr val="bg1"/>
                </a:solidFill>
              </a:rPr>
              <a:t>открытый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подземный, </a:t>
            </a:r>
            <a:r>
              <a:rPr lang="ru-RU" sz="2400" dirty="0">
                <a:solidFill>
                  <a:schemeClr val="bg1"/>
                </a:solidFill>
              </a:rPr>
              <a:t>последовательно </a:t>
            </a:r>
            <a:r>
              <a:rPr lang="ru-RU" sz="2400" dirty="0" smtClean="0">
                <a:solidFill>
                  <a:schemeClr val="bg1"/>
                </a:solidFill>
              </a:rPr>
              <a:t>открытый </a:t>
            </a:r>
            <a:r>
              <a:rPr lang="ru-RU" sz="2400" dirty="0">
                <a:solidFill>
                  <a:schemeClr val="bg1"/>
                </a:solidFill>
              </a:rPr>
              <a:t>и </a:t>
            </a:r>
            <a:r>
              <a:rPr lang="ru-RU" sz="2400" dirty="0" smtClean="0">
                <a:solidFill>
                  <a:schemeClr val="bg1"/>
                </a:solidFill>
              </a:rPr>
              <a:t>подземный, последовательно или параллельно открытый и подземным выщелачиванием).</a:t>
            </a:r>
            <a:endParaRPr lang="ru-RU" sz="2400" dirty="0">
              <a:solidFill>
                <a:schemeClr val="bg1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ru-RU" sz="2400" dirty="0" smtClean="0">
                <a:solidFill>
                  <a:schemeClr val="bg1"/>
                </a:solidFill>
              </a:rPr>
              <a:t>Подводный.</a:t>
            </a:r>
          </a:p>
          <a:p>
            <a:pPr lvl="0"/>
            <a:endParaRPr lang="ru-RU" sz="24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000" dirty="0" err="1" smtClean="0">
                <a:solidFill>
                  <a:schemeClr val="bg1"/>
                </a:solidFill>
              </a:rPr>
              <a:t>Гидромеханизированный</a:t>
            </a:r>
            <a:r>
              <a:rPr lang="ru-RU" sz="2000" dirty="0" smtClean="0">
                <a:solidFill>
                  <a:schemeClr val="bg1"/>
                </a:solidFill>
              </a:rPr>
              <a:t> способ разработки с помощью гидромониторов является разновидностью открытого способа разработки.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2294" y="0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1. Рациональный способ разработки месторождения.</a:t>
            </a:r>
          </a:p>
        </p:txBody>
      </p:sp>
    </p:spTree>
    <p:extLst>
      <p:ext uri="{BB962C8B-B14F-4D97-AF65-F5344CB8AC3E}">
        <p14:creationId xmlns:p14="http://schemas.microsoft.com/office/powerpoint/2010/main" val="2979451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1979712" y="116632"/>
                <a:ext cx="5113579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Поправочные коэффициенты 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𝑛𝑞</m:t>
                          </m:r>
                        </m:sub>
                      </m:sSub>
                      <m:sSub>
                        <m:sSubPr>
                          <m:ctrlPr>
                            <a:rPr lang="ru-RU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𝑝𝑞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16632"/>
                <a:ext cx="5113579" cy="390748"/>
              </a:xfrm>
              <a:prstGeom prst="rect">
                <a:avLst/>
              </a:prstGeom>
              <a:blipFill rotWithShape="1">
                <a:blip r:embed="rId2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830375"/>
                  </p:ext>
                </p:extLst>
              </p:nvPr>
            </p:nvGraphicFramePr>
            <p:xfrm>
              <a:off x="467544" y="692696"/>
              <a:ext cx="8352931" cy="6096000"/>
            </p:xfrm>
            <a:graphic>
              <a:graphicData uri="http://schemas.openxmlformats.org/drawingml/2006/table">
                <a:tbl>
                  <a:tblPr/>
                  <a:tblGrid>
                    <a:gridCol w="986784"/>
                    <a:gridCol w="875599"/>
                    <a:gridCol w="1014581"/>
                    <a:gridCol w="875599"/>
                    <a:gridCol w="875599"/>
                    <a:gridCol w="875599"/>
                    <a:gridCol w="1097972"/>
                    <a:gridCol w="875599"/>
                    <a:gridCol w="875599"/>
                  </a:tblGrid>
                  <a:tr h="153912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Мощность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рудного тела, м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endParaRPr lang="ru-RU" sz="18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Включения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прослоев пустых пород и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некондици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онных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руд, %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∆</m:t>
                                  </m:r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Высота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добыч-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ного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уступа, м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ru-RU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Отношение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потерь к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разубожи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ванию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𝑛𝑞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4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𝑝𝑞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71013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130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2,05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1,30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1,35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1,55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0,55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0,45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4202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1,50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3,0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08830375"/>
                  </p:ext>
                </p:extLst>
              </p:nvPr>
            </p:nvGraphicFramePr>
            <p:xfrm>
              <a:off x="467544" y="692696"/>
              <a:ext cx="8352931" cy="6096000"/>
            </p:xfrm>
            <a:graphic>
              <a:graphicData uri="http://schemas.openxmlformats.org/drawingml/2006/table">
                <a:tbl>
                  <a:tblPr/>
                  <a:tblGrid>
                    <a:gridCol w="986784"/>
                    <a:gridCol w="875599"/>
                    <a:gridCol w="1014581"/>
                    <a:gridCol w="875599"/>
                    <a:gridCol w="875599"/>
                    <a:gridCol w="875599"/>
                    <a:gridCol w="1097972"/>
                    <a:gridCol w="875599"/>
                    <a:gridCol w="875599"/>
                  </a:tblGrid>
                  <a:tr h="17068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Мощность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рудного тела, м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13986" t="-3214" r="-744755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Включения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прослоев пустых пород и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некондици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онных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руд, %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30769" t="-3214" r="-527972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Высота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добыч-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ного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 уступа, м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527778" t="-3214" r="-324306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 smtClean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Отношение 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потерь к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разубожи</a:t>
                          </a: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 </a:t>
                          </a:r>
                          <a:r>
                            <a:rPr lang="ru-RU" sz="1400" dirty="0" err="1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ванию</a:t>
                          </a:r>
                          <a:endParaRPr lang="ru-RU" sz="1400" dirty="0">
                            <a:solidFill>
                              <a:schemeClr val="bg1"/>
                            </a:solidFill>
                            <a:effectLst/>
                            <a:latin typeface="Times New Roman"/>
                            <a:ea typeface="Times New Roman"/>
                          </a:endParaRP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4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758042" t="-3214" r="-100699" b="-25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25716" marR="25716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852083" t="-3214" b="-257143"/>
                          </a:stretch>
                        </a:blipFill>
                      </a:tcPr>
                    </a:tc>
                  </a:tr>
                  <a:tr h="18288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-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2,05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1,30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50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1,35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0,6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1,55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100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0,9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0,55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1,75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0,8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40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1,45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14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0,2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0,45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2,10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>
                          <a:noFill/>
                        </a:lnB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200</a:t>
                          </a:r>
                        </a:p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 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0,7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60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1,50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1,25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0,1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0,3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200" dirty="0">
                              <a:solidFill>
                                <a:schemeClr val="bg1"/>
                              </a:solidFill>
                              <a:effectLst/>
                              <a:latin typeface="Times New Roman"/>
                              <a:ea typeface="Times New Roman"/>
                            </a:rPr>
                            <a:t>3,0 </a:t>
                          </a:r>
                        </a:p>
                      </a:txBody>
                      <a:tcPr marL="60003" marR="60003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483127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79512" y="325947"/>
                <a:ext cx="8784976" cy="457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>
                    <a:solidFill>
                      <a:schemeClr val="bg1"/>
                    </a:solidFill>
                  </a:rPr>
                  <a:t>Прямой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расчет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потерь и разубоживания проводится по обобщённым формулам:</a:t>
                </a:r>
              </a:p>
              <a:p>
                <a:endParaRPr lang="ru-RU" sz="2000" dirty="0" smtClean="0">
                  <a:solidFill>
                    <a:schemeClr val="bg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П= </m:t>
                    </m:r>
                    <m:f>
                      <m:fPr>
                        <m:ctrlPr>
                          <a:rPr lang="ru-RU" sz="4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п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ru-RU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р</m:t>
                            </m:r>
                          </m:sub>
                        </m:sSub>
                      </m:den>
                    </m:f>
                    <m:r>
                      <a:rPr lang="ru-RU" sz="4000" b="0" i="1" smtClean="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ru-RU" sz="4000" b="0" dirty="0" smtClean="0">
                    <a:solidFill>
                      <a:schemeClr val="bg1"/>
                    </a:solidFill>
                  </a:rPr>
                  <a:t>00%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40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4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4000" dirty="0" smtClean="0">
                    <a:solidFill>
                      <a:schemeClr val="bg1"/>
                    </a:solidFill>
                  </a:rPr>
                  <a:t> 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ru-RU" sz="4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ru-RU" sz="40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𝑉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4000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4000" dirty="0" smtClean="0">
                    <a:solidFill>
                      <a:schemeClr val="bg1"/>
                    </a:solidFill>
                  </a:rPr>
                  <a:t>,</a:t>
                </a:r>
              </a:p>
              <a:p>
                <a:pPr algn="ctr"/>
                <a:endParaRPr lang="ru-RU" sz="2000" dirty="0" smtClean="0">
                  <a:solidFill>
                    <a:schemeClr val="bg1"/>
                  </a:solidFill>
                </a:endParaRPr>
              </a:p>
              <a:p>
                <a:pPr algn="just"/>
                <a:r>
                  <a:rPr lang="ru-RU" sz="2000" dirty="0" smtClean="0">
                    <a:solidFill>
                      <a:schemeClr val="bg1"/>
                    </a:solidFill>
                  </a:rPr>
                  <a:t>где</a:t>
                </a:r>
                <a:r>
                  <a:rPr lang="en-US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 - объемы разведанных и потерянных запасов,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 - объемы запасов оставляемые в целиках, теряемые при разработке и транспортировке полезного ископаемого.</a:t>
                </a:r>
              </a:p>
              <a:p>
                <a:pPr algn="just"/>
                <a:endParaRPr lang="ru-RU" sz="2000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ru-RU" sz="2000" dirty="0" smtClean="0">
                    <a:solidFill>
                      <a:schemeClr val="bg1"/>
                    </a:solidFill>
                  </a:rPr>
                  <a:t>Аналогичный расчет проводится для разубоживания.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25947"/>
                <a:ext cx="8784976" cy="4572470"/>
              </a:xfrm>
              <a:prstGeom prst="rect">
                <a:avLst/>
              </a:prstGeom>
              <a:blipFill rotWithShape="1">
                <a:blip r:embed="rId2"/>
                <a:stretch>
                  <a:fillRect l="-693" t="-666" r="-693" b="-13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75079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624"/>
            <a:ext cx="73805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ru-RU" sz="40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5. Эксплуатационные запасы.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04340"/>
              </p:ext>
            </p:extLst>
          </p:nvPr>
        </p:nvGraphicFramePr>
        <p:xfrm>
          <a:off x="611560" y="908720"/>
          <a:ext cx="8064896" cy="384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64896"/>
              </a:tblGrid>
              <a:tr h="1051560">
                <a:tc>
                  <a:txBody>
                    <a:bodyPr/>
                    <a:lstStyle/>
                    <a:p>
                      <a:pPr marL="180000" algn="l" fontAlgn="ctr"/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промышленным относятся запасы месторождения за вычетом проектных потерь, а к эксплуатационным - промышленные запасы с учетом разубоживания и эксплуатационных потерь. </a:t>
                      </a:r>
                      <a:endParaRPr lang="ru-RU" sz="2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 fontAlgn="ctr"/>
                      <a:endParaRPr lang="ru-RU" sz="2800" u="none" strike="noStrike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80000" algn="l" fontAlgn="ctr"/>
                      <a:r>
                        <a:rPr lang="ru-RU" sz="28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 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определении качества эксплуата­ционных запасов полезного ископаемого учитывается содержание полезных компонентов в </a:t>
                      </a:r>
                      <a:r>
                        <a:rPr lang="ru-RU" sz="28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разубоживающих</a:t>
                      </a:r>
                      <a:r>
                        <a:rPr lang="ru-RU" sz="2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породах.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3596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79512" y="467530"/>
                <a:ext cx="8712968" cy="4671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пр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4400" dirty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4400" dirty="0">
                    <a:solidFill>
                      <a:schemeClr val="bg1"/>
                    </a:solidFill>
                  </a:rPr>
                  <a:t> 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раз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=</a:t>
                </a:r>
                <a:r>
                  <a:rPr lang="ru-RU" sz="4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-</a:t>
                </a:r>
                <a:r>
                  <a:rPr lang="ru-RU" sz="4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П ,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раз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4400" dirty="0">
                    <a:solidFill>
                      <a:schemeClr val="bg1"/>
                    </a:solidFill>
                  </a:rPr>
                  <a:t>-</a:t>
                </a:r>
                <a:r>
                  <a:rPr lang="ru-RU" sz="44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44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4400" dirty="0" smtClean="0">
                    <a:solidFill>
                      <a:schemeClr val="bg1"/>
                    </a:solidFill>
                  </a:rPr>
                  <a:t>Р</a:t>
                </a:r>
                <a:r>
                  <a:rPr lang="ru-RU" sz="4400" dirty="0">
                    <a:solidFill>
                      <a:schemeClr val="bg1"/>
                    </a:solidFill>
                  </a:rPr>
                  <a:t> </a:t>
                </a:r>
                <a:endParaRPr lang="ru-RU" sz="4400" dirty="0" smtClean="0">
                  <a:solidFill>
                    <a:schemeClr val="bg1"/>
                  </a:solidFill>
                </a:endParaRPr>
              </a:p>
              <a:p>
                <a:pPr algn="ctr"/>
                <a:endParaRPr lang="ru-RU" sz="4400" dirty="0" smtClean="0">
                  <a:solidFill>
                    <a:schemeClr val="bg1"/>
                  </a:solidFill>
                </a:endParaRPr>
              </a:p>
              <a:p>
                <a:pPr algn="just"/>
                <a:r>
                  <a:rPr lang="ru-RU" sz="2000" dirty="0" smtClean="0">
                    <a:solidFill>
                      <a:schemeClr val="bg1"/>
                    </a:solidFill>
                  </a:rPr>
                  <a:t>где</a:t>
                </a:r>
                <a:r>
                  <a:rPr lang="ru-RU" sz="20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пр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ru-RU" sz="2000" b="0" i="1" dirty="0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ru-RU" sz="2000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э</m:t>
                        </m:r>
                      </m:sub>
                    </m:sSub>
                  </m:oMath>
                </a14:m>
                <a:r>
                  <a:rPr lang="ru-RU" sz="2000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З</m:t>
                        </m:r>
                      </m:e>
                      <m:sub>
                        <m:r>
                          <a:rPr lang="ru-RU" sz="2000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раз</m:t>
                        </m:r>
                      </m:sub>
                    </m:sSub>
                    <m:r>
                      <a:rPr lang="ru-RU" sz="2000" i="1" dirty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- запасы промышленные, разведанные, потерянные, эксплуатационные и </a:t>
                </a:r>
                <a:r>
                  <a:rPr lang="ru-RU" sz="2000" dirty="0" err="1" smtClean="0">
                    <a:solidFill>
                      <a:schemeClr val="bg1"/>
                    </a:solidFill>
                  </a:rPr>
                  <a:t>разубоженные</a:t>
                </a:r>
                <a:r>
                  <a:rPr lang="ru-RU" sz="2000" dirty="0" smtClean="0">
                    <a:solidFill>
                      <a:schemeClr val="bg1"/>
                    </a:solidFill>
                  </a:rPr>
                  <a:t>;</a:t>
                </a:r>
              </a:p>
              <a:p>
                <a:pPr algn="just"/>
                <a:r>
                  <a:rPr lang="ru-RU" sz="2000" dirty="0" smtClean="0">
                    <a:solidFill>
                      <a:schemeClr val="bg1"/>
                    </a:solidFill>
                  </a:rPr>
                  <a:t>П и Р – потери и разубоживание в долях единиц.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7530"/>
                <a:ext cx="8712968" cy="4671600"/>
              </a:xfrm>
              <a:prstGeom prst="rect">
                <a:avLst/>
              </a:prstGeom>
              <a:blipFill rotWithShape="1">
                <a:blip r:embed="rId2"/>
                <a:stretch>
                  <a:fillRect l="-699" t="-2480" r="-699" b="-14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03887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332656"/>
                <a:ext cx="8784976" cy="5033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3600" dirty="0" smtClean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6. Сроки работы предприятия по до­быче полезного ископаемого</a:t>
                </a:r>
              </a:p>
              <a:p>
                <a:pPr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3600" dirty="0" smtClean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или обеспеченность запасами в годах:</a:t>
                </a: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48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48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  <m:t>Т</m:t>
                        </m:r>
                      </m:e>
                      <m:sub>
                        <m:r>
                          <a:rPr lang="ru-RU" sz="48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  <m:t>обс</m:t>
                        </m:r>
                      </m:sub>
                    </m:sSub>
                  </m:oMath>
                </a14:m>
                <a:r>
                  <a:rPr lang="ru-RU" sz="4800" dirty="0" smtClean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480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480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ru-RU" sz="48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anose="020B0604030504040204" pitchFamily="34" charset="0"/>
                              </a:rPr>
                              <m:t>З</m:t>
                            </m:r>
                          </m:e>
                          <m:sub>
                            <m:r>
                              <a:rPr lang="ru-RU" sz="48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ahoma" panose="020B0604030504040204" pitchFamily="34" charset="0"/>
                              </a:rPr>
                              <m:t>э</m:t>
                            </m:r>
                          </m:sub>
                        </m:sSub>
                      </m:num>
                      <m:den>
                        <m:r>
                          <a:rPr lang="ru-RU" sz="4800" b="0" i="1" dirty="0" smtClean="0">
                            <a:solidFill>
                              <a:schemeClr val="bg1"/>
                            </a:solidFill>
                            <a:latin typeface="Cambria Math"/>
                            <a:cs typeface="Tahoma" panose="020B0604030504040204" pitchFamily="34" charset="0"/>
                          </a:rPr>
                          <m:t>А</m:t>
                        </m:r>
                      </m:den>
                    </m:f>
                  </m:oMath>
                </a14:m>
                <a:r>
                  <a:rPr lang="ru-RU" sz="4800" dirty="0" smtClean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algn="ctr"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ru-RU" sz="2800" dirty="0" smtClean="0">
                    <a:solidFill>
                      <a:schemeClr val="bg1"/>
                    </a:solidFill>
                    <a:latin typeface="Tahoma" panose="020B0604030504040204" pitchFamily="34" charset="0"/>
                    <a:cs typeface="Tahoma" panose="020B0604030504040204" pitchFamily="34" charset="0"/>
                  </a:rPr>
                  <a:t>Горизонт расчетов в ТЭО принимается в соответствии со сроком обеспеченности по запасам. </a:t>
                </a:r>
                <a:endParaRPr lang="ru-RU" sz="28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32656"/>
                <a:ext cx="8784976" cy="5033750"/>
              </a:xfrm>
              <a:prstGeom prst="rect">
                <a:avLst/>
              </a:prstGeom>
              <a:blipFill rotWithShape="1">
                <a:blip r:embed="rId2"/>
                <a:stretch>
                  <a:fillRect l="-2080" t="-1818" b="-2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6546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Параметры разработки карьером, пример</a:t>
            </a:r>
            <a:endParaRPr lang="ru-RU" sz="32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566235"/>
            <a:ext cx="5502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Основные горнотехнические показатели</a:t>
            </a:r>
            <a:endParaRPr lang="ru-RU" sz="2400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176632"/>
              </p:ext>
            </p:extLst>
          </p:nvPr>
        </p:nvGraphicFramePr>
        <p:xfrm>
          <a:off x="395537" y="1052736"/>
          <a:ext cx="8424936" cy="5412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65361"/>
                <a:gridCol w="901469"/>
                <a:gridCol w="1219930"/>
                <a:gridCol w="1219930"/>
                <a:gridCol w="1218246"/>
              </a:tblGrid>
              <a:tr h="401760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Показатели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 изм.</a:t>
                      </a:r>
                    </a:p>
                  </a:txBody>
                  <a:tcPr marL="61768" marR="61768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Минимальное бортовое содержание золота</a:t>
                      </a:r>
                      <a:endParaRPr lang="ru-RU" sz="13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0,5 г/т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0,55 г/т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 г/т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Абсолютная отметка дна карьера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м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+295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+305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+305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Геологические запасы руды, в том числе: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т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2743,49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1988,07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1809,43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окисленные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995,59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797,07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734,93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- смешанные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1747,9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1191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1074,5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Потери (средневзвешенные)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6,6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Разубоживание (средневзвешенное)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13,3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14,7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</a:t>
                      </a:r>
                    </a:p>
                  </a:txBody>
                  <a:tcPr marL="61768" marR="61768" marT="0" marB="0" anchor="ctr"/>
                </a:tc>
              </a:tr>
              <a:tr h="43835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Эксплуатационные запасы (с учетом влажности) 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т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3644,00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2672,00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2427,00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Объемная масса руды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т/м </a:t>
                      </a:r>
                      <a:r>
                        <a:rPr lang="ru-RU" sz="13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300" kern="1200" baseline="300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1,81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1,80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Объемная масса вскрыши: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т/м</a:t>
                      </a:r>
                      <a:r>
                        <a:rPr lang="ru-RU" sz="13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2,05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2,05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2,05</a:t>
                      </a:r>
                    </a:p>
                  </a:txBody>
                  <a:tcPr marL="61768" marR="61768" marT="0" marB="0" anchor="ctr"/>
                </a:tc>
              </a:tr>
              <a:tr h="43835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Объем горной массы в контуре карьера, в том числе: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rowSpan="4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тыс. м</a:t>
                      </a:r>
                      <a:r>
                        <a:rPr lang="ru-RU" sz="13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19605,00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14673,00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14392,00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руда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1478,00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1343,00</a:t>
                      </a:r>
                    </a:p>
                  </a:txBody>
                  <a:tcPr marL="61768" marR="61768" marT="0" marB="0" anchor="ctr"/>
                </a:tc>
              </a:tr>
              <a:tr h="298095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ПРС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274,00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271,00</a:t>
                      </a:r>
                    </a:p>
                  </a:txBody>
                  <a:tcPr marL="61768" marR="61768" marT="0" marB="0" anchor="ctr"/>
                </a:tc>
              </a:tr>
              <a:tr h="40472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вскрыша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17 283,00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12 921,00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12 778,00</a:t>
                      </a:r>
                    </a:p>
                  </a:txBody>
                  <a:tcPr marL="61768" marR="61768" marT="0" marB="0" anchor="ctr"/>
                </a:tc>
              </a:tr>
              <a:tr h="438356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Средний эксплуатационный коэффициент вскрыши</a:t>
                      </a:r>
                      <a:endParaRPr lang="ru-RU" sz="13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  <a:r>
                        <a:rPr lang="ru-RU" sz="13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/т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4,74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4,84</a:t>
                      </a:r>
                    </a:p>
                  </a:txBody>
                  <a:tcPr marL="61768" marR="61768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5,26</a:t>
                      </a:r>
                    </a:p>
                  </a:txBody>
                  <a:tcPr marL="61768" marR="6176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2082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778748"/>
              </p:ext>
            </p:extLst>
          </p:nvPr>
        </p:nvGraphicFramePr>
        <p:xfrm>
          <a:off x="611560" y="260648"/>
          <a:ext cx="8229599" cy="2510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740"/>
                <a:gridCol w="880567"/>
                <a:gridCol w="1191646"/>
                <a:gridCol w="1191646"/>
                <a:gridCol w="1190000"/>
              </a:tblGrid>
              <a:tr h="288290"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Режим работы карьера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рабочих дней в году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355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смен в сутки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продолжительность смены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Годовая производительность по горной массе (на расчетный год)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тыс. м</a:t>
                      </a:r>
                      <a:r>
                        <a:rPr lang="ru-RU" sz="1800" baseline="30000" dirty="0">
                          <a:effectLst/>
                        </a:rPr>
                        <a:t>3</a:t>
                      </a:r>
                      <a:endParaRPr lang="ru-RU" sz="1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2367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руда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вскрыша</a:t>
                      </a:r>
                      <a:endParaRPr lang="ru-RU" sz="18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2211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5099"/>
              </p:ext>
            </p:extLst>
          </p:nvPr>
        </p:nvGraphicFramePr>
        <p:xfrm>
          <a:off x="467544" y="3140968"/>
          <a:ext cx="8229599" cy="3090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740"/>
                <a:gridCol w="880567"/>
                <a:gridCol w="1191646"/>
                <a:gridCol w="1191646"/>
                <a:gridCol w="1190000"/>
              </a:tblGrid>
              <a:tr h="0"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Количество </a:t>
                      </a:r>
                      <a:r>
                        <a:rPr lang="ru-RU" sz="3200" dirty="0" smtClean="0">
                          <a:effectLst/>
                        </a:rPr>
                        <a:t>горной техники и транспорта</a:t>
                      </a:r>
                      <a:endParaRPr lang="ru-RU" sz="3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Буровой станок </a:t>
                      </a:r>
                      <a:r>
                        <a:rPr lang="ru-RU" sz="1400" dirty="0" err="1">
                          <a:effectLst/>
                        </a:rPr>
                        <a:t>FlexiRoc</a:t>
                      </a:r>
                      <a:r>
                        <a:rPr lang="ru-RU" sz="1400" dirty="0">
                          <a:effectLst/>
                        </a:rPr>
                        <a:t> D60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Экскаватор: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ед.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effectLst/>
                        </a:rPr>
                        <a:t>Hitachi</a:t>
                      </a:r>
                      <a:r>
                        <a:rPr lang="ru-RU" sz="1400" dirty="0">
                          <a:effectLst/>
                        </a:rPr>
                        <a:t> ЕХ-1200-6 , ковш – 5,9 м</a:t>
                      </a:r>
                      <a:r>
                        <a:rPr lang="ru-RU" sz="1400" baseline="300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Автосамосвалы карьерные: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БелАЗ-7555, грузоподъемность - 55 т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Погрузчик: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Hitachi ZW370, ковш – 4,3 м</a:t>
                      </a:r>
                      <a:r>
                        <a:rPr lang="ru-RU" sz="1400" baseline="30000">
                          <a:effectLst/>
                        </a:rPr>
                        <a:t>3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Бульдозер: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ед.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 anchor="ctr"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Liebherr PR 764</a:t>
                      </a:r>
                      <a:endParaRPr lang="ru-RU" sz="14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433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0219363"/>
              </p:ext>
            </p:extLst>
          </p:nvPr>
        </p:nvGraphicFramePr>
        <p:xfrm>
          <a:off x="611560" y="620688"/>
          <a:ext cx="8229599" cy="5510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5740"/>
                <a:gridCol w="880567"/>
                <a:gridCol w="1191646"/>
                <a:gridCol w="1191646"/>
                <a:gridCol w="1190000"/>
              </a:tblGrid>
              <a:tr h="288290">
                <a:tc gridSpan="5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</a:rPr>
                        <a:t>Параметры системы </a:t>
                      </a:r>
                      <a:r>
                        <a:rPr lang="ru-RU" sz="2800" dirty="0" smtClean="0">
                          <a:effectLst/>
                        </a:rPr>
                        <a:t>разработки</a:t>
                      </a:r>
                      <a:endParaRPr lang="ru-RU" sz="28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Высоты рабочего уступа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Угол откоса рабочего уступа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град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Высота погашенного уступа в скальных породах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Угол откоса уступа в предельном </a:t>
                      </a:r>
                      <a:r>
                        <a:rPr lang="ru-RU" sz="2000" dirty="0" smtClean="0">
                          <a:effectLst/>
                        </a:rPr>
                        <a:t>положении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град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Ширина предохранительной бермы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Ширина транспортной бермы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21,5 - 26,0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Руководящий уклон автодорог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‰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Ширина минимальной рабочей площадки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</a:t>
                      </a: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33,5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829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Продолжительность разработки месторождения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41742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605"/>
            <a:ext cx="9144000" cy="4791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31840" y="692696"/>
            <a:ext cx="4470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D</a:t>
            </a:r>
            <a:r>
              <a:rPr lang="ru-RU" dirty="0" smtClean="0">
                <a:solidFill>
                  <a:schemeClr val="bg1"/>
                </a:solidFill>
              </a:rPr>
              <a:t> модель карьера в программе </a:t>
            </a:r>
            <a:r>
              <a:rPr lang="en-US" dirty="0" err="1" smtClean="0">
                <a:solidFill>
                  <a:schemeClr val="bg1"/>
                </a:solidFill>
              </a:rPr>
              <a:t>Micromine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31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3606945"/>
              </p:ext>
            </p:extLst>
          </p:nvPr>
        </p:nvGraphicFramePr>
        <p:xfrm>
          <a:off x="683568" y="692696"/>
          <a:ext cx="8229599" cy="18364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0789"/>
                <a:gridCol w="1310152"/>
                <a:gridCol w="1310152"/>
                <a:gridCol w="1308506"/>
              </a:tblGrid>
              <a:tr h="306070">
                <a:tc rowSpan="2"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Минимальное бортовое содержание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60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 г/т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0,55 г/т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0,6 г/т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70">
                <a:tc>
                  <a:txBody>
                    <a:bodyPr/>
                    <a:lstStyle/>
                    <a:p>
                      <a:pPr indent="184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Себестоимость 1 м</a:t>
                      </a:r>
                      <a:r>
                        <a:rPr lang="ru-RU" sz="1600" baseline="300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 вскрыши, руб.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79,10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79,40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80,10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70">
                <a:tc>
                  <a:txBody>
                    <a:bodyPr/>
                    <a:lstStyle/>
                    <a:p>
                      <a:pPr indent="184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Затраты на 1 т руды, руб.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955,7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1 082,2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1 188,9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70">
                <a:tc>
                  <a:txBody>
                    <a:bodyPr/>
                    <a:lstStyle/>
                    <a:p>
                      <a:pPr indent="184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Ценность 1 т руды, руб.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1 924,1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2 087,6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2 170,8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6070">
                <a:tc>
                  <a:txBody>
                    <a:bodyPr/>
                    <a:lstStyle/>
                    <a:p>
                      <a:pPr indent="184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Граничный коэффициент вскрыши, м</a:t>
                      </a:r>
                      <a:r>
                        <a:rPr lang="ru-RU" sz="1600" baseline="30000">
                          <a:effectLst/>
                        </a:rPr>
                        <a:t>3</a:t>
                      </a:r>
                      <a:r>
                        <a:rPr lang="ru-RU" sz="1600">
                          <a:effectLst/>
                        </a:rPr>
                        <a:t>/т</a:t>
                      </a:r>
                      <a:endParaRPr lang="ru-RU" sz="16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12,24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12,66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4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12,26</a:t>
                      </a:r>
                      <a:endParaRPr lang="ru-RU" sz="16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835696" y="188640"/>
            <a:ext cx="6298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Расчет граничного коэффициента </a:t>
            </a:r>
            <a:r>
              <a:rPr lang="ru-RU" alt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вскрыши, пример </a:t>
            </a:r>
            <a:endParaRPr lang="ru-RU" altLang="ru-RU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08076" y="2996952"/>
            <a:ext cx="5832648" cy="25988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803577"/>
              </p:ext>
            </p:extLst>
          </p:nvPr>
        </p:nvGraphicFramePr>
        <p:xfrm>
          <a:off x="2056812" y="3645024"/>
          <a:ext cx="5319967" cy="1440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Формула" r:id="rId3" imgW="2679700" imgH="685800" progId="Equation.3">
                  <p:embed/>
                </p:oleObj>
              </mc:Choice>
              <mc:Fallback>
                <p:oleObj name="Формула" r:id="rId3" imgW="2679700" imgH="685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812" y="3645024"/>
                        <a:ext cx="5319967" cy="14401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7927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469532" y="1316961"/>
                <a:ext cx="7920880" cy="56040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dirty="0" smtClean="0">
                    <a:solidFill>
                      <a:schemeClr val="bg1"/>
                    </a:solidFill>
                  </a:rPr>
                  <a:t>проводится </a:t>
                </a:r>
                <a:r>
                  <a:rPr lang="ru-RU" dirty="0">
                    <a:solidFill>
                      <a:schemeClr val="bg1"/>
                    </a:solidFill>
                  </a:rPr>
                  <a:t>аналитически с использованием </a:t>
                </a:r>
                <a:r>
                  <a:rPr lang="ru-RU" b="1" u="sng" dirty="0">
                    <a:solidFill>
                      <a:schemeClr val="bg1"/>
                    </a:solidFill>
                  </a:rPr>
                  <a:t>граничного (предельного) 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коэффициента вскрыши:</a:t>
                </a:r>
              </a:p>
              <a:p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К </m:t>
                        </m:r>
                      </m:e>
                      <m:sub/>
                      <m:sup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p>
                    </m:sSubSup>
                  </m:oMath>
                </a14:m>
                <a:r>
                  <a:rPr lang="ru-RU" sz="32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b="0" i="1" baseline="-25000" smtClean="0">
                        <a:solidFill>
                          <a:schemeClr val="bg1"/>
                        </a:solidFill>
                        <a:latin typeface="Cambria Math"/>
                      </a:rPr>
                      <m:t>вск</m:t>
                    </m:r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п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вск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,</a:t>
                </a:r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1"/>
                    </a:solidFill>
                  </a:rPr>
                  <a:t> - себестоимость добычи полезного ископаемого при подземном способе разработки,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dirty="0" smtClean="0">
                    <a:solidFill>
                      <a:schemeClr val="bg1"/>
                    </a:solidFill>
                  </a:rPr>
                  <a:t> - себестоимость добычи полезного ископаемого при открытом способе разработки,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ru-RU" i="1">
                        <a:solidFill>
                          <a:schemeClr val="bg1"/>
                        </a:solidFill>
                        <a:latin typeface="Cambria Math"/>
                      </a:rPr>
                      <m:t>С﷮</m:t>
                    </m:r>
                    <m:r>
                      <a:rPr lang="ru-RU" i="1" baseline="-25000">
                        <a:solidFill>
                          <a:schemeClr val="bg1"/>
                        </a:solidFill>
                        <a:latin typeface="Cambria Math"/>
                      </a:rPr>
                      <m:t>вск</m:t>
                    </m:r>
                  </m:oMath>
                </a14:m>
                <a:r>
                  <a:rPr lang="ru-RU" dirty="0" smtClean="0">
                    <a:solidFill>
                      <a:schemeClr val="bg1"/>
                    </a:solidFill>
                  </a:rPr>
                  <a:t> – себестоимость вскрыши.</a:t>
                </a:r>
              </a:p>
              <a:p>
                <a:pPr algn="just"/>
                <a:r>
                  <a:rPr lang="ru-RU" dirty="0" smtClean="0">
                    <a:solidFill>
                      <a:schemeClr val="bg1"/>
                    </a:solidFill>
                  </a:rPr>
                  <a:t>Часто применяются удельные себестоимости на 1 т  или 1 м</a:t>
                </a:r>
                <a:r>
                  <a:rPr lang="ru-RU" baseline="30000" dirty="0" smtClean="0">
                    <a:solidFill>
                      <a:schemeClr val="bg1"/>
                    </a:solidFill>
                  </a:rPr>
                  <a:t>3</a:t>
                </a:r>
                <a:r>
                  <a:rPr lang="ru-RU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algn="just"/>
                <a:r>
                  <a:rPr lang="ru-RU" dirty="0" smtClean="0">
                    <a:solidFill>
                      <a:schemeClr val="bg1"/>
                    </a:solidFill>
                  </a:rPr>
                  <a:t>При этом общая себестоимость добычи:</a:t>
                </a:r>
                <a:endParaRPr lang="ru-RU" dirty="0">
                  <a:solidFill>
                    <a:schemeClr val="bg1"/>
                  </a:solidFill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пи</m:t>
                          </m:r>
                        </m:sub>
                      </m:sSub>
                      <m:r>
                        <a:rPr lang="ru-RU" b="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п</m:t>
                          </m:r>
                        </m:sub>
                      </m:sSub>
                      <m:r>
                        <a:rPr lang="ru-RU" b="0" i="1" dirty="0" smtClean="0">
                          <a:solidFill>
                            <a:schemeClr val="bg1"/>
                          </a:solidFill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С</m:t>
                          </m:r>
                        </m:e>
                        <m:sub>
                          <m:r>
                            <a:rPr lang="ru-RU" b="0" i="1" dirty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о</m:t>
                          </m:r>
                        </m:sub>
                      </m:sSub>
                    </m:oMath>
                  </m:oMathPara>
                </a14:m>
                <a:endParaRPr lang="ru-RU" dirty="0" smtClean="0">
                  <a:solidFill>
                    <a:schemeClr val="bg1"/>
                  </a:solidFill>
                </a:endParaRPr>
              </a:p>
              <a:p>
                <a:pPr algn="just"/>
                <a:endParaRPr lang="ru-RU" dirty="0">
                  <a:solidFill>
                    <a:schemeClr val="bg1"/>
                  </a:solidFill>
                </a:endParaRPr>
              </a:p>
              <a:p>
                <a:pPr algn="just"/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К </a:t>
                </a:r>
                <a:r>
                  <a:rPr lang="ru-RU" sz="2800" baseline="-25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вск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&lt;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К </m:t>
                        </m:r>
                      </m:e>
                      <m:sub/>
                      <m:sup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p>
                    </m:sSubSup>
                    <m:r>
                      <a:rPr lang="ru-RU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вск</m:t>
                    </m:r>
                  </m:oMath>
                </a14:m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 открытый способ разработки</a:t>
                </a:r>
                <a:endParaRPr lang="ru-RU" sz="2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 smtClean="0">
                  <a:solidFill>
                    <a:schemeClr val="bg1"/>
                  </a:solidFill>
                </a:endParaRPr>
              </a:p>
              <a:p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К </a:t>
                </a:r>
                <a:r>
                  <a:rPr lang="ru-RU" sz="28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вск</a:t>
                </a:r>
                <a:r>
                  <a:rPr lang="ru-RU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&gt;</a:t>
                </a:r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К </m:t>
                        </m:r>
                      </m:e>
                      <m:sub/>
                      <m:sup>
                        <m:r>
                          <a:rPr lang="ru-RU" sz="28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p>
                    </m:sSubSup>
                    <m:r>
                      <a:rPr lang="ru-RU" sz="2800" i="1" baseline="-25000">
                        <a:solidFill>
                          <a:schemeClr val="bg1"/>
                        </a:solidFill>
                        <a:latin typeface="Cambria Math"/>
                      </a:rPr>
                      <m:t>вск</m:t>
                    </m:r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- </a:t>
                </a:r>
                <a:r>
                  <a:rPr lang="ru-RU" sz="28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подземный способ разработки</a:t>
                </a: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32" y="1316961"/>
                <a:ext cx="7920880" cy="5604098"/>
              </a:xfrm>
              <a:prstGeom prst="rect">
                <a:avLst/>
              </a:prstGeom>
              <a:blipFill rotWithShape="1">
                <a:blip r:embed="rId2"/>
                <a:stretch>
                  <a:fillRect l="-616" t="-544" r="-693" b="-2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187200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Выбор открытого или подземного способа разработки или комбинированного способа разработки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4153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" r="2390"/>
          <a:stretch/>
        </p:blipFill>
        <p:spPr bwMode="auto">
          <a:xfrm>
            <a:off x="1187624" y="1628800"/>
            <a:ext cx="7128792" cy="4752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6604" y="404664"/>
            <a:ext cx="58508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19050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6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Разрез карьера, пример </a:t>
            </a:r>
            <a:endParaRPr lang="ru-RU" altLang="ru-RU" sz="36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3593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004700"/>
              </p:ext>
            </p:extLst>
          </p:nvPr>
        </p:nvGraphicFramePr>
        <p:xfrm>
          <a:off x="323528" y="764704"/>
          <a:ext cx="8712969" cy="531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2708"/>
                <a:gridCol w="1229580"/>
                <a:gridCol w="1224136"/>
                <a:gridCol w="1871402"/>
                <a:gridCol w="953199"/>
                <a:gridCol w="991823"/>
                <a:gridCol w="1080121"/>
              </a:tblGrid>
              <a:tr h="351069"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Отметка дна карьера, м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 контуре карьера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962" marR="52962" marT="0" marB="0" anchor="ctr"/>
                </a:tc>
                <a:tc gridSpan="4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 прирезаемом контуре</a:t>
                      </a:r>
                      <a:endParaRPr lang="ru-RU" sz="12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962" marR="529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Контурный коэффициент вскрыши, м3/т</a:t>
                      </a:r>
                    </a:p>
                  </a:txBody>
                  <a:tcPr marL="52962" marR="52962" marT="0" marB="0" anchor="ctr"/>
                </a:tc>
              </a:tr>
              <a:tr h="2585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горной массы, м3</a:t>
                      </a:r>
                    </a:p>
                  </a:txBody>
                  <a:tcPr marL="52962" marR="52962" marT="0" marB="0" anchor="ctr"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горной массы, м3</a:t>
                      </a:r>
                    </a:p>
                  </a:txBody>
                  <a:tcPr marL="52962" marR="52962" marT="0" marB="0" anchor="ctr"/>
                </a:tc>
                <a:tc grid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руды</a:t>
                      </a:r>
                    </a:p>
                  </a:txBody>
                  <a:tcPr marL="52962" marR="529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вскрыши, м3</a:t>
                      </a:r>
                    </a:p>
                  </a:txBody>
                  <a:tcPr marL="52962" marR="529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1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тонн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м3</a:t>
                      </a:r>
                    </a:p>
                  </a:txBody>
                  <a:tcPr marL="52962" marR="52962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574">
                <a:tc gridSpan="7">
                  <a:txBody>
                    <a:bodyPr/>
                    <a:lstStyle/>
                    <a:p>
                      <a:pPr indent="4502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Борт 0,5 г/т</a:t>
                      </a:r>
                      <a:endParaRPr lang="ru-RU" sz="120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2962" marR="5296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574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+370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+360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+350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2635227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2108069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161114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88524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2019545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+340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5884731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3249504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732497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402471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2847033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+330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8053516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2168785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501415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275503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1893282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</a:t>
                      </a:r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+320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11717126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3663610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491021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269792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3393818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6,9</a:t>
                      </a:r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+310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15405719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3688593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393391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216149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3472444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+300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19395766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3990047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342926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188421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3801626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11,1</a:t>
                      </a:r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+290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24470754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5074988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216480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118945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4956043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22,9</a:t>
                      </a:r>
                    </a:p>
                  </a:txBody>
                  <a:tcPr marL="52962" marR="52962" marT="0" marB="0" anchor="ctr"/>
                </a:tc>
              </a:tr>
              <a:tr h="351069"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+280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26420663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1949909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72607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39894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1910015</a:t>
                      </a:r>
                    </a:p>
                  </a:txBody>
                  <a:tcPr marL="52962" marR="52962" marT="0" marB="0" anchor="ctr"/>
                </a:tc>
                <a:tc>
                  <a:txBody>
                    <a:bodyPr/>
                    <a:lstStyle/>
                    <a:p>
                      <a:pPr marL="0" indent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26,3</a:t>
                      </a:r>
                    </a:p>
                  </a:txBody>
                  <a:tcPr marL="52962" marR="52962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14701" y="6237312"/>
            <a:ext cx="4426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Предельный коэффициент вскрыши 12,24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75447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Выбор глубины карьера по предельному коэффициенту вскрыши, пример 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79340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5447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Зависимость угла откоса борта от глубины и крепости пород (Баранников, 2002)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607594"/>
              </p:ext>
            </p:extLst>
          </p:nvPr>
        </p:nvGraphicFramePr>
        <p:xfrm>
          <a:off x="35495" y="1397000"/>
          <a:ext cx="8856982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400"/>
                <a:gridCol w="924207"/>
                <a:gridCol w="1100243"/>
                <a:gridCol w="1265283"/>
                <a:gridCol w="1265283"/>
                <a:gridCol w="1265283"/>
                <a:gridCol w="1265283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Порода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en-US" dirty="0" smtClean="0"/>
                        <a:t>f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Устойчивый</a:t>
                      </a:r>
                      <a:r>
                        <a:rPr lang="ru-RU" baseline="0" dirty="0" smtClean="0"/>
                        <a:t> угол откоса борта в зависимости от глубины, м/град.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90 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90-180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180-240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240-300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300-500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Очень крепкая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20-15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68-60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65-57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60-63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58-52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51-45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Крепкая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60-50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57-48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53-45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52-43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45-37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Среднекрепкая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50-43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48-41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45-39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43-37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37-30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Мягкая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41-28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39-26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27-48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Рыхлая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30-21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28-20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20-18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19672" y="4509120"/>
            <a:ext cx="641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Ширина дна карьера </a:t>
            </a:r>
            <a:r>
              <a:rPr lang="ru-RU" sz="2800" dirty="0" err="1" smtClean="0">
                <a:solidFill>
                  <a:schemeClr val="bg1"/>
                </a:solidFill>
              </a:rPr>
              <a:t>д.б</a:t>
            </a:r>
            <a:r>
              <a:rPr lang="ru-RU" sz="2800" dirty="0" smtClean="0">
                <a:solidFill>
                  <a:schemeClr val="bg1"/>
                </a:solidFill>
              </a:rPr>
              <a:t>. не менее 25 м.</a:t>
            </a:r>
            <a:endParaRPr lang="ru-RU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395536" y="5229200"/>
                <a:ext cx="8208911" cy="929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bg1"/>
                            </a:solidFill>
                          </a:rPr>
                        </m:ctrlPr>
                      </m:sSubPr>
                      <m:e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                   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𝛼</m:t>
                        </m:r>
                      </m:e>
                      <m:sub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уст.</m:t>
                        </m:r>
                      </m:sub>
                    </m:sSub>
                    <m:r>
                      <a:rPr lang="ru-RU" sz="20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𝑎𝑟𝑐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𝑡𝑔</m:t>
                        </m:r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 (0,1</m:t>
                        </m:r>
                        <m:sSubSup>
                          <m:sSubSupPr>
                            <m:ctrlPr>
                              <a:rPr lang="ru-RU" sz="2000" i="1">
                                <a:solidFill>
                                  <a:schemeClr val="bg1"/>
                                </a:solidFill>
                              </a:rPr>
                            </m:ctrlPr>
                          </m:sSubSupPr>
                          <m:e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</a:rPr>
                              <m:t>𝜎</m:t>
                            </m:r>
                          </m:e>
                          <m:sub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</a:rPr>
                              <m:t>сж.</m:t>
                            </m:r>
                          </m:sub>
                          <m:sup>
                            <m:r>
                              <a:rPr lang="ru-RU" sz="2000" i="1">
                                <a:solidFill>
                                  <a:schemeClr val="bg1"/>
                                </a:solidFill>
                              </a:rPr>
                              <m:t>пр.</m:t>
                            </m:r>
                          </m:sup>
                        </m:sSubSup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𝜇</m:t>
                        </m:r>
                      </m:den>
                    </m:f>
                    <m:r>
                      <a:rPr lang="ru-RU" sz="2000" i="1">
                        <a:solidFill>
                          <a:schemeClr val="bg1"/>
                        </a:solidFill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solidFill>
                              <a:schemeClr val="bg1"/>
                            </a:solidFill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𝑎𝑟𝑐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𝑡𝑔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 </m:t>
                        </m:r>
                        <m:r>
                          <a:rPr lang="en-US" sz="2000" i="1">
                            <a:solidFill>
                              <a:schemeClr val="bg1"/>
                            </a:solidFill>
                          </a:rPr>
                          <m:t>𝑓</m:t>
                        </m:r>
                      </m:num>
                      <m:den>
                        <m:r>
                          <a:rPr lang="ru-RU" sz="2000" i="1">
                            <a:solidFill>
                              <a:schemeClr val="bg1"/>
                            </a:solidFill>
                          </a:rPr>
                          <m:t>𝜇</m:t>
                        </m:r>
                      </m:den>
                    </m:f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  ,</a:t>
                </a: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</a:rPr>
                  <a:t>где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chemeClr val="bg1"/>
                        </a:solidFill>
                        <a:latin typeface="Cambria Math"/>
                      </a:rPr>
                      <m:t>𝜇</m:t>
                    </m:r>
                  </m:oMath>
                </a14:m>
                <a:r>
                  <a:rPr lang="ru-RU" sz="2000" dirty="0" smtClean="0">
                    <a:solidFill>
                      <a:schemeClr val="bg1"/>
                    </a:solidFill>
                  </a:rPr>
                  <a:t> – коэффициент запаса устойчивости пород и равен 1,1-1,5.</a:t>
                </a:r>
                <a:endParaRPr lang="ru-RU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229200"/>
                <a:ext cx="8208911" cy="929485"/>
              </a:xfrm>
              <a:prstGeom prst="rect">
                <a:avLst/>
              </a:prstGeom>
              <a:blipFill rotWithShape="1">
                <a:blip r:embed="rId2"/>
                <a:stretch>
                  <a:fillRect b="-111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17538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5144201"/>
              </p:ext>
            </p:extLst>
          </p:nvPr>
        </p:nvGraphicFramePr>
        <p:xfrm>
          <a:off x="251521" y="764704"/>
          <a:ext cx="8784974" cy="5760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34681"/>
                <a:gridCol w="2880320"/>
                <a:gridCol w="1886609"/>
                <a:gridCol w="148336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Группа </a:t>
                      </a:r>
                      <a:r>
                        <a:rPr lang="ru-RU" sz="1400" dirty="0">
                          <a:effectLst/>
                        </a:rPr>
                        <a:t>пород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Характеристика пород, слагающих борт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Падение поверхностей ослабления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Углы наклона бортов карьеров, град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I. Борта сложены крепкими скальными породами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Крепкие слаботрещиноватые породы </a:t>
                      </a:r>
                    </a:p>
                    <a:p>
                      <a:pPr indent="14287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indent="142875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или от карьера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indent="14287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55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0">
                <a:tc>
                  <a:txBody>
                    <a:bodyPr/>
                    <a:lstStyle/>
                    <a:p>
                      <a:pPr indent="142875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&gt; 80 МПа </a:t>
                      </a:r>
                      <a:endParaRPr lang="ru-RU" sz="14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Крепкие интенсивно трещиноватые породы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или от карьера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40-50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II. Борта сложены породами средней прочности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Выветрелые породы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или от карьера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40-45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 МПа &lt; &lt; 80 МПа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сторону карьера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30-35*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III. Борта или части их сложены слабыми несвязными породами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Сильно выветрелые или полностью дезинтегрированные породы, глинистые породы, пески, галечники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Отсутствие или от карьера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20-30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&lt; 8 МПа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 сторону карьера или слои пластичных глин в основании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 круче 25*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</a:tr>
              <a:tr h="0">
                <a:tc gridSpan="4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_____________________</a:t>
                      </a:r>
                    </a:p>
                    <a:p>
                      <a:pPr indent="142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* Углы наклона бортов обязательно уточняются расчетом в зависимости от конкретных инженерно-геологических условий.</a:t>
                      </a:r>
                    </a:p>
                    <a:p>
                      <a:pPr indent="142875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6675" marR="6667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2" y="1268760"/>
            <a:ext cx="25876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5447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Рекомендуемые углы откосов бортов по ВНТП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4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900" y="692696"/>
            <a:ext cx="849463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Введение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Обоснование способа отработки месторождения. Границы горных работ	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Расчет потерь, разубоживания и эксплуатационных запасов</a:t>
            </a:r>
            <a:r>
              <a:rPr lang="ru-RU" dirty="0">
                <a:solidFill>
                  <a:schemeClr val="bg1"/>
                </a:solidFill>
              </a:rPr>
              <a:t>	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Производительность</a:t>
            </a:r>
            <a:r>
              <a:rPr lang="ru-RU" dirty="0">
                <a:solidFill>
                  <a:schemeClr val="bg1"/>
                </a:solidFill>
              </a:rPr>
              <a:t>, срок существования и режим работы </a:t>
            </a:r>
            <a:r>
              <a:rPr lang="ru-RU" dirty="0" smtClean="0">
                <a:solidFill>
                  <a:schemeClr val="bg1"/>
                </a:solidFill>
              </a:rPr>
              <a:t>карьера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Календарный </a:t>
            </a:r>
            <a:r>
              <a:rPr lang="ru-RU" dirty="0">
                <a:solidFill>
                  <a:schemeClr val="bg1"/>
                </a:solidFill>
              </a:rPr>
              <a:t>план разработки </a:t>
            </a:r>
            <a:r>
              <a:rPr lang="ru-RU" dirty="0" smtClean="0">
                <a:solidFill>
                  <a:schemeClr val="bg1"/>
                </a:solidFill>
              </a:rPr>
              <a:t>месторождения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Вскрытие </a:t>
            </a:r>
            <a:r>
              <a:rPr lang="ru-RU" dirty="0">
                <a:solidFill>
                  <a:schemeClr val="bg1"/>
                </a:solidFill>
              </a:rPr>
              <a:t>и система разработки </a:t>
            </a:r>
            <a:r>
              <a:rPr lang="ru-RU" dirty="0" smtClean="0">
                <a:solidFill>
                  <a:schemeClr val="bg1"/>
                </a:solidFill>
              </a:rPr>
              <a:t>месторождения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Технология </a:t>
            </a:r>
            <a:r>
              <a:rPr lang="ru-RU" dirty="0">
                <a:solidFill>
                  <a:schemeClr val="bg1"/>
                </a:solidFill>
              </a:rPr>
              <a:t>ведения горных работ и механизация производственных процессов	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Буровзрывные </a:t>
            </a:r>
            <a:r>
              <a:rPr lang="ru-RU" dirty="0">
                <a:solidFill>
                  <a:schemeClr val="bg1"/>
                </a:solidFill>
              </a:rPr>
              <a:t>работы	</a:t>
            </a:r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Выемочно-погрузочные работы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Карьерный транспорт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Отвальное хозяйство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Карьерный водоотлив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Система электроснабжения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Генеральный </a:t>
            </a:r>
            <a:r>
              <a:rPr lang="ru-RU" dirty="0">
                <a:solidFill>
                  <a:schemeClr val="bg1"/>
                </a:solidFill>
              </a:rPr>
              <a:t>план и </a:t>
            </a:r>
            <a:r>
              <a:rPr lang="ru-RU" dirty="0" smtClean="0">
                <a:solidFill>
                  <a:schemeClr val="bg1"/>
                </a:solidFill>
              </a:rPr>
              <a:t>транспорт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Внешний </a:t>
            </a:r>
            <a:r>
              <a:rPr lang="ru-RU" dirty="0">
                <a:solidFill>
                  <a:schemeClr val="bg1"/>
                </a:solidFill>
              </a:rPr>
              <a:t>транспорт	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            Заключение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4604" y="18864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Главы раздела горнотехнического обоснования кондиций</a:t>
            </a:r>
            <a:endParaRPr lang="ru-RU" altLang="ru-RU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5229" y="5217011"/>
            <a:ext cx="83529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sz="2400" dirty="0" smtClean="0">
                <a:solidFill>
                  <a:schemeClr val="bg1"/>
                </a:solidFill>
              </a:rPr>
              <a:t>Графические приложения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Планы карьера по горизонтам и бортовым содержаниям или на начало и конец разработки</a:t>
            </a:r>
          </a:p>
          <a:p>
            <a:pPr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	</a:t>
            </a:r>
            <a:r>
              <a:rPr lang="ru-RU" dirty="0" smtClean="0">
                <a:solidFill>
                  <a:schemeClr val="bg1"/>
                </a:solidFill>
              </a:rPr>
              <a:t>Ситуационный план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6078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5" y="-1"/>
            <a:ext cx="5089894" cy="71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7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511236" y="381000"/>
                <a:ext cx="8136904" cy="59099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cs typeface="Tahoma" panose="020B0604030504040204" pitchFamily="34" charset="0"/>
                  </a:rPr>
                  <a:t>Парадокс предельного коэффициента вскрыши</a:t>
                </a:r>
              </a:p>
              <a:p>
                <a:pPr algn="just"/>
                <a:endPara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r>
                  <a:rPr lang="ru-RU" sz="20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ahoma" panose="020B0604030504040204" pitchFamily="34" charset="0"/>
                    <a:cs typeface="Tahoma" panose="020B0604030504040204" pitchFamily="34" charset="0"/>
                  </a:rPr>
                  <a:t>заключается в том, что коэффициент вскрыши можно рассчитать не только, как отношение объемов вскрыши и полезного ископаемого, но как и отношение себестоимостей вскрыши и добычи полезного ископаемого:</a:t>
                </a:r>
              </a:p>
              <a:p>
                <a:pPr algn="just"/>
                <a:endParaRPr lang="ru-RU" sz="20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=</a:t>
                </a:r>
                <a:r>
                  <a:rPr lang="ru-RU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вск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пи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dirty="0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ahom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ru-RU" sz="3200" b="0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вск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ru-RU" sz="3200" b="0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dirty="0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ahoma" panose="020B0604030504040204" pitchFamily="34" charset="0"/>
                              </a:rPr>
                              <m:t>пи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вск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  <a:cs typeface="Times New Roman" panose="02020603050405020304" pitchFamily="18" charset="0"/>
                              </a:rPr>
                              <m:t>о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  <a:p>
                <a:pPr algn="just"/>
                <a:endParaRPr lang="ru-RU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ru-RU" sz="2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При    С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b>
                    </m:sSub>
                    <m:r>
                      <a:rPr lang="ru-RU" sz="3200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С</m:t>
                        </m:r>
                      </m:e>
                      <m:sub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32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,            К </m:t>
                        </m:r>
                      </m:e>
                      <m:sub/>
                      <m:sup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p>
                    </m:sSubSup>
                  </m:oMath>
                </a14:m>
                <a:r>
                  <a:rPr lang="ru-RU" sz="32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 baseline="-25000">
                        <a:solidFill>
                          <a:schemeClr val="bg1"/>
                        </a:solidFill>
                        <a:latin typeface="Cambria Math"/>
                      </a:rPr>
                      <m:t>вск</m:t>
                    </m:r>
                  </m:oMath>
                </a14:m>
                <a:r>
                  <a:rPr lang="ru-RU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  <a:p>
                <a:pPr algn="ctr"/>
                <a:endParaRPr lang="ru-RU" sz="32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это может являться, как отсутствием вскрыши, так и равенствами вскрыши и массой (объемом) добычи или </a:t>
                </a:r>
                <a:r>
                  <a:rPr lang="ru-RU" sz="2000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м.б</a:t>
                </a:r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условием комбинированного способа отработки. </a:t>
                </a:r>
                <a:endParaRPr lang="ru-RU" sz="2000" dirty="0"/>
              </a:p>
              <a:p>
                <a:pPr algn="just"/>
                <a:endParaRPr lang="ru-RU" sz="2000" dirty="0">
                  <a:solidFill>
                    <a:schemeClr val="bg1"/>
                  </a:solidFill>
                  <a:latin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36" y="381000"/>
                <a:ext cx="8136904" cy="5909951"/>
              </a:xfrm>
              <a:prstGeom prst="rect">
                <a:avLst/>
              </a:prstGeom>
              <a:blipFill rotWithShape="1">
                <a:blip r:embed="rId2"/>
                <a:stretch>
                  <a:fillRect l="-1273" t="-929" r="-11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56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5046" y="548680"/>
                <a:ext cx="8527529" cy="3374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того, что бы избежать расчетов себестоимости подземной разработки, которую часто трудно определит,</a:t>
                </a:r>
              </a:p>
              <a:p>
                <a:pPr algn="just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расчета граничного (предельного) коэффициента вскрыши применяют различные формулы, которые основаны на выражение:</a:t>
                </a:r>
              </a:p>
              <a:p>
                <a:pPr algn="just"/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К </m:t>
                        </m:r>
                      </m:e>
                      <m:sub/>
                      <m:sup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п</m:t>
                        </m:r>
                      </m:sup>
                    </m:sSubSup>
                  </m:oMath>
                </a14:m>
                <a:r>
                  <a:rPr lang="ru-RU" sz="3200" baseline="-25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200" i="1" baseline="-25000">
                        <a:solidFill>
                          <a:schemeClr val="bg1"/>
                        </a:solidFill>
                        <a:latin typeface="Cambria Math"/>
                      </a:rPr>
                      <m:t>вск</m:t>
                    </m:r>
                  </m:oMath>
                </a14:m>
                <a:r>
                  <a:rPr lang="ru-RU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3200" i="1">
                            <a:solidFill>
                              <a:schemeClr val="bg1"/>
                            </a:solidFill>
                            <a:latin typeface="Cambria Math"/>
                          </a:rPr>
                          <m:t>Ц−</m:t>
                        </m:r>
                        <m:sSub>
                          <m:sSub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пи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вск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Ц − 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п</m:t>
                            </m:r>
                          </m:sub>
                        </m:sSub>
                        <m:r>
                          <a:rPr lang="ru-RU" sz="3200" b="0" i="1" smtClean="0">
                            <a:solidFill>
                              <a:schemeClr val="bg1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о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320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С</m:t>
                            </m:r>
                          </m:e>
                          <m:sub>
                            <m:r>
                              <a:rPr lang="ru-RU" sz="3200" b="0" i="1" smtClean="0">
                                <a:solidFill>
                                  <a:schemeClr val="bg1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вск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3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32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algn="just"/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 – цена единицы полезного ископаемого.</a:t>
                </a:r>
              </a:p>
              <a:p>
                <a:endParaRPr lang="ru-RU" sz="20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46" y="548680"/>
                <a:ext cx="8527529" cy="3374963"/>
              </a:xfrm>
              <a:prstGeom prst="rect">
                <a:avLst/>
              </a:prstGeom>
              <a:blipFill rotWithShape="1">
                <a:blip r:embed="rId2"/>
                <a:stretch>
                  <a:fillRect l="-715" t="-903" r="-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9845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4345"/>
            <a:ext cx="8064896" cy="5416868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Дополнительно.</a:t>
            </a:r>
          </a:p>
          <a:p>
            <a:pPr algn="just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Контурный коэффициент вскрыши, коэффициент вскрыши по уступам или горизонтам определяется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отношения объема вскрышных пород, прирезаемых к карьеру при увеличении его глубины в процессе проек­тирования на один слой (уступ), к объему полезного ископаемого в этом слое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случае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горизонтов и уступов рассчитываются свои предельные коэффициенты вскрыши… </a:t>
            </a:r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же рассчитывается </a:t>
            </a:r>
            <a:r>
              <a:rPr lang="ru-RU" sz="28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эксплуатационный коэффициент вскрыши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как среднее арифметическое по горизонтам, уступам, выемочным единицам.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42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разработки скважинным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способом (геотехнологическим методом, подземным выщелачиванием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988840"/>
            <a:ext cx="828092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bg1"/>
                </a:solidFill>
              </a:rPr>
              <a:t>основан на трех основных  условиях месторождения: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Полезное ископаемое или полезный компонент можно перевести в раствор при его естественным геологическом состоянии с возможностью транспортирования этого раствора на поверхность с последующим извлечением из него полезного ископаемого или полезного компонента.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Благоприятные гидрогеологические условия, позволяющие закачивать в раствор с реагентами в недра, а так же УПВ или их отсутствие и коэффициент  фильтрации.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1"/>
                </a:solidFill>
              </a:rPr>
              <a:t>Благоприятные инженерно-геологические условия, </a:t>
            </a:r>
            <a:r>
              <a:rPr lang="ru-RU" dirty="0" err="1" smtClean="0">
                <a:solidFill>
                  <a:schemeClr val="bg1"/>
                </a:solidFill>
              </a:rPr>
              <a:t>трещиноватость</a:t>
            </a:r>
            <a:r>
              <a:rPr lang="ru-RU" dirty="0" smtClean="0">
                <a:solidFill>
                  <a:schemeClr val="bg1"/>
                </a:solidFill>
              </a:rPr>
              <a:t>, содержание глинисто-алевритовой фракции, а сейсмичность, криогенные условия.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1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28092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 подводной разработки</a:t>
            </a:r>
          </a:p>
          <a:p>
            <a:pPr lvl="0" algn="just"/>
            <a:r>
              <a:rPr lang="ru-RU" sz="2800" dirty="0" smtClean="0">
                <a:solidFill>
                  <a:schemeClr val="bg1"/>
                </a:solidFill>
              </a:rPr>
              <a:t>основан на условии нахождения полезного ископаемого на дне водного объекта.</a:t>
            </a:r>
          </a:p>
          <a:p>
            <a:pPr lvl="0" algn="just"/>
            <a:endParaRPr lang="ru-RU" sz="2000" dirty="0">
              <a:solidFill>
                <a:schemeClr val="bg1"/>
              </a:solidFill>
            </a:endParaRPr>
          </a:p>
          <a:p>
            <a:pPr lvl="0" algn="just"/>
            <a:endParaRPr lang="ru-RU" sz="2000" dirty="0" smtClean="0">
              <a:solidFill>
                <a:schemeClr val="bg1"/>
              </a:solidFill>
            </a:endParaRPr>
          </a:p>
          <a:p>
            <a:pPr lvl="0" algn="just"/>
            <a:r>
              <a:rPr lang="ru-RU" sz="2000" dirty="0" smtClean="0">
                <a:solidFill>
                  <a:schemeClr val="bg1"/>
                </a:solidFill>
              </a:rPr>
              <a:t>Различают  следующие способы подводной разработки:</a:t>
            </a:r>
          </a:p>
          <a:p>
            <a:pPr lvl="0" algn="just"/>
            <a:endParaRPr lang="ru-RU" sz="2000" dirty="0">
              <a:solidFill>
                <a:schemeClr val="bg1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С помощью землесосного снаряда.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Дражный.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Экскаваторный с использованием специальных судов.</a:t>
            </a:r>
          </a:p>
          <a:p>
            <a:pPr marL="457200" lvl="0" indent="-457200" algn="just">
              <a:buAutoNum type="arabicPeriod"/>
            </a:pPr>
            <a:r>
              <a:rPr lang="ru-RU" sz="2000" dirty="0" smtClean="0">
                <a:solidFill>
                  <a:schemeClr val="bg1"/>
                </a:solidFill>
              </a:rPr>
              <a:t>Скважинами с морских платформ.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7204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1521</TotalTime>
  <Words>3039</Words>
  <Application>Microsoft Office PowerPoint</Application>
  <PresentationFormat>Экран (4:3)</PresentationFormat>
  <Paragraphs>892</Paragraphs>
  <Slides>45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7" baseType="lpstr">
      <vt:lpstr>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Разубоживание (р) (ЦНИГРИ 2010) и потери (П)  с дополнением автора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private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Andrej Popov</dc:creator>
  <cp:lastModifiedBy>Andrej Popov</cp:lastModifiedBy>
  <cp:revision>61</cp:revision>
  <dcterms:created xsi:type="dcterms:W3CDTF">2019-11-04T11:57:09Z</dcterms:created>
  <dcterms:modified xsi:type="dcterms:W3CDTF">2019-12-11T11:22:58Z</dcterms:modified>
</cp:coreProperties>
</file>