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2" r:id="rId5"/>
    <p:sldId id="261" r:id="rId6"/>
    <p:sldId id="259" r:id="rId7"/>
    <p:sldId id="263" r:id="rId8"/>
    <p:sldId id="260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>
      <p:cViewPr varScale="1">
        <p:scale>
          <a:sx n="81" d="100"/>
          <a:sy n="81" d="100"/>
        </p:scale>
        <p:origin x="-17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5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6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2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6CC7-C4E6-44B6-A0E5-1FFEF6CE2B84}" type="datetimeFigureOut">
              <a:rPr lang="ru-RU" smtClean="0"/>
              <a:t>06/11/2019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75D5-91BE-4F19-9E9E-5C12D65C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9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ГЕОЛОГО-ЭКОНОМИЧЕСКАЯ ОЦЕНКА </a:t>
            </a:r>
          </a:p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ТВЕРДЫХ </a:t>
            </a:r>
          </a:p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331" y="6172391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г. Пермь, </a:t>
            </a:r>
            <a:r>
              <a:rPr lang="ru-RU" dirty="0" smtClean="0">
                <a:solidFill>
                  <a:prstClr val="black"/>
                </a:solidFill>
              </a:rPr>
              <a:t>2018</a:t>
            </a:r>
            <a:r>
              <a:rPr lang="en-US" dirty="0" smtClean="0">
                <a:solidFill>
                  <a:prstClr val="black"/>
                </a:solidFill>
              </a:rPr>
              <a:t>-19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747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ВПО ПЕРМСКИЙ ГОСУДАРСТВЕННЫЙ НАЦИОНАЛЬНЫЙ ИССЛЕДОВАТЕЛЬСКИЙ УНИВЕРСИТЕТ</a:t>
            </a:r>
          </a:p>
          <a:p>
            <a:pPr algn="ctr"/>
            <a:r>
              <a:rPr lang="ru-RU" altLang="ru-RU" sz="1200" b="1" dirty="0">
                <a:solidFill>
                  <a:prstClr val="black"/>
                </a:solidFill>
                <a:cs typeface="Times New Roman" pitchFamily="18" charset="0"/>
              </a:rPr>
              <a:t>Кафедра поисков и разведки </a:t>
            </a:r>
            <a:r>
              <a:rPr lang="ru-RU" alt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полезных </a:t>
            </a:r>
            <a:r>
              <a:rPr lang="ru-RU" altLang="ru-RU" sz="1200" b="1" dirty="0">
                <a:solidFill>
                  <a:prstClr val="black"/>
                </a:solidFill>
                <a:cs typeface="Times New Roman" pitchFamily="18" charset="0"/>
              </a:rPr>
              <a:t>ископаемых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8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445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3568" y="764704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3999840"/>
            <a:ext cx="81264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prstClr val="black"/>
                </a:solidFill>
              </a:rPr>
              <a:t>2. Геологическое  и инженерно-геологическое  обоснование кондиций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9401" y="1268760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А.Г. Попов</a:t>
            </a:r>
          </a:p>
        </p:txBody>
      </p:sp>
    </p:spTree>
    <p:extLst>
      <p:ext uri="{BB962C8B-B14F-4D97-AF65-F5344CB8AC3E}">
        <p14:creationId xmlns:p14="http://schemas.microsoft.com/office/powerpoint/2010/main" val="459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Графическое обоснование кондиций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Геологические карты района и месторождения.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План подсчета запасов по вариантам.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Геологические разрезы по разведочным линиям.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Продольные геологические разрезы (при крутом и сложном залегании).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План по горизонтам (при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крутом и сложном залегании).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графике обязательно: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подразрезные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таблицы с расчетами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подсчетных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параметров или таблицы расположенные рядом,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числовые данные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подсчетных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блоков (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S, m, c, Q, P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различная цветовая раскраска вариантов подсчета запасов.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7. Иная дополнительная графика….</a:t>
            </a:r>
            <a:endParaRPr lang="ru-RU" sz="24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0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40087"/>
            <a:ext cx="7272808" cy="5689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0909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Пример оформления графики по россыпному месторождению. Условных обозначений к </a:t>
            </a:r>
            <a:r>
              <a:rPr lang="ru-RU" sz="2400" b="1" dirty="0" err="1" smtClean="0"/>
              <a:t>повариантному</a:t>
            </a:r>
            <a:r>
              <a:rPr lang="ru-RU" sz="2400" b="1" dirty="0" smtClean="0"/>
              <a:t> плану подсчета запасов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57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" y="0"/>
            <a:ext cx="91226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6809" y="566124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Пример оформления </a:t>
            </a:r>
            <a:r>
              <a:rPr lang="ru-RU" sz="2000" b="1" dirty="0" err="1" smtClean="0"/>
              <a:t>повариантного</a:t>
            </a:r>
            <a:r>
              <a:rPr lang="ru-RU" sz="2000" b="1" dirty="0" smtClean="0"/>
              <a:t> плана подсчета запасов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782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4971"/>
            <a:ext cx="763284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9582"/>
            <a:ext cx="3540103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0909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Пример оформления геологического разреза по вариантам бортового содержания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48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88"/>
            <a:ext cx="9144000" cy="6459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812" y="350100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Пример оформления геологического разреза по вариантам бортового содержания рудного месторождения с наклонными РТ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26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0"/>
            <a:ext cx="691276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86" y="3212976"/>
            <a:ext cx="421852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59832" y="1052736"/>
            <a:ext cx="2664296" cy="11521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32656"/>
            <a:ext cx="8784976" cy="1584176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Инженерно-геологическое обоснование кондиций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2510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Нормативные документы (могут быть пересмотрены):</a:t>
            </a:r>
          </a:p>
          <a:p>
            <a:endParaRPr lang="ru-RU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i="1" dirty="0" smtClean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i="1" dirty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Методическим руководством по изучению инженерно-геологических ус­ловий рудных месторождений при разведке», </a:t>
            </a:r>
            <a:r>
              <a:rPr lang="ru-RU" sz="2400" i="1" dirty="0" smtClean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(2000 </a:t>
            </a:r>
            <a:r>
              <a:rPr lang="ru-RU" sz="2400" i="1" dirty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г.), </a:t>
            </a:r>
            <a:endParaRPr lang="ru-RU" sz="2400" i="1" dirty="0" smtClean="0">
              <a:solidFill>
                <a:srgbClr val="0036A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i="1" dirty="0" smtClean="0">
              <a:solidFill>
                <a:srgbClr val="0036A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i="1" dirty="0" smtClean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i="1" dirty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Инженер­но-геологические, гидрогеологические и </a:t>
            </a:r>
            <a:r>
              <a:rPr lang="ru-RU" sz="2400" i="1" dirty="0" err="1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геоэкологические</a:t>
            </a:r>
            <a:r>
              <a:rPr lang="ru-RU" sz="2400" i="1" dirty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исследования при разведке и эксплуатации рудных месторождений</a:t>
            </a:r>
            <a:r>
              <a:rPr lang="ru-RU" sz="2400" i="1" dirty="0" smtClean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(2002 </a:t>
            </a:r>
            <a:r>
              <a:rPr lang="ru-RU" sz="2400" i="1" dirty="0">
                <a:solidFill>
                  <a:srgbClr val="0036A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г.)</a:t>
            </a:r>
          </a:p>
        </p:txBody>
      </p:sp>
    </p:spTree>
    <p:extLst>
      <p:ext uri="{BB962C8B-B14F-4D97-AF65-F5344CB8AC3E}">
        <p14:creationId xmlns:p14="http://schemas.microsoft.com/office/powerpoint/2010/main" val="17386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Необходимые инженерно-геологические параметры и условия, которые надо получить при ГРР: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5259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тип 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месторождения по сложности инженерно-геологических условий разработки;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сейсмичность 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района,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трещиноватость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 горных пород, 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степень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выветрелости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закарстованность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физико-механические свойства пород и руд - сопротивление сдвигу и сжатию, коэф­фициент Пуассона, коэффициент крепости по М.М.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Протодьяконову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слоистость, сланце­ватость, пористость,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кусковатость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разрыхляемость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плотность в массиве, естественная влажность, способность к оплыванию, вспучиванию, слеживанию, налипанию, глини­стость и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размокаемость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абразивность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, угол внутреннего трения, сцепление, объемная масса, гранулометрический состав и т.д.;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газоносность и 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загазованность, 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опасность внезапных выбросов пород, 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взры-воопасность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силикозоопасность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геотермические условия;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инженерно-</a:t>
            </a:r>
            <a:r>
              <a:rPr lang="ru-RU" sz="1600" dirty="0" err="1">
                <a:latin typeface="Tahoma" panose="020B0604030504040204" pitchFamily="34" charset="0"/>
                <a:cs typeface="Tahoma" panose="020B0604030504040204" pitchFamily="34" charset="0"/>
              </a:rPr>
              <a:t>криологические</a:t>
            </a: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условия;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результаты агрохимических анализов вскрышных и вмещающих пород, включая верхний плодородный слой и почвообразующую породу</a:t>
            </a:r>
            <a:r>
              <a:rPr 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, с оценкой их пригодности к раз­личным видам рекультивации в соответствии с требованиями государственного стандарта.</a:t>
            </a:r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Основной параметр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/>
              <a:t>Объемная масса </a:t>
            </a:r>
            <a:r>
              <a:rPr lang="ru-RU" sz="2000" dirty="0" smtClean="0"/>
              <a:t>определяется тремя способами: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b="1" dirty="0" smtClean="0"/>
              <a:t>в целике,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b="1" dirty="0" smtClean="0"/>
              <a:t>в лаборатории по пробам,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b="1" dirty="0" smtClean="0"/>
              <a:t>по формулам.</a:t>
            </a:r>
          </a:p>
          <a:p>
            <a:pPr algn="ctr"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107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ОСНОВНЫЕ ПРАВИЛА ИНЖЕНЕРНО-ГЕОЛОГИЧЕСКОГО ОБОСНОВАНИЯ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Для установления физико-механических параметров отбираются пробы, часто являющиеся групповыми пробами дубликатов рядовых проб.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Необходимо соблюдать статистическую значимость для каждой литологической разности.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 ТЭО обязательно создаётся таблица физико-механических параметров полезного ископаемого и иных горных пород и отложений.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Протоколы испытаний, прикладываются в </a:t>
            </a:r>
            <a:r>
              <a:rPr lang="ru-RU" smtClean="0"/>
              <a:t>приложении.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63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КОНДИЦИИ ИХ ПАРАМЕТРЫ, ГЕОЛОГИЧЕСКОГО ОБОСНОВАНИЯ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Бортовое </a:t>
            </a:r>
            <a:r>
              <a:rPr lang="ru-RU" sz="1800" dirty="0" smtClean="0">
                <a:latin typeface="Times New Roman"/>
                <a:ea typeface="Times New Roman"/>
              </a:rPr>
              <a:t>содержание полезного компонента в пробе (</a:t>
            </a:r>
            <a:r>
              <a:rPr lang="ru-RU" sz="1800" dirty="0" err="1" smtClean="0">
                <a:latin typeface="Times New Roman"/>
                <a:ea typeface="Times New Roman"/>
              </a:rPr>
              <a:t>Сборт</a:t>
            </a:r>
            <a:r>
              <a:rPr lang="ru-RU" sz="1800" dirty="0" smtClean="0">
                <a:latin typeface="Times New Roman"/>
                <a:ea typeface="Times New Roman"/>
              </a:rPr>
              <a:t>.);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Минимальное содержание полезного компонента в краевой выработке (МСК);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Минимальное промышленное содержание полезного компонента в </a:t>
            </a:r>
            <a:r>
              <a:rPr lang="ru-RU" sz="1800" dirty="0" err="1" smtClean="0">
                <a:latin typeface="Times New Roman"/>
                <a:ea typeface="Times New Roman"/>
              </a:rPr>
              <a:t>подсчетном</a:t>
            </a:r>
            <a:r>
              <a:rPr lang="ru-RU" sz="1800" dirty="0" smtClean="0">
                <a:latin typeface="Times New Roman"/>
                <a:ea typeface="Times New Roman"/>
              </a:rPr>
              <a:t> блоке (</a:t>
            </a:r>
            <a:r>
              <a:rPr lang="en-US" sz="1800" dirty="0" err="1" smtClean="0">
                <a:latin typeface="Times New Roman"/>
                <a:ea typeface="Times New Roman"/>
              </a:rPr>
              <a:t>Cmin</a:t>
            </a:r>
            <a:r>
              <a:rPr lang="en-US" sz="1800" dirty="0" smtClean="0">
                <a:latin typeface="Times New Roman"/>
                <a:ea typeface="Times New Roman"/>
              </a:rPr>
              <a:t>)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</a:p>
          <a:p>
            <a:pPr marL="0" lv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Минимальные </a:t>
            </a:r>
            <a:r>
              <a:rPr lang="ru-RU" sz="1800" dirty="0">
                <a:latin typeface="Times New Roman"/>
                <a:ea typeface="Times New Roman"/>
              </a:rPr>
              <a:t>мощности тел полезных ископаемых (пластов, залежей, жил и т.п.) или соответствующий минимальный </a:t>
            </a:r>
            <a:r>
              <a:rPr lang="ru-RU" sz="1800" dirty="0" err="1">
                <a:latin typeface="Times New Roman"/>
                <a:ea typeface="Times New Roman"/>
              </a:rPr>
              <a:t>метропроцент</a:t>
            </a:r>
            <a:r>
              <a:rPr lang="ru-RU" sz="1800" dirty="0">
                <a:latin typeface="Times New Roman"/>
                <a:ea typeface="Times New Roman"/>
              </a:rPr>
              <a:t> (</a:t>
            </a:r>
            <a:r>
              <a:rPr lang="ru-RU" sz="1800" dirty="0" err="1">
                <a:latin typeface="Times New Roman"/>
                <a:ea typeface="Times New Roman"/>
              </a:rPr>
              <a:t>метрограмм</a:t>
            </a:r>
            <a:r>
              <a:rPr lang="ru-RU" sz="1800" dirty="0">
                <a:latin typeface="Times New Roman"/>
                <a:ea typeface="Times New Roman"/>
              </a:rPr>
              <a:t>); при необходимости - мини­мальные мощности полезного ископаемого по типами и сортам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</a:p>
          <a:p>
            <a:pPr marL="0" lv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Максимально </a:t>
            </a:r>
            <a:r>
              <a:rPr lang="ru-RU" sz="1800" dirty="0">
                <a:latin typeface="Times New Roman"/>
                <a:ea typeface="Times New Roman"/>
              </a:rPr>
              <a:t>допустимая мощность прослоев пустых пород или некондиционных руд, включаемых в контур подсчета запасов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</a:p>
          <a:p>
            <a:pPr marL="0" lvl="0" indent="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Times New Roman"/>
              </a:rPr>
              <a:t>Условия </a:t>
            </a:r>
            <a:r>
              <a:rPr lang="ru-RU" sz="1800" dirty="0">
                <a:latin typeface="Times New Roman"/>
                <a:ea typeface="Times New Roman"/>
              </a:rPr>
              <a:t>оконтуривания рудных тел в геологических границах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</a:p>
          <a:p>
            <a:pPr marL="457200" lvl="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</a:rPr>
              <a:t>Максимальная </a:t>
            </a:r>
            <a:r>
              <a:rPr lang="ru-RU" sz="2000" dirty="0">
                <a:latin typeface="Times New Roman"/>
                <a:ea typeface="Times New Roman"/>
              </a:rPr>
              <a:t>глубина подсчета запасов, требования, предусматривающие проведение подсчета запасов в экономически обоснованных контурах разработки с выделением, при необходимости, охранных целиков;	</a:t>
            </a:r>
            <a:endParaRPr lang="ru-RU" sz="20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22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813690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Геологическое обоснование кондиций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проводится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а) вербально,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б) аналитически,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в) статистически,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г) графически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А. Вербальное обоснование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описание геологического строения района месторождения;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описание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геологического строения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месторождения;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характеристика полезного ископаемого;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методика проведенных ГРР;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и обоснование условия оконтуривания полезного ископаемого;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обоснование группы сложности месторождения.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основные показатели предполагаемого или существующего месторождения.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Б. Аналитическое обоснование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и обоснование вариантов бортового содержания;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обоснование группы сложности по параметрам изменчивости;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иные расчеты показателей месторождения.</a:t>
            </a:r>
          </a:p>
          <a:p>
            <a:pPr marL="631825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В. Статистическое обоснование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выбор и обоснование вариантов бортового содержания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статистические параметры мощности, содержания, объемной массы;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иные показатели.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5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33656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Описание геологического строения района месторождения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077427"/>
            <a:ext cx="3691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позиция.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краткая стратиграфия.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Тектоника.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312147"/>
            <a:ext cx="8733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Описание геологического строения месторождения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40" y="2888211"/>
            <a:ext cx="84052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Геолого-тектоническая позиция месторождения /проявления.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месторождения/проявления.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полезной толщи, условия залегания и морфология.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вскрыши/торфов, подстилающих/вмещающих пород.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и геолого-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месторождения/проявления.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1912" y="4581128"/>
            <a:ext cx="8733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Характеристика полезного ископаемого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1679" y="5162914"/>
            <a:ext cx="6154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руды, характеристика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полезной толщи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руды, состав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песков, полезной толщи.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полезных компонентов и их содержания.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0442" y="188640"/>
            <a:ext cx="445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А. Вербальное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0625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504" y="332656"/>
            <a:ext cx="8733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Методика проведенных ГРР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052736"/>
            <a:ext cx="7704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ТЭО кондиций – не обязательно, но необходима для подсчета запасов…., по которым  проводится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ТЭО…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Выбор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</a:rPr>
              <a:t>и обоснование условия оконтуривания полезного ископаемого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92696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По геологическим границам.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Дается описание факто­ров, на основе которых устанавливаются границы полезного ископаемого с вмещающими его породами.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По результатам опробования.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одному или нескольких па­раметрам (содержание полезных компонентов, характеристика физико-механических свойств и т.п.), используемых для оконтуривания. Например, на большинстве железоруд­ных месторождений оконтуривание рудных тел производится по результатам опробования на один компонент - железо общее или связанное с магнетитом, а на полиметаллических месторождениях - по сумме содержаний цветных металлов, приведенной к содержанию условного основного компонента.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Комбинированно (в геологических границах и по результа­там опробования).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Следует применять при наличии промышленного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оруденения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как в телах полезных ископаемых с геологическими границами, так и в непосредственно вмещающих эти тела породах, а также в тех случаях, когда при четких геологических границах тел по­лезных ископаемых по мощности установлено закономерное снижение содержаний полез­ных компонентов по простиранию или падению этих тел.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 По горной массе.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случае, когда невозможно установить распределение полезного ископаемого/компонента, т.е. невозможно выделить залежь по опробованию и геологическим границам оконтуривание проводится на условную горную массу, ограниченной границами разведки и будущей разработки.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соответствие с Методическими рекомендациями по применению Классификации запасов….. (ГКЗ, 2007</a:t>
            </a:r>
            <a:r>
              <a:rPr lang="ru-RU" dirty="0" smtClean="0"/>
              <a:t>) и курса «Поиски и разведка…».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332656"/>
            <a:ext cx="8733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Обоснование группы сложности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0"/>
            <a:ext cx="8733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Основные показатели месторождения/проявления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284" y="476672"/>
            <a:ext cx="810249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Запасы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/ ресурсы полезных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ископаемых и компонентов по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категориям официальные, авторские или предполагаемые.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Количество тел полезного ископаемого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их форма, размеры (площадь, длина по про­стиранию и падению, колебания мощностей и средние их значения), доля заключенных в них запасов (от общих по месторождению);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Характеристика полезного ископаемого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 содержанию полезных компонентов и вредных примесей, формам их нахождения и балансу распределения по минералам и про­дуктам обогащения, физико-механическим свойствам, гранулярному составу и другим па­раметрам, лимитируемым для минерального сырья действующими нормативными доку­ментами или требованиями потребителя;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 Наличие промышленных (технологических) типов и сортов полезного ископаемого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подлежащих раздельной добыче и переработке или шихтовке (при совместной их перера­ботке), характеристика их качества и соответствие качества получаемой продукции требо­ваниям действующих нормативных документов, требованиям потребителя, пространст­венное распределение (наличие горизонтальной и вертикальной зональности) и запасы по­лезного ископаемого по типам и сортам, а также запасы содержащихся в них полезных компонентов;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5. Наличие и закономерности пространственного распределения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безрудных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прослоев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характеристика слагающих их пород и содержаний в них полезных компонентов и вред­ных примесей, статистические данные о распределении по классам мощностей;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6. Характер изменения внутреннего строения, морфологии и размеров тел полезного ис­копаемого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содержаний полезных компонентов и вредных примесей в их пределах при пе­реходе от одного варианта к другому по простиранию и падению с количественной оцен­кой методами вариационной статистики, графическими и другими методами.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2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63079"/>
            <a:ext cx="5110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Б. Аналитическое обоснование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011" y="2204864"/>
            <a:ext cx="7823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Выбор и обоснование вариантов бортового содержание </a:t>
            </a:r>
          </a:p>
          <a:p>
            <a:r>
              <a:rPr lang="ru-RU" dirty="0" smtClean="0"/>
              <a:t>(см. Выбор и обоснование кондиций)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6626" y="3573016"/>
            <a:ext cx="80645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Обоснование группы сложности месторождения по параметрам </a:t>
            </a:r>
          </a:p>
          <a:p>
            <a:r>
              <a:rPr lang="ru-RU" dirty="0" smtClean="0"/>
              <a:t>(см. курс «Поиски и разведка месторождений полезных ископаемых)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1782" y="4581128"/>
            <a:ext cx="76342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Иные расчетные показатели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Статистические расчеты средних значений содержания, мощности, объемной массы их </a:t>
            </a:r>
            <a:r>
              <a:rPr lang="ru-RU" dirty="0" err="1" smtClean="0"/>
              <a:t>вариций</a:t>
            </a:r>
            <a:r>
              <a:rPr lang="ru-RU" dirty="0" smtClean="0"/>
              <a:t>, ковариаций, корреляций и иных статистических параметров….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08042" y="1124744"/>
            <a:ext cx="503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В. Статистическое 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30088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209</TotalTime>
  <Words>1300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ОСНОВНЫЕ КОНДИЦИИ ИХ ПАРАМЕТРЫ, ГЕОЛОГИЧЕСКОГО ОБОСНОВАНИЯ</vt:lpstr>
      <vt:lpstr>Презентация PowerPoint</vt:lpstr>
      <vt:lpstr>Описание геологического строения района месторождения</vt:lpstr>
      <vt:lpstr>Презентация PowerPoint</vt:lpstr>
      <vt:lpstr>Выбор и обоснование условия оконтуривания полезного ископаемого</vt:lpstr>
      <vt:lpstr>Презентация PowerPoint</vt:lpstr>
      <vt:lpstr>Презентация PowerPoint</vt:lpstr>
      <vt:lpstr>Презентация PowerPoint</vt:lpstr>
      <vt:lpstr>Г. Графическое обоснование кондиций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Инженерно-геологическое обоснование кондиций</vt:lpstr>
      <vt:lpstr>Необходимые инженерно-геологические параметры и условия, которые надо получить при ГРР:</vt:lpstr>
      <vt:lpstr>Основной параметр</vt:lpstr>
      <vt:lpstr>Презентация PowerPoint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Popov</dc:creator>
  <cp:lastModifiedBy>Andrej Popov</cp:lastModifiedBy>
  <cp:revision>31</cp:revision>
  <dcterms:created xsi:type="dcterms:W3CDTF">2018-11-04T02:54:48Z</dcterms:created>
  <dcterms:modified xsi:type="dcterms:W3CDTF">2019-11-06T01:59:56Z</dcterms:modified>
</cp:coreProperties>
</file>