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5" autoAdjust="0"/>
    <p:restoredTop sz="94660"/>
  </p:normalViewPr>
  <p:slideViewPr>
    <p:cSldViewPr>
      <p:cViewPr>
        <p:scale>
          <a:sx n="80" d="100"/>
          <a:sy n="80" d="100"/>
        </p:scale>
        <p:origin x="-178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800524934383203"/>
          <c:y val="5.8201058201058198E-2"/>
          <c:w val="0.8014342786797668"/>
          <c:h val="0.71202050877156087"/>
        </c:manualLayout>
      </c:layout>
      <c:barChart>
        <c:barDir val="col"/>
        <c:grouping val="clustered"/>
        <c:varyColors val="0"/>
        <c:ser>
          <c:idx val="0"/>
          <c:order val="0"/>
          <c:tx>
            <c:v>Частота</c:v>
          </c:tx>
          <c:invertIfNegative val="0"/>
          <c:cat>
            <c:numRef>
              <c:f>BD!$J$2:$J$15</c:f>
              <c:numCache>
                <c:formatCode>0.0</c:formatCode>
                <c:ptCount val="14"/>
                <c:pt idx="0">
                  <c:v>0</c:v>
                </c:pt>
                <c:pt idx="1">
                  <c:v>1.5950180697185314</c:v>
                </c:pt>
                <c:pt idx="2">
                  <c:v>3.1900361394370629</c:v>
                </c:pt>
                <c:pt idx="3">
                  <c:v>4.7850542091555948</c:v>
                </c:pt>
                <c:pt idx="4">
                  <c:v>6.3800722788741258</c:v>
                </c:pt>
                <c:pt idx="5">
                  <c:v>7.9750903485926568</c:v>
                </c:pt>
                <c:pt idx="6">
                  <c:v>9.5701084183111877</c:v>
                </c:pt>
                <c:pt idx="7">
                  <c:v>11.165126488029719</c:v>
                </c:pt>
                <c:pt idx="8">
                  <c:v>12.76014455774825</c:v>
                </c:pt>
                <c:pt idx="9">
                  <c:v>14.355162627466781</c:v>
                </c:pt>
                <c:pt idx="10">
                  <c:v>15.950180697185312</c:v>
                </c:pt>
                <c:pt idx="11">
                  <c:v>17.545198766903845</c:v>
                </c:pt>
                <c:pt idx="12">
                  <c:v>19.140216836622375</c:v>
                </c:pt>
                <c:pt idx="13">
                  <c:v>20.735234906340906</c:v>
                </c:pt>
              </c:numCache>
            </c:numRef>
          </c:cat>
          <c:val>
            <c:numRef>
              <c:f>BD!$K$2:$K$15</c:f>
              <c:numCache>
                <c:formatCode>General</c:formatCode>
                <c:ptCount val="14"/>
                <c:pt idx="0">
                  <c:v>1</c:v>
                </c:pt>
                <c:pt idx="1">
                  <c:v>238</c:v>
                </c:pt>
                <c:pt idx="2">
                  <c:v>9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51"/>
        <c:axId val="153858048"/>
        <c:axId val="153859968"/>
      </c:barChart>
      <c:catAx>
        <c:axId val="153858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Классы содержаний</a:t>
                </a:r>
              </a:p>
            </c:rich>
          </c:tx>
          <c:layout>
            <c:manualLayout>
              <c:xMode val="edge"/>
              <c:yMode val="edge"/>
              <c:x val="0.71751474926253689"/>
              <c:y val="0.91289630462858806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153859968"/>
        <c:crosses val="autoZero"/>
        <c:auto val="1"/>
        <c:lblAlgn val="ctr"/>
        <c:lblOffset val="100"/>
        <c:tickLblSkip val="1"/>
        <c:noMultiLvlLbl val="0"/>
      </c:catAx>
      <c:valAx>
        <c:axId val="15385996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Частота</a:t>
                </a:r>
              </a:p>
            </c:rich>
          </c:tx>
          <c:layout>
            <c:manualLayout>
              <c:xMode val="edge"/>
              <c:yMode val="edge"/>
              <c:x val="1.7623363544813697E-2"/>
              <c:y val="4.9933181429244418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538580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Частота</c:v>
          </c:tx>
          <c:invertIfNegative val="0"/>
          <c:cat>
            <c:numRef>
              <c:f>'&gt;0,5'!$K$2:$K$12</c:f>
              <c:numCache>
                <c:formatCode>General</c:formatCode>
                <c:ptCount val="11"/>
                <c:pt idx="0">
                  <c:v>0.5</c:v>
                </c:pt>
                <c:pt idx="1">
                  <c:v>2.5</c:v>
                </c:pt>
                <c:pt idx="2">
                  <c:v>4.5</c:v>
                </c:pt>
                <c:pt idx="3">
                  <c:v>6.5</c:v>
                </c:pt>
                <c:pt idx="4">
                  <c:v>8.5</c:v>
                </c:pt>
                <c:pt idx="5">
                  <c:v>10.5</c:v>
                </c:pt>
                <c:pt idx="6">
                  <c:v>12.5</c:v>
                </c:pt>
                <c:pt idx="7">
                  <c:v>14.5</c:v>
                </c:pt>
                <c:pt idx="8">
                  <c:v>16.5</c:v>
                </c:pt>
                <c:pt idx="9">
                  <c:v>18.5</c:v>
                </c:pt>
                <c:pt idx="10">
                  <c:v>20.5</c:v>
                </c:pt>
              </c:numCache>
            </c:numRef>
          </c:cat>
          <c:val>
            <c:numRef>
              <c:f>'&gt;0,5'!$L$2:$L$12</c:f>
              <c:numCache>
                <c:formatCode>General</c:formatCode>
                <c:ptCount val="11"/>
                <c:pt idx="0">
                  <c:v>2</c:v>
                </c:pt>
                <c:pt idx="1">
                  <c:v>193</c:v>
                </c:pt>
                <c:pt idx="2">
                  <c:v>26</c:v>
                </c:pt>
                <c:pt idx="3">
                  <c:v>11</c:v>
                </c:pt>
                <c:pt idx="4">
                  <c:v>6</c:v>
                </c:pt>
                <c:pt idx="5">
                  <c:v>5</c:v>
                </c:pt>
                <c:pt idx="6">
                  <c:v>1</c:v>
                </c:pt>
                <c:pt idx="7">
                  <c:v>3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69193472"/>
        <c:axId val="169195392"/>
      </c:barChart>
      <c:catAx>
        <c:axId val="169193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Классы содержаний</a:t>
                </a:r>
              </a:p>
            </c:rich>
          </c:tx>
          <c:layout>
            <c:manualLayout>
              <c:xMode val="edge"/>
              <c:yMode val="edge"/>
              <c:x val="0.70387387387387379"/>
              <c:y val="0.892368481113773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69195392"/>
        <c:crosses val="autoZero"/>
        <c:auto val="1"/>
        <c:lblAlgn val="ctr"/>
        <c:lblOffset val="100"/>
        <c:noMultiLvlLbl val="0"/>
      </c:catAx>
      <c:valAx>
        <c:axId val="16919539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Частота</a:t>
                </a:r>
              </a:p>
            </c:rich>
          </c:tx>
          <c:layout>
            <c:manualLayout>
              <c:xMode val="edge"/>
              <c:yMode val="edge"/>
              <c:x val="2.5300418528764988E-2"/>
              <c:y val="5.742325687549925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691934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Частота</c:v>
          </c:tx>
          <c:invertIfNegative val="0"/>
          <c:cat>
            <c:numRef>
              <c:f>'&lt;2&gt;0,5'!$K$2:$K$11</c:f>
              <c:numCache>
                <c:formatCode>General</c:formatCode>
                <c:ptCount val="10"/>
                <c:pt idx="0">
                  <c:v>0.5</c:v>
                </c:pt>
                <c:pt idx="1">
                  <c:v>0.7</c:v>
                </c:pt>
                <c:pt idx="2">
                  <c:v>0.89999999999999991</c:v>
                </c:pt>
                <c:pt idx="3">
                  <c:v>1.0999999999999999</c:v>
                </c:pt>
                <c:pt idx="4">
                  <c:v>1.2999999999999998</c:v>
                </c:pt>
                <c:pt idx="5">
                  <c:v>1.4999999999999998</c:v>
                </c:pt>
                <c:pt idx="6">
                  <c:v>1.6999999999999997</c:v>
                </c:pt>
                <c:pt idx="7">
                  <c:v>1.8999999999999997</c:v>
                </c:pt>
                <c:pt idx="8">
                  <c:v>2.0999999999999996</c:v>
                </c:pt>
              </c:numCache>
            </c:numRef>
          </c:cat>
          <c:val>
            <c:numRef>
              <c:f>'&lt;2&gt;0,5'!$L$2:$L$11</c:f>
              <c:numCache>
                <c:formatCode>General</c:formatCode>
                <c:ptCount val="10"/>
                <c:pt idx="0">
                  <c:v>4</c:v>
                </c:pt>
                <c:pt idx="1">
                  <c:v>67</c:v>
                </c:pt>
                <c:pt idx="2">
                  <c:v>57</c:v>
                </c:pt>
                <c:pt idx="3">
                  <c:v>38</c:v>
                </c:pt>
                <c:pt idx="4">
                  <c:v>28</c:v>
                </c:pt>
                <c:pt idx="5">
                  <c:v>19</c:v>
                </c:pt>
                <c:pt idx="6">
                  <c:v>16</c:v>
                </c:pt>
                <c:pt idx="7">
                  <c:v>12</c:v>
                </c:pt>
                <c:pt idx="8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"/>
        <c:axId val="169479168"/>
        <c:axId val="169518208"/>
      </c:barChart>
      <c:catAx>
        <c:axId val="169479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Классы содержаний</a:t>
                </a:r>
              </a:p>
            </c:rich>
          </c:tx>
          <c:layout>
            <c:manualLayout>
              <c:xMode val="edge"/>
              <c:yMode val="edge"/>
              <c:x val="0.72057933983417644"/>
              <c:y val="0.8962972864126208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69518208"/>
        <c:crosses val="autoZero"/>
        <c:auto val="1"/>
        <c:lblAlgn val="ctr"/>
        <c:lblOffset val="100"/>
        <c:noMultiLvlLbl val="0"/>
      </c:catAx>
      <c:valAx>
        <c:axId val="16951820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Частота</a:t>
                </a:r>
              </a:p>
            </c:rich>
          </c:tx>
          <c:layout>
            <c:manualLayout>
              <c:xMode val="edge"/>
              <c:yMode val="edge"/>
              <c:x val="2.759381898454746E-2"/>
              <c:y val="5.2931359123587832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694791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Частота</c:v>
          </c:tx>
          <c:invertIfNegative val="0"/>
          <c:cat>
            <c:numRef>
              <c:f>'&lt;2&gt;0,5'!$K$17:$K$34</c:f>
              <c:numCache>
                <c:formatCode>0.0</c:formatCode>
                <c:ptCount val="18"/>
                <c:pt idx="0">
                  <c:v>0.5</c:v>
                </c:pt>
                <c:pt idx="1">
                  <c:v>0.6</c:v>
                </c:pt>
                <c:pt idx="2">
                  <c:v>0.7</c:v>
                </c:pt>
                <c:pt idx="3">
                  <c:v>0.79999999999999993</c:v>
                </c:pt>
                <c:pt idx="4">
                  <c:v>0.89999999999999991</c:v>
                </c:pt>
                <c:pt idx="5">
                  <c:v>0.99999999999999989</c:v>
                </c:pt>
                <c:pt idx="6">
                  <c:v>1.0999999999999999</c:v>
                </c:pt>
                <c:pt idx="7">
                  <c:v>1.2</c:v>
                </c:pt>
                <c:pt idx="8">
                  <c:v>1.3</c:v>
                </c:pt>
                <c:pt idx="9">
                  <c:v>1.4000000000000001</c:v>
                </c:pt>
                <c:pt idx="10">
                  <c:v>1.5000000000000002</c:v>
                </c:pt>
                <c:pt idx="11">
                  <c:v>1.6000000000000003</c:v>
                </c:pt>
                <c:pt idx="12">
                  <c:v>1.7000000000000004</c:v>
                </c:pt>
                <c:pt idx="13">
                  <c:v>1.8000000000000005</c:v>
                </c:pt>
                <c:pt idx="14">
                  <c:v>1.9000000000000006</c:v>
                </c:pt>
                <c:pt idx="15">
                  <c:v>2.0000000000000004</c:v>
                </c:pt>
                <c:pt idx="16">
                  <c:v>2.1000000000000005</c:v>
                </c:pt>
              </c:numCache>
            </c:numRef>
          </c:cat>
          <c:val>
            <c:numRef>
              <c:f>'&lt;2&gt;0,5'!$L$17:$L$34</c:f>
              <c:numCache>
                <c:formatCode>General</c:formatCode>
                <c:ptCount val="18"/>
                <c:pt idx="0">
                  <c:v>4</c:v>
                </c:pt>
                <c:pt idx="1">
                  <c:v>32</c:v>
                </c:pt>
                <c:pt idx="2">
                  <c:v>35</c:v>
                </c:pt>
                <c:pt idx="3">
                  <c:v>34</c:v>
                </c:pt>
                <c:pt idx="4">
                  <c:v>23</c:v>
                </c:pt>
                <c:pt idx="5">
                  <c:v>22</c:v>
                </c:pt>
                <c:pt idx="6">
                  <c:v>16</c:v>
                </c:pt>
                <c:pt idx="7">
                  <c:v>16</c:v>
                </c:pt>
                <c:pt idx="8">
                  <c:v>12</c:v>
                </c:pt>
                <c:pt idx="9">
                  <c:v>9</c:v>
                </c:pt>
                <c:pt idx="10">
                  <c:v>10</c:v>
                </c:pt>
                <c:pt idx="11">
                  <c:v>7</c:v>
                </c:pt>
                <c:pt idx="12">
                  <c:v>9</c:v>
                </c:pt>
                <c:pt idx="13">
                  <c:v>9</c:v>
                </c:pt>
                <c:pt idx="14">
                  <c:v>4</c:v>
                </c:pt>
                <c:pt idx="15">
                  <c:v>6</c:v>
                </c:pt>
                <c:pt idx="1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axId val="169775872"/>
        <c:axId val="169777792"/>
      </c:barChart>
      <c:catAx>
        <c:axId val="169775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Классы содержаний</a:t>
                </a:r>
              </a:p>
            </c:rich>
          </c:tx>
          <c:layout>
            <c:manualLayout>
              <c:xMode val="edge"/>
              <c:yMode val="edge"/>
              <c:x val="0.67233709726184065"/>
              <c:y val="0.89053868266466696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169777792"/>
        <c:crosses val="autoZero"/>
        <c:auto val="1"/>
        <c:lblAlgn val="ctr"/>
        <c:lblOffset val="100"/>
        <c:noMultiLvlLbl val="0"/>
      </c:catAx>
      <c:valAx>
        <c:axId val="16977779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Частота</a:t>
                </a:r>
              </a:p>
            </c:rich>
          </c:tx>
          <c:layout>
            <c:manualLayout>
              <c:xMode val="edge"/>
              <c:yMode val="edge"/>
              <c:x val="1.9444444444444445E-2"/>
              <c:y val="4.714688441722561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697758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F134-F8CE-4B7A-9893-0E7B2634A5A8}" type="datetimeFigureOut">
              <a:rPr lang="ru-RU" smtClean="0"/>
              <a:t>01/02/2020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14F7-F7D7-4182-9EC0-B23938A87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47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F134-F8CE-4B7A-9893-0E7B2634A5A8}" type="datetimeFigureOut">
              <a:rPr lang="ru-RU" smtClean="0"/>
              <a:t>01/02/2020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14F7-F7D7-4182-9EC0-B23938A87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66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F134-F8CE-4B7A-9893-0E7B2634A5A8}" type="datetimeFigureOut">
              <a:rPr lang="ru-RU" smtClean="0"/>
              <a:t>01/02/2020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14F7-F7D7-4182-9EC0-B23938A87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98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F134-F8CE-4B7A-9893-0E7B2634A5A8}" type="datetimeFigureOut">
              <a:rPr lang="ru-RU" smtClean="0"/>
              <a:t>01/02/2020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14F7-F7D7-4182-9EC0-B23938A87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50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F134-F8CE-4B7A-9893-0E7B2634A5A8}" type="datetimeFigureOut">
              <a:rPr lang="ru-RU" smtClean="0"/>
              <a:t>01/02/2020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14F7-F7D7-4182-9EC0-B23938A87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659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F134-F8CE-4B7A-9893-0E7B2634A5A8}" type="datetimeFigureOut">
              <a:rPr lang="ru-RU" smtClean="0"/>
              <a:t>01/02/2020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14F7-F7D7-4182-9EC0-B23938A87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28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F134-F8CE-4B7A-9893-0E7B2634A5A8}" type="datetimeFigureOut">
              <a:rPr lang="ru-RU" smtClean="0"/>
              <a:t>01/02/2020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14F7-F7D7-4182-9EC0-B23938A87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31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F134-F8CE-4B7A-9893-0E7B2634A5A8}" type="datetimeFigureOut">
              <a:rPr lang="ru-RU" smtClean="0"/>
              <a:t>01/02/2020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14F7-F7D7-4182-9EC0-B23938A87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008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F134-F8CE-4B7A-9893-0E7B2634A5A8}" type="datetimeFigureOut">
              <a:rPr lang="ru-RU" smtClean="0"/>
              <a:t>01/02/2020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14F7-F7D7-4182-9EC0-B23938A87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14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F134-F8CE-4B7A-9893-0E7B2634A5A8}" type="datetimeFigureOut">
              <a:rPr lang="ru-RU" smtClean="0"/>
              <a:t>01/02/2020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14F7-F7D7-4182-9EC0-B23938A87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40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F134-F8CE-4B7A-9893-0E7B2634A5A8}" type="datetimeFigureOut">
              <a:rPr lang="ru-RU" smtClean="0"/>
              <a:t>01/02/2020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14F7-F7D7-4182-9EC0-B23938A87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13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AF134-F8CE-4B7A-9893-0E7B2634A5A8}" type="datetimeFigureOut">
              <a:rPr lang="ru-RU" smtClean="0"/>
              <a:t>01/02/2020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F14F7-F7D7-4182-9EC0-B23938A87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04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060848"/>
            <a:ext cx="849078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ГЕОЛОГО-ЭКОНОМИЧЕСКАЯ ОЦЕНКА </a:t>
            </a:r>
          </a:p>
          <a:p>
            <a:pPr algn="ctr"/>
            <a:r>
              <a:rPr lang="ru-RU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МЕСТОРОЖДЕНИЙ ТВЕРДЫХ </a:t>
            </a:r>
          </a:p>
          <a:p>
            <a:pPr algn="ctr"/>
            <a:r>
              <a:rPr lang="ru-RU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ПОЛЕЗНЫХ ИСКОПАЕМЫХ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5312" y="6172391"/>
            <a:ext cx="2128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г. Пермь, </a:t>
            </a:r>
            <a:r>
              <a:rPr lang="ru-RU" dirty="0" smtClean="0">
                <a:solidFill>
                  <a:prstClr val="black"/>
                </a:solidFill>
              </a:rPr>
              <a:t>2018</a:t>
            </a:r>
            <a:r>
              <a:rPr lang="en-US" dirty="0" smtClean="0">
                <a:solidFill>
                  <a:prstClr val="black"/>
                </a:solidFill>
              </a:rPr>
              <a:t>-2019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217479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1200" b="1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ФГБОУ ВПО ПЕРМСКИЙ ГОСУДАРСТВЕННЫЙ НАЦИОНАЛЬНЫЙ ИССЛЕДОВАТЕЛЬСКИЙ УНИВЕРСИТЕТ</a:t>
            </a:r>
          </a:p>
          <a:p>
            <a:pPr algn="ctr"/>
            <a:r>
              <a:rPr lang="ru-RU" altLang="ru-RU" sz="1200" b="1" dirty="0">
                <a:solidFill>
                  <a:prstClr val="black"/>
                </a:solidFill>
                <a:cs typeface="Times New Roman" pitchFamily="18" charset="0"/>
              </a:rPr>
              <a:t>Кафедра поисков и разведки </a:t>
            </a:r>
            <a:r>
              <a:rPr lang="ru-RU" altLang="ru-RU" sz="1200" b="1" dirty="0" smtClean="0">
                <a:solidFill>
                  <a:prstClr val="black"/>
                </a:solidFill>
                <a:cs typeface="Times New Roman" pitchFamily="18" charset="0"/>
              </a:rPr>
              <a:t>полезных </a:t>
            </a:r>
            <a:r>
              <a:rPr lang="ru-RU" altLang="ru-RU" sz="1200" b="1" dirty="0">
                <a:solidFill>
                  <a:prstClr val="black"/>
                </a:solidFill>
                <a:cs typeface="Times New Roman" pitchFamily="18" charset="0"/>
              </a:rPr>
              <a:t>ископаемых</a:t>
            </a:r>
            <a:r>
              <a:rPr lang="ru-RU" altLang="ru-RU" sz="2000" b="1" dirty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7" name="Picture 8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791200"/>
            <a:ext cx="4445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683568" y="764704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3037" y="4005650"/>
            <a:ext cx="84574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2</a:t>
            </a:r>
            <a:r>
              <a:rPr lang="ru-RU" sz="2000" b="1" dirty="0" smtClean="0">
                <a:solidFill>
                  <a:prstClr val="black"/>
                </a:solidFill>
              </a:rPr>
              <a:t>. Основные параметры кондиций,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общий порядок их обоснования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и выбор</a:t>
            </a:r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9401" y="1268760"/>
            <a:ext cx="1188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А.Г. Попов</a:t>
            </a:r>
          </a:p>
        </p:txBody>
      </p:sp>
    </p:spTree>
    <p:extLst>
      <p:ext uri="{BB962C8B-B14F-4D97-AF65-F5344CB8AC3E}">
        <p14:creationId xmlns:p14="http://schemas.microsoft.com/office/powerpoint/2010/main" val="285580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01000" cy="92211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Параметры эксплуатационных кондиций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209" y="1063277"/>
            <a:ext cx="8229600" cy="4525963"/>
          </a:xfrm>
        </p:spPr>
        <p:txBody>
          <a:bodyPr>
            <a:noAutofit/>
          </a:bodyPr>
          <a:lstStyle/>
          <a:p>
            <a:pPr marL="857250" indent="-51435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Предельно допустимое качество (</a:t>
            </a:r>
            <a:r>
              <a:rPr lang="ru-RU" sz="14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ПДК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) запасов </a:t>
            </a:r>
            <a:r>
              <a:rPr lang="ru-RU" sz="14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на контуре выемочного участка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. Этот пара­метр является аналогом бортового содержания и в зависимости от конкретных горно-геологических, технологических и прочих параметров оцениваемого выемочного участка может быть большим или меньшим величины, установленной разведочными кондициями;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marL="857250" indent="-51435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Предельно допустимое качество запасов </a:t>
            </a:r>
            <a:r>
              <a:rPr lang="ru-RU" sz="14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в целом по эксплуатационному блоку или его части (выемочной единице)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, которая может быть раздельно добыта, - аналог минимально­го промышленного содержания в блоке, рассчитываемый по предстоящим затратам. Этот параметр соответствует содержанию полезного компонента, при котором извлекаемая ценность минерального сырья обеспечивает возмещение предстоящих эксплуатационных затрат;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marL="857250" indent="-51435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Минимальные запасы обособленного тела полезного ископаемого (с учетом качества минерального сырья, его извлекаемой стоимости), целесообразные к отработке исходя из окупаемости предстоящих затрат;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marL="857250" indent="-51435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Минимальная выемочная мощность тела полезного ископаемого;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marL="857250" indent="-51435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Максимальная мощность пустых или некондиционных прослоев, а при необходимости - длина </a:t>
            </a:r>
            <a:r>
              <a:rPr lang="ru-RU" sz="14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безрудного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участка залежи, включаемые в выемочный контур;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marL="857250" indent="-514350" algn="just">
              <a:spcAft>
                <a:spcPts val="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Углы падения пласта (залежи) и т.д.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5517232"/>
            <a:ext cx="8136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450215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При обосновании эксплуатационных кондиций по разрабатываемым месторожде­ниям по возможности следует использовать материалы утвержденных ГКЗ ТЭО постоян­ных разведочных кондиций с дополнениями, учитывающими результаты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  <a:ea typeface="Times New Roman"/>
              </a:rPr>
              <a:t>доразведки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и раз­работки месторождения, с корректировкой технико-экономических показателей освоения запасов и уточнением параметров кондиций, которые дополнительно могут включать в се­бя:</a:t>
            </a:r>
            <a:endParaRPr lang="ru-RU" sz="12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482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4023" y="2132856"/>
            <a:ext cx="735906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ВЫБОР КОНДИЦИЙ</a:t>
            </a:r>
            <a:endParaRPr lang="ru-RU" sz="6600" b="1" cap="none" spc="0" dirty="0">
              <a:ln>
                <a:solidFill>
                  <a:srgbClr val="00B050"/>
                </a:solidFill>
              </a:ln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564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304" y="188640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ВЫБОР КОНДИЦИЙ, ВВОДНАЯ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892480" cy="1152128"/>
          </a:xfrm>
          <a:effectLst>
            <a:glow rad="571500">
              <a:schemeClr val="accent2">
                <a:satMod val="175000"/>
                <a:alpha val="35000"/>
              </a:schemeClr>
            </a:glow>
            <a:softEdge rad="0"/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Часто применяемые основные параметры кондиций для </a:t>
            </a:r>
            <a:r>
              <a:rPr lang="ru-RU" sz="2400" b="1" u="sng" dirty="0" smtClean="0"/>
              <a:t>рудного полезного ископаемого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6624" y="2033776"/>
            <a:ext cx="8640960" cy="4093428"/>
          </a:xfrm>
          <a:prstGeom prst="rect">
            <a:avLst/>
          </a:prstGeom>
          <a:solidFill>
            <a:schemeClr val="tx1"/>
          </a:solidFill>
          <a:effectLst>
            <a:glow rad="774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B w="127000" h="127000" prst="relaxedInset"/>
          </a:sp3d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Бортовое содержание полезного компонента в пробе (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С</a:t>
            </a:r>
            <a:r>
              <a:rPr lang="ru-RU" sz="2000" b="1" baseline="-25000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борт</a:t>
            </a:r>
            <a:r>
              <a:rPr lang="ru-RU" sz="2000" b="1" baseline="-25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.</a:t>
            </a:r>
            <a:r>
              <a:rPr lang="ru-RU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);</a:t>
            </a:r>
          </a:p>
          <a:p>
            <a:pPr marL="457200" indent="-457200" algn="just">
              <a:lnSpc>
                <a:spcPct val="13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Минимальное содержание полезного компонента в краевой выработке (МСК);</a:t>
            </a:r>
          </a:p>
          <a:p>
            <a:pPr marL="457200" indent="-457200" algn="just">
              <a:lnSpc>
                <a:spcPct val="13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Минимальное промышленное содержание полезного компонента в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подсчетном</a:t>
            </a:r>
            <a:r>
              <a:rPr lang="ru-RU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 блоке (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C</a:t>
            </a:r>
            <a:r>
              <a:rPr lang="en-US" sz="2000" b="1" baseline="-25000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min</a:t>
            </a:r>
            <a:r>
              <a:rPr lang="en-US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)</a:t>
            </a:r>
            <a:r>
              <a:rPr lang="ru-RU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;</a:t>
            </a:r>
          </a:p>
          <a:p>
            <a:pPr marL="457200" lvl="0" indent="-457200" algn="just">
              <a:lnSpc>
                <a:spcPct val="130000"/>
              </a:lnSpc>
              <a:buFont typeface="+mj-lt"/>
              <a:buAutoNum type="arabicPeriod"/>
            </a:pPr>
            <a:r>
              <a:rPr lang="ru-RU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Минимальная мощность полезного ископаемого (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m</a:t>
            </a:r>
            <a:r>
              <a:rPr lang="en-US" sz="2000" b="1" baseline="-25000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min</a:t>
            </a:r>
            <a:r>
              <a:rPr lang="en-US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)</a:t>
            </a:r>
            <a:r>
              <a:rPr lang="ru-RU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 или </a:t>
            </a:r>
            <a:r>
              <a:rPr lang="ru-RU" sz="2000" b="1" dirty="0">
                <a:solidFill>
                  <a:schemeClr val="bg1"/>
                </a:solidFill>
                <a:latin typeface="Times New Roman"/>
                <a:ea typeface="Times New Roman"/>
              </a:rPr>
              <a:t>соответствующий минимальный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метропроцент</a:t>
            </a:r>
            <a:r>
              <a:rPr lang="ru-RU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,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метрограмм</a:t>
            </a:r>
            <a:r>
              <a:rPr lang="en-US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 (m%, mc)</a:t>
            </a:r>
            <a:r>
              <a:rPr lang="ru-RU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;</a:t>
            </a:r>
          </a:p>
          <a:p>
            <a:pPr marL="457200" lvl="0" indent="-457200" algn="just">
              <a:lnSpc>
                <a:spcPct val="130000"/>
              </a:lnSpc>
              <a:buFont typeface="+mj-lt"/>
              <a:buAutoNum type="arabicPeriod"/>
            </a:pPr>
            <a:r>
              <a:rPr lang="ru-RU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Максимально </a:t>
            </a:r>
            <a:r>
              <a:rPr lang="ru-RU" sz="2000" b="1" dirty="0">
                <a:solidFill>
                  <a:schemeClr val="bg1"/>
                </a:solidFill>
                <a:latin typeface="Times New Roman"/>
                <a:ea typeface="Times New Roman"/>
              </a:rPr>
              <a:t>допустимая мощность прослоев пустых пород или некондиционных руд, включаемых в контур подсчета </a:t>
            </a:r>
            <a:r>
              <a:rPr lang="ru-RU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запасов</a:t>
            </a:r>
            <a:r>
              <a:rPr lang="en-US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 (m</a:t>
            </a:r>
            <a:r>
              <a:rPr lang="ru-RU" sz="2000" b="1" baseline="-25000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нк</a:t>
            </a:r>
            <a:r>
              <a:rPr lang="ru-RU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159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17632" cy="5649491"/>
          </a:xfrm>
        </p:spPr>
        <p:txBody>
          <a:bodyPr>
            <a:normAutofit fontScale="625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51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1. Бортовое содержание </a:t>
            </a:r>
            <a:r>
              <a:rPr lang="ru-RU" sz="51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(</a:t>
            </a:r>
            <a:r>
              <a:rPr lang="ru-RU" sz="51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</a:t>
            </a:r>
            <a:r>
              <a:rPr lang="ru-RU" sz="5100" b="1" baseline="-25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борт</a:t>
            </a:r>
            <a:r>
              <a:rPr lang="ru-RU" sz="5100" b="1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  <a:r>
              <a:rPr lang="ru-RU" sz="51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) </a:t>
            </a:r>
            <a:r>
              <a:rPr lang="ru-RU" sz="5100" dirty="0">
                <a:solidFill>
                  <a:srgbClr val="000000"/>
                </a:solidFill>
                <a:latin typeface="Times New Roman"/>
                <a:ea typeface="Times New Roman"/>
              </a:rPr>
              <a:t>- это наименьшее содержание полезных компонентов в пробе, включаемой в подсчет запасов при оконтуривании тела полезного ископаемого по </a:t>
            </a:r>
            <a:r>
              <a:rPr lang="ru-RU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мощности (</a:t>
            </a:r>
            <a:r>
              <a:rPr lang="ru-RU" sz="5100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разрезе</a:t>
            </a:r>
            <a:r>
              <a:rPr lang="ru-RU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) </a:t>
            </a:r>
            <a:r>
              <a:rPr lang="ru-RU" sz="5100" dirty="0">
                <a:solidFill>
                  <a:srgbClr val="000000"/>
                </a:solidFill>
                <a:latin typeface="Times New Roman"/>
                <a:ea typeface="Times New Roman"/>
              </a:rPr>
              <a:t>в случае отсутствия </a:t>
            </a:r>
            <a:r>
              <a:rPr lang="ru-RU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четких </a:t>
            </a:r>
            <a:r>
              <a:rPr lang="ru-RU" sz="5100" dirty="0">
                <a:solidFill>
                  <a:srgbClr val="000000"/>
                </a:solidFill>
                <a:latin typeface="Times New Roman"/>
                <a:ea typeface="Times New Roman"/>
              </a:rPr>
              <a:t>геологических </a:t>
            </a:r>
            <a:r>
              <a:rPr lang="ru-RU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границ. </a:t>
            </a:r>
          </a:p>
          <a:p>
            <a:pPr indent="0" algn="just">
              <a:spcAft>
                <a:spcPts val="0"/>
              </a:spcAft>
              <a:buNone/>
            </a:pPr>
            <a:endParaRPr lang="ru-RU" sz="4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4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Бортовое </a:t>
            </a:r>
            <a:r>
              <a:rPr lang="ru-RU" sz="4200" dirty="0">
                <a:solidFill>
                  <a:srgbClr val="000000"/>
                </a:solidFill>
                <a:latin typeface="Times New Roman"/>
                <a:ea typeface="Times New Roman"/>
              </a:rPr>
              <a:t>содержание </a:t>
            </a:r>
            <a:r>
              <a:rPr lang="ru-RU" sz="4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</a:t>
            </a:r>
            <a:r>
              <a:rPr lang="ru-RU" sz="4200" dirty="0">
                <a:solidFill>
                  <a:srgbClr val="000000"/>
                </a:solidFill>
                <a:latin typeface="Times New Roman"/>
                <a:ea typeface="Times New Roman"/>
              </a:rPr>
              <a:t>ме­сторождениях комплексных руд выражается </a:t>
            </a:r>
            <a:r>
              <a:rPr lang="ru-RU" sz="4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суммой, </a:t>
            </a:r>
            <a:r>
              <a:rPr lang="ru-RU" sz="4200" dirty="0">
                <a:solidFill>
                  <a:srgbClr val="000000"/>
                </a:solidFill>
                <a:latin typeface="Times New Roman"/>
                <a:ea typeface="Times New Roman"/>
              </a:rPr>
              <a:t>имеющих промышленное </a:t>
            </a:r>
            <a:r>
              <a:rPr lang="ru-RU" sz="4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значение, </a:t>
            </a:r>
            <a:r>
              <a:rPr lang="ru-RU" sz="4200" dirty="0">
                <a:solidFill>
                  <a:srgbClr val="000000"/>
                </a:solidFill>
                <a:latin typeface="Times New Roman"/>
                <a:ea typeface="Times New Roman"/>
              </a:rPr>
              <a:t>содержаний полезных компонентов, </a:t>
            </a:r>
            <a:r>
              <a:rPr lang="ru-RU" sz="4200" u="sng" dirty="0">
                <a:solidFill>
                  <a:srgbClr val="000000"/>
                </a:solidFill>
                <a:latin typeface="Times New Roman"/>
                <a:ea typeface="Times New Roman"/>
              </a:rPr>
              <a:t>приведенных к содержанию условного основного </a:t>
            </a:r>
            <a:r>
              <a:rPr lang="ru-RU" sz="4200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компонента</a:t>
            </a:r>
            <a:r>
              <a:rPr lang="ru-RU" sz="4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 Для </a:t>
            </a:r>
            <a:r>
              <a:rPr lang="ru-RU" sz="4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монокомпонентных</a:t>
            </a:r>
            <a:r>
              <a:rPr lang="ru-RU" sz="4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руд – содержанием по одному компоненту.</a:t>
            </a:r>
            <a:endParaRPr lang="ru-RU" sz="4200" dirty="0">
              <a:latin typeface="Times New Roman"/>
              <a:ea typeface="Times New Roman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 БОРТА</a:t>
            </a:r>
            <a:endParaRPr lang="ru-RU" sz="3600" b="1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352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" y="0"/>
            <a:ext cx="8886825" cy="6858000"/>
          </a:xfrm>
        </p:spPr>
        <p:txBody>
          <a:bodyPr>
            <a:normAutofit fontScale="25000" lnSpcReduction="20000"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ru-RU" sz="8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ОСНОВНЫЕ ПРАВИЛА при выборе бортовых содержаний</a:t>
            </a:r>
          </a:p>
          <a:p>
            <a:pPr indent="0" algn="ctr">
              <a:spcAft>
                <a:spcPts val="0"/>
              </a:spcAft>
              <a:buNone/>
            </a:pPr>
            <a:endParaRPr lang="ru-RU" sz="80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1. Разница 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</a:rPr>
              <a:t>в запасах 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руды вариантов борта должна быть 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</a:rPr>
              <a:t>не менее 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10% 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</a:rPr>
              <a:t>от общих запасов ближайшего варианта. При меньшей разнице 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применение вариантов бортового со­держания не имеет смысла:  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en-US" sz="72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P</a:t>
            </a:r>
            <a:r>
              <a:rPr lang="ru-RU" sz="72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Сборт1 – </a:t>
            </a:r>
            <a:r>
              <a:rPr lang="en-US" sz="72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P</a:t>
            </a:r>
            <a:r>
              <a:rPr lang="ru-RU" sz="72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Сборт2 </a:t>
            </a:r>
            <a:r>
              <a:rPr lang="ru-RU" sz="7200" b="1" i="1" dirty="0" smtClean="0">
                <a:solidFill>
                  <a:srgbClr val="000000"/>
                </a:solidFill>
                <a:latin typeface="Times New Roman"/>
                <a:ea typeface="Times New Roman"/>
                <a:sym typeface="Symbol"/>
              </a:rPr>
              <a:t> 10%.</a:t>
            </a:r>
            <a:endParaRPr lang="ru-RU" sz="7200" b="1" i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7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2. Нижний 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</a:rPr>
              <a:t>предел бортового содержания 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определяется технологическим фактором - бортовое содержание не 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</a:rPr>
              <a:t>должно быть ниже </a:t>
            </a:r>
            <a:r>
              <a:rPr lang="ru-RU" sz="7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неизвлекаемых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содержаний: 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ru-RU" sz="72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Сборт1 = </a:t>
            </a:r>
            <a:r>
              <a:rPr lang="ru-RU" sz="7200" b="1" i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Сизвл</a:t>
            </a:r>
            <a:r>
              <a:rPr lang="ru-RU" sz="72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7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3. Количество 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</a:rPr>
              <a:t>вариантов бортового 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содержания</a:t>
            </a:r>
            <a:r>
              <a:rPr lang="en-US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(N) </a:t>
            </a:r>
            <a:r>
              <a:rPr lang="ru-RU" sz="7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д.б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 не менее 3 и не более 5, с оптимальным вариантом в центре: 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ru-RU" sz="7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3 </a:t>
            </a:r>
            <a:r>
              <a:rPr lang="ru-RU" sz="7200" b="1" dirty="0" smtClean="0">
                <a:solidFill>
                  <a:srgbClr val="000000"/>
                </a:solidFill>
                <a:latin typeface="Times New Roman"/>
                <a:ea typeface="Times New Roman"/>
                <a:sym typeface="Symbol"/>
              </a:rPr>
              <a:t></a:t>
            </a:r>
            <a:r>
              <a:rPr lang="ru-RU" sz="7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en-US" sz="7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  <a:r>
              <a:rPr lang="ru-RU" sz="7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7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[C</a:t>
            </a:r>
            <a:r>
              <a:rPr lang="ru-RU" sz="7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борт</a:t>
            </a:r>
            <a:r>
              <a:rPr lang="en-US" sz="7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]</a:t>
            </a:r>
            <a:r>
              <a:rPr lang="ru-RU" sz="7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7200" b="1" dirty="0" smtClean="0">
                <a:solidFill>
                  <a:srgbClr val="000000"/>
                </a:solidFill>
                <a:latin typeface="Times New Roman"/>
                <a:ea typeface="Times New Roman"/>
                <a:sym typeface="Symbol"/>
              </a:rPr>
              <a:t> 5.</a:t>
            </a:r>
            <a:r>
              <a:rPr lang="ru-RU" sz="7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</a:p>
          <a:p>
            <a:pPr indent="0" algn="just">
              <a:spcAft>
                <a:spcPts val="0"/>
              </a:spcAft>
              <a:buNone/>
            </a:pPr>
            <a:endParaRPr lang="ru-RU" sz="7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4. Содержание в 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Times New Roman"/>
              </a:rPr>
              <a:t>прирезках должно находиться между соседними оцениваемыми бортовыми со­держаниями; при отклонении от этого правила в материалах ТЭО должны быть проанали­зированы обусловившие его причины, т.е. доказана достоверность 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этих </a:t>
            </a:r>
            <a:r>
              <a:rPr lang="ru-RU" sz="7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повариантных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расчетов: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en-US" sz="72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ru-RU" sz="72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прирезка</a:t>
            </a:r>
            <a:r>
              <a:rPr lang="en-US" sz="72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=</a:t>
            </a:r>
            <a:r>
              <a:rPr lang="en-US" sz="7200" b="1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72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Сборт1 –Сборт2 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7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5. Бортовое содержание </a:t>
            </a:r>
            <a:r>
              <a:rPr lang="ru-RU" sz="7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д.б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 меньше минимального промышленного содержания :</a:t>
            </a:r>
          </a:p>
          <a:p>
            <a:pPr lvl="0" indent="0" algn="ctr">
              <a:buNone/>
            </a:pPr>
            <a:r>
              <a:rPr lang="ru-RU" sz="72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 </a:t>
            </a:r>
            <a:r>
              <a:rPr lang="ru-RU" sz="7200" b="1" i="1" dirty="0">
                <a:solidFill>
                  <a:srgbClr val="000000"/>
                </a:solidFill>
                <a:latin typeface="Times New Roman"/>
                <a:ea typeface="Times New Roman"/>
              </a:rPr>
              <a:t>борт. </a:t>
            </a:r>
            <a:r>
              <a:rPr lang="en-US" sz="72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&lt; </a:t>
            </a:r>
            <a:r>
              <a:rPr lang="en-US" sz="7200" b="1" i="1" dirty="0">
                <a:solidFill>
                  <a:srgbClr val="000000"/>
                </a:solidFill>
                <a:latin typeface="Times New Roman"/>
                <a:ea typeface="Times New Roman"/>
              </a:rPr>
              <a:t>C </a:t>
            </a:r>
            <a:r>
              <a:rPr lang="en-US" sz="72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min</a:t>
            </a:r>
            <a:r>
              <a:rPr lang="ru-RU" sz="72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lvl="0" indent="0" algn="just"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6. Бортовое содержание не должно превышать среднего содержания по </a:t>
            </a:r>
            <a:r>
              <a:rPr lang="ru-RU" sz="7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подсчетной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единице:</a:t>
            </a:r>
            <a:endParaRPr lang="ru-RU" sz="7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buNone/>
            </a:pPr>
            <a:r>
              <a:rPr lang="ru-RU" sz="7200" b="1" i="1" dirty="0">
                <a:solidFill>
                  <a:srgbClr val="000000"/>
                </a:solidFill>
                <a:latin typeface="Times New Roman"/>
                <a:ea typeface="Times New Roman"/>
              </a:rPr>
              <a:t>С борт. </a:t>
            </a:r>
            <a:r>
              <a:rPr lang="en-US" sz="7200" b="1" i="1" dirty="0">
                <a:solidFill>
                  <a:srgbClr val="000000"/>
                </a:solidFill>
                <a:latin typeface="Times New Roman"/>
                <a:ea typeface="Times New Roman"/>
              </a:rPr>
              <a:t>&lt; C </a:t>
            </a:r>
            <a:r>
              <a:rPr lang="ru-RU" sz="7200" b="1" i="1" dirty="0">
                <a:solidFill>
                  <a:srgbClr val="000000"/>
                </a:solidFill>
                <a:latin typeface="Times New Roman"/>
                <a:ea typeface="Times New Roman"/>
              </a:rPr>
              <a:t>ср.,</a:t>
            </a:r>
            <a:endParaRPr lang="ru-RU" sz="7200" b="1" i="1" dirty="0">
              <a:latin typeface="Times New Roman"/>
              <a:ea typeface="Times New Roman"/>
            </a:endParaRPr>
          </a:p>
          <a:p>
            <a:pPr lvl="0" indent="0" algn="ctr">
              <a:buNone/>
            </a:pPr>
            <a:endParaRPr lang="ru-RU" sz="7200" b="1" i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899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1524000" y="1909936"/>
            <a:ext cx="6400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2057400" y="1909936"/>
            <a:ext cx="228600" cy="2209800"/>
            <a:chOff x="1056" y="1008"/>
            <a:chExt cx="144" cy="1392"/>
          </a:xfrm>
        </p:grpSpPr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1104" y="1008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1104" y="11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1104" y="12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1104" y="134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1104" y="14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>
              <a:off x="1104" y="153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1104" y="16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1104" y="17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>
              <a:off x="1104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1104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1104" y="20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1104" y="21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1104" y="220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>
              <a:off x="1104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>
              <a:off x="105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>
              <a:off x="1104" y="10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2133600" y="21385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1285" name="Group 21"/>
          <p:cNvGrpSpPr>
            <a:grpSpLocks/>
          </p:cNvGrpSpPr>
          <p:nvPr/>
        </p:nvGrpSpPr>
        <p:grpSpPr bwMode="auto">
          <a:xfrm>
            <a:off x="2971800" y="1909936"/>
            <a:ext cx="228600" cy="2209800"/>
            <a:chOff x="1056" y="1008"/>
            <a:chExt cx="144" cy="1392"/>
          </a:xfrm>
        </p:grpSpPr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>
              <a:off x="1104" y="1008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7" name="Line 23"/>
            <p:cNvSpPr>
              <a:spLocks noChangeShapeType="1"/>
            </p:cNvSpPr>
            <p:nvPr/>
          </p:nvSpPr>
          <p:spPr bwMode="auto">
            <a:xfrm>
              <a:off x="1104" y="11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>
              <a:off x="1104" y="12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9" name="Line 25"/>
            <p:cNvSpPr>
              <a:spLocks noChangeShapeType="1"/>
            </p:cNvSpPr>
            <p:nvPr/>
          </p:nvSpPr>
          <p:spPr bwMode="auto">
            <a:xfrm>
              <a:off x="1104" y="134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0" name="Line 26"/>
            <p:cNvSpPr>
              <a:spLocks noChangeShapeType="1"/>
            </p:cNvSpPr>
            <p:nvPr/>
          </p:nvSpPr>
          <p:spPr bwMode="auto">
            <a:xfrm>
              <a:off x="1104" y="14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1" name="Line 27"/>
            <p:cNvSpPr>
              <a:spLocks noChangeShapeType="1"/>
            </p:cNvSpPr>
            <p:nvPr/>
          </p:nvSpPr>
          <p:spPr bwMode="auto">
            <a:xfrm>
              <a:off x="1104" y="153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Line 28"/>
            <p:cNvSpPr>
              <a:spLocks noChangeShapeType="1"/>
            </p:cNvSpPr>
            <p:nvPr/>
          </p:nvSpPr>
          <p:spPr bwMode="auto">
            <a:xfrm>
              <a:off x="1104" y="16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auto">
            <a:xfrm>
              <a:off x="1104" y="17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4" name="Line 30"/>
            <p:cNvSpPr>
              <a:spLocks noChangeShapeType="1"/>
            </p:cNvSpPr>
            <p:nvPr/>
          </p:nvSpPr>
          <p:spPr bwMode="auto">
            <a:xfrm>
              <a:off x="1104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>
              <a:off x="1104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>
              <a:off x="1104" y="20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7" name="Line 33"/>
            <p:cNvSpPr>
              <a:spLocks noChangeShapeType="1"/>
            </p:cNvSpPr>
            <p:nvPr/>
          </p:nvSpPr>
          <p:spPr bwMode="auto">
            <a:xfrm>
              <a:off x="1104" y="21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>
              <a:off x="1104" y="220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9" name="Line 35"/>
            <p:cNvSpPr>
              <a:spLocks noChangeShapeType="1"/>
            </p:cNvSpPr>
            <p:nvPr/>
          </p:nvSpPr>
          <p:spPr bwMode="auto">
            <a:xfrm>
              <a:off x="1104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0" name="Line 36"/>
            <p:cNvSpPr>
              <a:spLocks noChangeShapeType="1"/>
            </p:cNvSpPr>
            <p:nvPr/>
          </p:nvSpPr>
          <p:spPr bwMode="auto">
            <a:xfrm>
              <a:off x="105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1" name="Line 37"/>
            <p:cNvSpPr>
              <a:spLocks noChangeShapeType="1"/>
            </p:cNvSpPr>
            <p:nvPr/>
          </p:nvSpPr>
          <p:spPr bwMode="auto">
            <a:xfrm>
              <a:off x="1104" y="10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3886200" y="1909936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3886200" y="21385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>
            <a:off x="3886200" y="22909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05" name="Line 41"/>
          <p:cNvSpPr>
            <a:spLocks noChangeShapeType="1"/>
          </p:cNvSpPr>
          <p:nvPr/>
        </p:nvSpPr>
        <p:spPr bwMode="auto">
          <a:xfrm>
            <a:off x="3886200" y="24433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>
            <a:off x="3886200" y="25957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3886200" y="27481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08" name="Line 44"/>
          <p:cNvSpPr>
            <a:spLocks noChangeShapeType="1"/>
          </p:cNvSpPr>
          <p:nvPr/>
        </p:nvSpPr>
        <p:spPr bwMode="auto">
          <a:xfrm>
            <a:off x="3886200" y="29005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09" name="Line 45"/>
          <p:cNvSpPr>
            <a:spLocks noChangeShapeType="1"/>
          </p:cNvSpPr>
          <p:nvPr/>
        </p:nvSpPr>
        <p:spPr bwMode="auto">
          <a:xfrm>
            <a:off x="3886200" y="30529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10" name="Line 46"/>
          <p:cNvSpPr>
            <a:spLocks noChangeShapeType="1"/>
          </p:cNvSpPr>
          <p:nvPr/>
        </p:nvSpPr>
        <p:spPr bwMode="auto">
          <a:xfrm>
            <a:off x="3886200" y="32053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>
            <a:off x="3886200" y="33577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3886200" y="35101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13" name="Line 49"/>
          <p:cNvSpPr>
            <a:spLocks noChangeShapeType="1"/>
          </p:cNvSpPr>
          <p:nvPr/>
        </p:nvSpPr>
        <p:spPr bwMode="auto">
          <a:xfrm>
            <a:off x="3886200" y="36625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14" name="Line 50"/>
          <p:cNvSpPr>
            <a:spLocks noChangeShapeType="1"/>
          </p:cNvSpPr>
          <p:nvPr/>
        </p:nvSpPr>
        <p:spPr bwMode="auto">
          <a:xfrm>
            <a:off x="3886200" y="38149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15" name="Line 51"/>
          <p:cNvSpPr>
            <a:spLocks noChangeShapeType="1"/>
          </p:cNvSpPr>
          <p:nvPr/>
        </p:nvSpPr>
        <p:spPr bwMode="auto">
          <a:xfrm>
            <a:off x="3886200" y="39673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>
            <a:off x="3886200" y="41197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17" name="Line 53"/>
          <p:cNvSpPr>
            <a:spLocks noChangeShapeType="1"/>
          </p:cNvSpPr>
          <p:nvPr/>
        </p:nvSpPr>
        <p:spPr bwMode="auto">
          <a:xfrm>
            <a:off x="3886200" y="19861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1318" name="Group 54"/>
          <p:cNvGrpSpPr>
            <a:grpSpLocks/>
          </p:cNvGrpSpPr>
          <p:nvPr/>
        </p:nvGrpSpPr>
        <p:grpSpPr bwMode="auto">
          <a:xfrm>
            <a:off x="4648200" y="1909936"/>
            <a:ext cx="228600" cy="2209800"/>
            <a:chOff x="1056" y="1008"/>
            <a:chExt cx="144" cy="1392"/>
          </a:xfrm>
        </p:grpSpPr>
        <p:sp>
          <p:nvSpPr>
            <p:cNvPr id="11319" name="Line 55"/>
            <p:cNvSpPr>
              <a:spLocks noChangeShapeType="1"/>
            </p:cNvSpPr>
            <p:nvPr/>
          </p:nvSpPr>
          <p:spPr bwMode="auto">
            <a:xfrm>
              <a:off x="1104" y="1008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0" name="Line 56"/>
            <p:cNvSpPr>
              <a:spLocks noChangeShapeType="1"/>
            </p:cNvSpPr>
            <p:nvPr/>
          </p:nvSpPr>
          <p:spPr bwMode="auto">
            <a:xfrm>
              <a:off x="1104" y="11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1" name="Line 57"/>
            <p:cNvSpPr>
              <a:spLocks noChangeShapeType="1"/>
            </p:cNvSpPr>
            <p:nvPr/>
          </p:nvSpPr>
          <p:spPr bwMode="auto">
            <a:xfrm>
              <a:off x="1104" y="12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2" name="Line 58"/>
            <p:cNvSpPr>
              <a:spLocks noChangeShapeType="1"/>
            </p:cNvSpPr>
            <p:nvPr/>
          </p:nvSpPr>
          <p:spPr bwMode="auto">
            <a:xfrm>
              <a:off x="1104" y="134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3" name="Line 59"/>
            <p:cNvSpPr>
              <a:spLocks noChangeShapeType="1"/>
            </p:cNvSpPr>
            <p:nvPr/>
          </p:nvSpPr>
          <p:spPr bwMode="auto">
            <a:xfrm>
              <a:off x="1104" y="14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4" name="Line 60"/>
            <p:cNvSpPr>
              <a:spLocks noChangeShapeType="1"/>
            </p:cNvSpPr>
            <p:nvPr/>
          </p:nvSpPr>
          <p:spPr bwMode="auto">
            <a:xfrm>
              <a:off x="1104" y="153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5" name="Line 61"/>
            <p:cNvSpPr>
              <a:spLocks noChangeShapeType="1"/>
            </p:cNvSpPr>
            <p:nvPr/>
          </p:nvSpPr>
          <p:spPr bwMode="auto">
            <a:xfrm>
              <a:off x="1104" y="16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6" name="Line 62"/>
            <p:cNvSpPr>
              <a:spLocks noChangeShapeType="1"/>
            </p:cNvSpPr>
            <p:nvPr/>
          </p:nvSpPr>
          <p:spPr bwMode="auto">
            <a:xfrm>
              <a:off x="1104" y="17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7" name="Line 63"/>
            <p:cNvSpPr>
              <a:spLocks noChangeShapeType="1"/>
            </p:cNvSpPr>
            <p:nvPr/>
          </p:nvSpPr>
          <p:spPr bwMode="auto">
            <a:xfrm>
              <a:off x="1104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8" name="Line 64"/>
            <p:cNvSpPr>
              <a:spLocks noChangeShapeType="1"/>
            </p:cNvSpPr>
            <p:nvPr/>
          </p:nvSpPr>
          <p:spPr bwMode="auto">
            <a:xfrm>
              <a:off x="1104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9" name="Line 65"/>
            <p:cNvSpPr>
              <a:spLocks noChangeShapeType="1"/>
            </p:cNvSpPr>
            <p:nvPr/>
          </p:nvSpPr>
          <p:spPr bwMode="auto">
            <a:xfrm>
              <a:off x="1104" y="20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0" name="Line 66"/>
            <p:cNvSpPr>
              <a:spLocks noChangeShapeType="1"/>
            </p:cNvSpPr>
            <p:nvPr/>
          </p:nvSpPr>
          <p:spPr bwMode="auto">
            <a:xfrm>
              <a:off x="1104" y="21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1" name="Line 67"/>
            <p:cNvSpPr>
              <a:spLocks noChangeShapeType="1"/>
            </p:cNvSpPr>
            <p:nvPr/>
          </p:nvSpPr>
          <p:spPr bwMode="auto">
            <a:xfrm>
              <a:off x="1104" y="220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2" name="Line 68"/>
            <p:cNvSpPr>
              <a:spLocks noChangeShapeType="1"/>
            </p:cNvSpPr>
            <p:nvPr/>
          </p:nvSpPr>
          <p:spPr bwMode="auto">
            <a:xfrm>
              <a:off x="1104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3" name="Line 69"/>
            <p:cNvSpPr>
              <a:spLocks noChangeShapeType="1"/>
            </p:cNvSpPr>
            <p:nvPr/>
          </p:nvSpPr>
          <p:spPr bwMode="auto">
            <a:xfrm>
              <a:off x="105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4" name="Line 70"/>
            <p:cNvSpPr>
              <a:spLocks noChangeShapeType="1"/>
            </p:cNvSpPr>
            <p:nvPr/>
          </p:nvSpPr>
          <p:spPr bwMode="auto">
            <a:xfrm>
              <a:off x="1104" y="10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35" name="Line 71"/>
          <p:cNvSpPr>
            <a:spLocks noChangeShapeType="1"/>
          </p:cNvSpPr>
          <p:nvPr/>
        </p:nvSpPr>
        <p:spPr bwMode="auto">
          <a:xfrm>
            <a:off x="5715000" y="1909936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36" name="Line 72"/>
          <p:cNvSpPr>
            <a:spLocks noChangeShapeType="1"/>
          </p:cNvSpPr>
          <p:nvPr/>
        </p:nvSpPr>
        <p:spPr bwMode="auto">
          <a:xfrm>
            <a:off x="5715000" y="21385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37" name="Line 73"/>
          <p:cNvSpPr>
            <a:spLocks noChangeShapeType="1"/>
          </p:cNvSpPr>
          <p:nvPr/>
        </p:nvSpPr>
        <p:spPr bwMode="auto">
          <a:xfrm>
            <a:off x="5715000" y="22909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38" name="Line 74"/>
          <p:cNvSpPr>
            <a:spLocks noChangeShapeType="1"/>
          </p:cNvSpPr>
          <p:nvPr/>
        </p:nvSpPr>
        <p:spPr bwMode="auto">
          <a:xfrm>
            <a:off x="5715000" y="24433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39" name="Line 75"/>
          <p:cNvSpPr>
            <a:spLocks noChangeShapeType="1"/>
          </p:cNvSpPr>
          <p:nvPr/>
        </p:nvSpPr>
        <p:spPr bwMode="auto">
          <a:xfrm>
            <a:off x="5715000" y="25957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40" name="Line 76"/>
          <p:cNvSpPr>
            <a:spLocks noChangeShapeType="1"/>
          </p:cNvSpPr>
          <p:nvPr/>
        </p:nvSpPr>
        <p:spPr bwMode="auto">
          <a:xfrm>
            <a:off x="5715000" y="27481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41" name="Line 77"/>
          <p:cNvSpPr>
            <a:spLocks noChangeShapeType="1"/>
          </p:cNvSpPr>
          <p:nvPr/>
        </p:nvSpPr>
        <p:spPr bwMode="auto">
          <a:xfrm>
            <a:off x="5715000" y="29005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42" name="Line 78"/>
          <p:cNvSpPr>
            <a:spLocks noChangeShapeType="1"/>
          </p:cNvSpPr>
          <p:nvPr/>
        </p:nvSpPr>
        <p:spPr bwMode="auto">
          <a:xfrm>
            <a:off x="5715000" y="30529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43" name="Line 79"/>
          <p:cNvSpPr>
            <a:spLocks noChangeShapeType="1"/>
          </p:cNvSpPr>
          <p:nvPr/>
        </p:nvSpPr>
        <p:spPr bwMode="auto">
          <a:xfrm>
            <a:off x="5715000" y="32053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44" name="Line 80"/>
          <p:cNvSpPr>
            <a:spLocks noChangeShapeType="1"/>
          </p:cNvSpPr>
          <p:nvPr/>
        </p:nvSpPr>
        <p:spPr bwMode="auto">
          <a:xfrm>
            <a:off x="5715000" y="33577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45" name="Line 81"/>
          <p:cNvSpPr>
            <a:spLocks noChangeShapeType="1"/>
          </p:cNvSpPr>
          <p:nvPr/>
        </p:nvSpPr>
        <p:spPr bwMode="auto">
          <a:xfrm>
            <a:off x="5715000" y="35101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46" name="Line 82"/>
          <p:cNvSpPr>
            <a:spLocks noChangeShapeType="1"/>
          </p:cNvSpPr>
          <p:nvPr/>
        </p:nvSpPr>
        <p:spPr bwMode="auto">
          <a:xfrm>
            <a:off x="5715000" y="36625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47" name="Line 83"/>
          <p:cNvSpPr>
            <a:spLocks noChangeShapeType="1"/>
          </p:cNvSpPr>
          <p:nvPr/>
        </p:nvSpPr>
        <p:spPr bwMode="auto">
          <a:xfrm>
            <a:off x="5715000" y="38149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48" name="Line 84"/>
          <p:cNvSpPr>
            <a:spLocks noChangeShapeType="1"/>
          </p:cNvSpPr>
          <p:nvPr/>
        </p:nvSpPr>
        <p:spPr bwMode="auto">
          <a:xfrm>
            <a:off x="5715000" y="39673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49" name="Line 85"/>
          <p:cNvSpPr>
            <a:spLocks noChangeShapeType="1"/>
          </p:cNvSpPr>
          <p:nvPr/>
        </p:nvSpPr>
        <p:spPr bwMode="auto">
          <a:xfrm>
            <a:off x="5715000" y="41197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50" name="Line 86"/>
          <p:cNvSpPr>
            <a:spLocks noChangeShapeType="1"/>
          </p:cNvSpPr>
          <p:nvPr/>
        </p:nvSpPr>
        <p:spPr bwMode="auto">
          <a:xfrm>
            <a:off x="5715000" y="19861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1351" name="Group 87"/>
          <p:cNvGrpSpPr>
            <a:grpSpLocks/>
          </p:cNvGrpSpPr>
          <p:nvPr/>
        </p:nvGrpSpPr>
        <p:grpSpPr bwMode="auto">
          <a:xfrm>
            <a:off x="6629400" y="1909936"/>
            <a:ext cx="228600" cy="2209800"/>
            <a:chOff x="1056" y="1008"/>
            <a:chExt cx="144" cy="1392"/>
          </a:xfrm>
        </p:grpSpPr>
        <p:sp>
          <p:nvSpPr>
            <p:cNvPr id="11352" name="Line 88"/>
            <p:cNvSpPr>
              <a:spLocks noChangeShapeType="1"/>
            </p:cNvSpPr>
            <p:nvPr/>
          </p:nvSpPr>
          <p:spPr bwMode="auto">
            <a:xfrm>
              <a:off x="1104" y="1008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3" name="Line 89"/>
            <p:cNvSpPr>
              <a:spLocks noChangeShapeType="1"/>
            </p:cNvSpPr>
            <p:nvPr/>
          </p:nvSpPr>
          <p:spPr bwMode="auto">
            <a:xfrm>
              <a:off x="1104" y="11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4" name="Line 90"/>
            <p:cNvSpPr>
              <a:spLocks noChangeShapeType="1"/>
            </p:cNvSpPr>
            <p:nvPr/>
          </p:nvSpPr>
          <p:spPr bwMode="auto">
            <a:xfrm>
              <a:off x="1104" y="12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5" name="Line 91"/>
            <p:cNvSpPr>
              <a:spLocks noChangeShapeType="1"/>
            </p:cNvSpPr>
            <p:nvPr/>
          </p:nvSpPr>
          <p:spPr bwMode="auto">
            <a:xfrm>
              <a:off x="1104" y="134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6" name="Line 92"/>
            <p:cNvSpPr>
              <a:spLocks noChangeShapeType="1"/>
            </p:cNvSpPr>
            <p:nvPr/>
          </p:nvSpPr>
          <p:spPr bwMode="auto">
            <a:xfrm>
              <a:off x="1104" y="14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7" name="Line 93"/>
            <p:cNvSpPr>
              <a:spLocks noChangeShapeType="1"/>
            </p:cNvSpPr>
            <p:nvPr/>
          </p:nvSpPr>
          <p:spPr bwMode="auto">
            <a:xfrm>
              <a:off x="1104" y="153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8" name="Line 94"/>
            <p:cNvSpPr>
              <a:spLocks noChangeShapeType="1"/>
            </p:cNvSpPr>
            <p:nvPr/>
          </p:nvSpPr>
          <p:spPr bwMode="auto">
            <a:xfrm>
              <a:off x="1104" y="16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9" name="Line 95"/>
            <p:cNvSpPr>
              <a:spLocks noChangeShapeType="1"/>
            </p:cNvSpPr>
            <p:nvPr/>
          </p:nvSpPr>
          <p:spPr bwMode="auto">
            <a:xfrm>
              <a:off x="1104" y="17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0" name="Line 96"/>
            <p:cNvSpPr>
              <a:spLocks noChangeShapeType="1"/>
            </p:cNvSpPr>
            <p:nvPr/>
          </p:nvSpPr>
          <p:spPr bwMode="auto">
            <a:xfrm>
              <a:off x="1104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1" name="Line 97"/>
            <p:cNvSpPr>
              <a:spLocks noChangeShapeType="1"/>
            </p:cNvSpPr>
            <p:nvPr/>
          </p:nvSpPr>
          <p:spPr bwMode="auto">
            <a:xfrm>
              <a:off x="1104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2" name="Line 98"/>
            <p:cNvSpPr>
              <a:spLocks noChangeShapeType="1"/>
            </p:cNvSpPr>
            <p:nvPr/>
          </p:nvSpPr>
          <p:spPr bwMode="auto">
            <a:xfrm>
              <a:off x="1104" y="20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3" name="Line 99"/>
            <p:cNvSpPr>
              <a:spLocks noChangeShapeType="1"/>
            </p:cNvSpPr>
            <p:nvPr/>
          </p:nvSpPr>
          <p:spPr bwMode="auto">
            <a:xfrm>
              <a:off x="1104" y="21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4" name="Line 100"/>
            <p:cNvSpPr>
              <a:spLocks noChangeShapeType="1"/>
            </p:cNvSpPr>
            <p:nvPr/>
          </p:nvSpPr>
          <p:spPr bwMode="auto">
            <a:xfrm>
              <a:off x="1104" y="220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5" name="Line 101"/>
            <p:cNvSpPr>
              <a:spLocks noChangeShapeType="1"/>
            </p:cNvSpPr>
            <p:nvPr/>
          </p:nvSpPr>
          <p:spPr bwMode="auto">
            <a:xfrm>
              <a:off x="1104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6" name="Line 102"/>
            <p:cNvSpPr>
              <a:spLocks noChangeShapeType="1"/>
            </p:cNvSpPr>
            <p:nvPr/>
          </p:nvSpPr>
          <p:spPr bwMode="auto">
            <a:xfrm>
              <a:off x="105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7" name="Line 103"/>
            <p:cNvSpPr>
              <a:spLocks noChangeShapeType="1"/>
            </p:cNvSpPr>
            <p:nvPr/>
          </p:nvSpPr>
          <p:spPr bwMode="auto">
            <a:xfrm>
              <a:off x="1104" y="10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68" name="Line 104"/>
          <p:cNvSpPr>
            <a:spLocks noChangeShapeType="1"/>
          </p:cNvSpPr>
          <p:nvPr/>
        </p:nvSpPr>
        <p:spPr bwMode="auto">
          <a:xfrm>
            <a:off x="3886200" y="42721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69" name="Line 105"/>
          <p:cNvSpPr>
            <a:spLocks noChangeShapeType="1"/>
          </p:cNvSpPr>
          <p:nvPr/>
        </p:nvSpPr>
        <p:spPr bwMode="auto">
          <a:xfrm>
            <a:off x="3810000" y="44245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0" name="Line 106"/>
          <p:cNvSpPr>
            <a:spLocks noChangeShapeType="1"/>
          </p:cNvSpPr>
          <p:nvPr/>
        </p:nvSpPr>
        <p:spPr bwMode="auto">
          <a:xfrm>
            <a:off x="5715000" y="42721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1" name="Line 107"/>
          <p:cNvSpPr>
            <a:spLocks noChangeShapeType="1"/>
          </p:cNvSpPr>
          <p:nvPr/>
        </p:nvSpPr>
        <p:spPr bwMode="auto">
          <a:xfrm>
            <a:off x="5715000" y="44245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2" name="Line 108"/>
          <p:cNvSpPr>
            <a:spLocks noChangeShapeType="1"/>
          </p:cNvSpPr>
          <p:nvPr/>
        </p:nvSpPr>
        <p:spPr bwMode="auto">
          <a:xfrm>
            <a:off x="5638800" y="45769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3" name="Freeform 109"/>
          <p:cNvSpPr>
            <a:spLocks/>
          </p:cNvSpPr>
          <p:nvPr/>
        </p:nvSpPr>
        <p:spPr bwMode="auto">
          <a:xfrm>
            <a:off x="1752600" y="3891136"/>
            <a:ext cx="6096000" cy="711200"/>
          </a:xfrm>
          <a:custGeom>
            <a:avLst/>
            <a:gdLst>
              <a:gd name="T0" fmla="*/ 0 w 3840"/>
              <a:gd name="T1" fmla="*/ 48 h 448"/>
              <a:gd name="T2" fmla="*/ 240 w 3840"/>
              <a:gd name="T3" fmla="*/ 0 h 448"/>
              <a:gd name="T4" fmla="*/ 816 w 3840"/>
              <a:gd name="T5" fmla="*/ 48 h 448"/>
              <a:gd name="T6" fmla="*/ 1344 w 3840"/>
              <a:gd name="T7" fmla="*/ 240 h 448"/>
              <a:gd name="T8" fmla="*/ 1872 w 3840"/>
              <a:gd name="T9" fmla="*/ 48 h 448"/>
              <a:gd name="T10" fmla="*/ 2496 w 3840"/>
              <a:gd name="T11" fmla="*/ 432 h 448"/>
              <a:gd name="T12" fmla="*/ 3120 w 3840"/>
              <a:gd name="T13" fmla="*/ 144 h 448"/>
              <a:gd name="T14" fmla="*/ 3840 w 3840"/>
              <a:gd name="T15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40" h="448">
                <a:moveTo>
                  <a:pt x="0" y="48"/>
                </a:moveTo>
                <a:cubicBezTo>
                  <a:pt x="52" y="24"/>
                  <a:pt x="104" y="0"/>
                  <a:pt x="240" y="0"/>
                </a:cubicBezTo>
                <a:cubicBezTo>
                  <a:pt x="376" y="0"/>
                  <a:pt x="632" y="8"/>
                  <a:pt x="816" y="48"/>
                </a:cubicBezTo>
                <a:cubicBezTo>
                  <a:pt x="1000" y="88"/>
                  <a:pt x="1168" y="240"/>
                  <a:pt x="1344" y="240"/>
                </a:cubicBezTo>
                <a:cubicBezTo>
                  <a:pt x="1520" y="240"/>
                  <a:pt x="1680" y="16"/>
                  <a:pt x="1872" y="48"/>
                </a:cubicBezTo>
                <a:cubicBezTo>
                  <a:pt x="2064" y="80"/>
                  <a:pt x="2288" y="416"/>
                  <a:pt x="2496" y="432"/>
                </a:cubicBezTo>
                <a:cubicBezTo>
                  <a:pt x="2704" y="448"/>
                  <a:pt x="2896" y="216"/>
                  <a:pt x="3120" y="144"/>
                </a:cubicBezTo>
                <a:cubicBezTo>
                  <a:pt x="3344" y="72"/>
                  <a:pt x="3592" y="36"/>
                  <a:pt x="38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75" name="Text Box 111"/>
          <p:cNvSpPr txBox="1">
            <a:spLocks noChangeArrowheads="1"/>
          </p:cNvSpPr>
          <p:nvPr/>
        </p:nvSpPr>
        <p:spPr bwMode="auto">
          <a:xfrm>
            <a:off x="2286000" y="31291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</a:t>
            </a:r>
          </a:p>
        </p:txBody>
      </p:sp>
      <p:sp>
        <p:nvSpPr>
          <p:cNvPr id="11378" name="Text Box 114"/>
          <p:cNvSpPr txBox="1">
            <a:spLocks noChangeArrowheads="1"/>
          </p:cNvSpPr>
          <p:nvPr/>
        </p:nvSpPr>
        <p:spPr bwMode="auto">
          <a:xfrm>
            <a:off x="2286000" y="36625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3</a:t>
            </a:r>
          </a:p>
        </p:txBody>
      </p:sp>
      <p:sp>
        <p:nvSpPr>
          <p:cNvPr id="11379" name="Text Box 115"/>
          <p:cNvSpPr txBox="1">
            <a:spLocks noChangeArrowheads="1"/>
          </p:cNvSpPr>
          <p:nvPr/>
        </p:nvSpPr>
        <p:spPr bwMode="auto">
          <a:xfrm>
            <a:off x="2286000" y="34339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2</a:t>
            </a:r>
          </a:p>
        </p:txBody>
      </p:sp>
      <p:sp>
        <p:nvSpPr>
          <p:cNvPr id="11380" name="Text Box 116"/>
          <p:cNvSpPr txBox="1">
            <a:spLocks noChangeArrowheads="1"/>
          </p:cNvSpPr>
          <p:nvPr/>
        </p:nvSpPr>
        <p:spPr bwMode="auto">
          <a:xfrm>
            <a:off x="2286000" y="32815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2</a:t>
            </a:r>
          </a:p>
        </p:txBody>
      </p:sp>
      <p:sp>
        <p:nvSpPr>
          <p:cNvPr id="11381" name="Text Box 117"/>
          <p:cNvSpPr txBox="1">
            <a:spLocks noChangeArrowheads="1"/>
          </p:cNvSpPr>
          <p:nvPr/>
        </p:nvSpPr>
        <p:spPr bwMode="auto">
          <a:xfrm>
            <a:off x="3124200" y="38149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4</a:t>
            </a:r>
          </a:p>
        </p:txBody>
      </p:sp>
      <p:sp>
        <p:nvSpPr>
          <p:cNvPr id="11382" name="Text Box 118"/>
          <p:cNvSpPr txBox="1">
            <a:spLocks noChangeArrowheads="1"/>
          </p:cNvSpPr>
          <p:nvPr/>
        </p:nvSpPr>
        <p:spPr bwMode="auto">
          <a:xfrm>
            <a:off x="3124200" y="36625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900"/>
              <a:t>3</a:t>
            </a:r>
          </a:p>
        </p:txBody>
      </p:sp>
      <p:sp>
        <p:nvSpPr>
          <p:cNvPr id="11383" name="Text Box 119"/>
          <p:cNvSpPr txBox="1">
            <a:spLocks noChangeArrowheads="1"/>
          </p:cNvSpPr>
          <p:nvPr/>
        </p:nvSpPr>
        <p:spPr bwMode="auto">
          <a:xfrm>
            <a:off x="3124200" y="35101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</a:t>
            </a:r>
          </a:p>
        </p:txBody>
      </p:sp>
      <p:sp>
        <p:nvSpPr>
          <p:cNvPr id="11384" name="Text Box 120"/>
          <p:cNvSpPr txBox="1">
            <a:spLocks noChangeArrowheads="1"/>
          </p:cNvSpPr>
          <p:nvPr/>
        </p:nvSpPr>
        <p:spPr bwMode="auto">
          <a:xfrm>
            <a:off x="3962400" y="40435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3</a:t>
            </a:r>
          </a:p>
        </p:txBody>
      </p:sp>
      <p:sp>
        <p:nvSpPr>
          <p:cNvPr id="11385" name="Text Box 121"/>
          <p:cNvSpPr txBox="1">
            <a:spLocks noChangeArrowheads="1"/>
          </p:cNvSpPr>
          <p:nvPr/>
        </p:nvSpPr>
        <p:spPr bwMode="auto">
          <a:xfrm>
            <a:off x="3962400" y="38911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2</a:t>
            </a:r>
          </a:p>
        </p:txBody>
      </p:sp>
      <p:sp>
        <p:nvSpPr>
          <p:cNvPr id="11386" name="Text Box 122"/>
          <p:cNvSpPr txBox="1">
            <a:spLocks noChangeArrowheads="1"/>
          </p:cNvSpPr>
          <p:nvPr/>
        </p:nvSpPr>
        <p:spPr bwMode="auto">
          <a:xfrm>
            <a:off x="3962400" y="37387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3</a:t>
            </a:r>
          </a:p>
        </p:txBody>
      </p:sp>
      <p:sp>
        <p:nvSpPr>
          <p:cNvPr id="11387" name="Text Box 123"/>
          <p:cNvSpPr txBox="1">
            <a:spLocks noChangeArrowheads="1"/>
          </p:cNvSpPr>
          <p:nvPr/>
        </p:nvSpPr>
        <p:spPr bwMode="auto">
          <a:xfrm>
            <a:off x="4038600" y="35863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</a:t>
            </a:r>
          </a:p>
        </p:txBody>
      </p:sp>
      <p:sp>
        <p:nvSpPr>
          <p:cNvPr id="11388" name="Text Box 124"/>
          <p:cNvSpPr txBox="1">
            <a:spLocks noChangeArrowheads="1"/>
          </p:cNvSpPr>
          <p:nvPr/>
        </p:nvSpPr>
        <p:spPr bwMode="auto">
          <a:xfrm>
            <a:off x="4876800" y="38149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2</a:t>
            </a:r>
          </a:p>
        </p:txBody>
      </p:sp>
      <p:sp>
        <p:nvSpPr>
          <p:cNvPr id="11389" name="Text Box 125"/>
          <p:cNvSpPr txBox="1">
            <a:spLocks noChangeArrowheads="1"/>
          </p:cNvSpPr>
          <p:nvPr/>
        </p:nvSpPr>
        <p:spPr bwMode="auto">
          <a:xfrm>
            <a:off x="4876800" y="36625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2</a:t>
            </a:r>
          </a:p>
        </p:txBody>
      </p:sp>
      <p:sp>
        <p:nvSpPr>
          <p:cNvPr id="11390" name="Text Box 126"/>
          <p:cNvSpPr txBox="1">
            <a:spLocks noChangeArrowheads="1"/>
          </p:cNvSpPr>
          <p:nvPr/>
        </p:nvSpPr>
        <p:spPr bwMode="auto">
          <a:xfrm>
            <a:off x="4876800" y="34339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</a:t>
            </a:r>
          </a:p>
        </p:txBody>
      </p:sp>
      <p:sp>
        <p:nvSpPr>
          <p:cNvPr id="11391" name="Text Box 127"/>
          <p:cNvSpPr txBox="1">
            <a:spLocks noChangeArrowheads="1"/>
          </p:cNvSpPr>
          <p:nvPr/>
        </p:nvSpPr>
        <p:spPr bwMode="auto">
          <a:xfrm>
            <a:off x="5867400" y="4272136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900"/>
              <a:t>12</a:t>
            </a:r>
          </a:p>
        </p:txBody>
      </p:sp>
      <p:sp>
        <p:nvSpPr>
          <p:cNvPr id="11392" name="Text Box 128"/>
          <p:cNvSpPr txBox="1">
            <a:spLocks noChangeArrowheads="1"/>
          </p:cNvSpPr>
          <p:nvPr/>
        </p:nvSpPr>
        <p:spPr bwMode="auto">
          <a:xfrm>
            <a:off x="5791200" y="41959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8</a:t>
            </a:r>
          </a:p>
        </p:txBody>
      </p:sp>
      <p:sp>
        <p:nvSpPr>
          <p:cNvPr id="11393" name="Text Box 129"/>
          <p:cNvSpPr txBox="1">
            <a:spLocks noChangeArrowheads="1"/>
          </p:cNvSpPr>
          <p:nvPr/>
        </p:nvSpPr>
        <p:spPr bwMode="auto">
          <a:xfrm>
            <a:off x="5791200" y="4043536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10</a:t>
            </a:r>
          </a:p>
        </p:txBody>
      </p:sp>
      <p:sp>
        <p:nvSpPr>
          <p:cNvPr id="11394" name="Text Box 130"/>
          <p:cNvSpPr txBox="1">
            <a:spLocks noChangeArrowheads="1"/>
          </p:cNvSpPr>
          <p:nvPr/>
        </p:nvSpPr>
        <p:spPr bwMode="auto">
          <a:xfrm>
            <a:off x="5867400" y="3891136"/>
            <a:ext cx="228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900"/>
              <a:t>5</a:t>
            </a:r>
          </a:p>
        </p:txBody>
      </p:sp>
      <p:sp>
        <p:nvSpPr>
          <p:cNvPr id="11395" name="Text Box 131"/>
          <p:cNvSpPr txBox="1">
            <a:spLocks noChangeArrowheads="1"/>
          </p:cNvSpPr>
          <p:nvPr/>
        </p:nvSpPr>
        <p:spPr bwMode="auto">
          <a:xfrm>
            <a:off x="5791200" y="38149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3</a:t>
            </a:r>
          </a:p>
        </p:txBody>
      </p:sp>
      <p:sp>
        <p:nvSpPr>
          <p:cNvPr id="11396" name="Text Box 132"/>
          <p:cNvSpPr txBox="1">
            <a:spLocks noChangeArrowheads="1"/>
          </p:cNvSpPr>
          <p:nvPr/>
        </p:nvSpPr>
        <p:spPr bwMode="auto">
          <a:xfrm>
            <a:off x="5867400" y="35863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</a:t>
            </a:r>
          </a:p>
        </p:txBody>
      </p:sp>
      <p:sp>
        <p:nvSpPr>
          <p:cNvPr id="11397" name="Text Box 133"/>
          <p:cNvSpPr txBox="1">
            <a:spLocks noChangeArrowheads="1"/>
          </p:cNvSpPr>
          <p:nvPr/>
        </p:nvSpPr>
        <p:spPr bwMode="auto">
          <a:xfrm>
            <a:off x="5867400" y="34339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</a:t>
            </a:r>
          </a:p>
        </p:txBody>
      </p:sp>
      <p:sp>
        <p:nvSpPr>
          <p:cNvPr id="11404" name="Text Box 140"/>
          <p:cNvSpPr txBox="1">
            <a:spLocks noChangeArrowheads="1"/>
          </p:cNvSpPr>
          <p:nvPr/>
        </p:nvSpPr>
        <p:spPr bwMode="auto">
          <a:xfrm>
            <a:off x="6781800" y="38911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3</a:t>
            </a:r>
          </a:p>
        </p:txBody>
      </p:sp>
      <p:sp>
        <p:nvSpPr>
          <p:cNvPr id="11405" name="Text Box 141"/>
          <p:cNvSpPr txBox="1">
            <a:spLocks noChangeArrowheads="1"/>
          </p:cNvSpPr>
          <p:nvPr/>
        </p:nvSpPr>
        <p:spPr bwMode="auto">
          <a:xfrm>
            <a:off x="6781800" y="37387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2</a:t>
            </a:r>
          </a:p>
        </p:txBody>
      </p:sp>
      <p:sp>
        <p:nvSpPr>
          <p:cNvPr id="11406" name="Text Box 142"/>
          <p:cNvSpPr txBox="1">
            <a:spLocks noChangeArrowheads="1"/>
          </p:cNvSpPr>
          <p:nvPr/>
        </p:nvSpPr>
        <p:spPr bwMode="auto">
          <a:xfrm>
            <a:off x="6781800" y="35863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</a:t>
            </a:r>
          </a:p>
        </p:txBody>
      </p:sp>
      <p:sp>
        <p:nvSpPr>
          <p:cNvPr id="11407" name="Text Box 143"/>
          <p:cNvSpPr txBox="1">
            <a:spLocks noChangeArrowheads="1"/>
          </p:cNvSpPr>
          <p:nvPr/>
        </p:nvSpPr>
        <p:spPr bwMode="auto">
          <a:xfrm>
            <a:off x="6781800" y="34339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</a:t>
            </a:r>
          </a:p>
        </p:txBody>
      </p:sp>
      <p:sp>
        <p:nvSpPr>
          <p:cNvPr id="11410" name="Text Box 146"/>
          <p:cNvSpPr txBox="1">
            <a:spLocks noChangeArrowheads="1"/>
          </p:cNvSpPr>
          <p:nvPr/>
        </p:nvSpPr>
        <p:spPr bwMode="auto">
          <a:xfrm>
            <a:off x="1981200" y="4119736"/>
            <a:ext cx="3841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15,0</a:t>
            </a:r>
          </a:p>
        </p:txBody>
      </p:sp>
      <p:sp>
        <p:nvSpPr>
          <p:cNvPr id="11411" name="Text Box 147"/>
          <p:cNvSpPr txBox="1">
            <a:spLocks noChangeArrowheads="1"/>
          </p:cNvSpPr>
          <p:nvPr/>
        </p:nvSpPr>
        <p:spPr bwMode="auto">
          <a:xfrm>
            <a:off x="2819400" y="4119736"/>
            <a:ext cx="3841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15,0</a:t>
            </a:r>
          </a:p>
        </p:txBody>
      </p:sp>
      <p:sp>
        <p:nvSpPr>
          <p:cNvPr id="11412" name="Text Box 148"/>
          <p:cNvSpPr txBox="1">
            <a:spLocks noChangeArrowheads="1"/>
          </p:cNvSpPr>
          <p:nvPr/>
        </p:nvSpPr>
        <p:spPr bwMode="auto">
          <a:xfrm>
            <a:off x="4495800" y="4119736"/>
            <a:ext cx="3841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15,0</a:t>
            </a:r>
          </a:p>
        </p:txBody>
      </p:sp>
      <p:sp>
        <p:nvSpPr>
          <p:cNvPr id="11413" name="Text Box 149"/>
          <p:cNvSpPr txBox="1">
            <a:spLocks noChangeArrowheads="1"/>
          </p:cNvSpPr>
          <p:nvPr/>
        </p:nvSpPr>
        <p:spPr bwMode="auto">
          <a:xfrm>
            <a:off x="6553200" y="4119736"/>
            <a:ext cx="3841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15,0</a:t>
            </a:r>
          </a:p>
        </p:txBody>
      </p:sp>
      <p:sp>
        <p:nvSpPr>
          <p:cNvPr id="11414" name="Text Box 150"/>
          <p:cNvSpPr txBox="1">
            <a:spLocks noChangeArrowheads="1"/>
          </p:cNvSpPr>
          <p:nvPr/>
        </p:nvSpPr>
        <p:spPr bwMode="auto">
          <a:xfrm>
            <a:off x="3657600" y="4424536"/>
            <a:ext cx="3841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17,0</a:t>
            </a:r>
          </a:p>
        </p:txBody>
      </p:sp>
      <p:sp>
        <p:nvSpPr>
          <p:cNvPr id="11417" name="Freeform 153"/>
          <p:cNvSpPr>
            <a:spLocks/>
          </p:cNvSpPr>
          <p:nvPr/>
        </p:nvSpPr>
        <p:spPr bwMode="auto">
          <a:xfrm>
            <a:off x="1752600" y="3184699"/>
            <a:ext cx="5491163" cy="1392237"/>
          </a:xfrm>
          <a:custGeom>
            <a:avLst/>
            <a:gdLst>
              <a:gd name="T0" fmla="*/ 0 w 3459"/>
              <a:gd name="T1" fmla="*/ 7 h 877"/>
              <a:gd name="T2" fmla="*/ 426 w 3459"/>
              <a:gd name="T3" fmla="*/ 0 h 877"/>
              <a:gd name="T4" fmla="*/ 819 w 3459"/>
              <a:gd name="T5" fmla="*/ 211 h 877"/>
              <a:gd name="T6" fmla="*/ 970 w 3459"/>
              <a:gd name="T7" fmla="*/ 208 h 877"/>
              <a:gd name="T8" fmla="*/ 1344 w 3459"/>
              <a:gd name="T9" fmla="*/ 291 h 877"/>
              <a:gd name="T10" fmla="*/ 1456 w 3459"/>
              <a:gd name="T11" fmla="*/ 291 h 877"/>
              <a:gd name="T12" fmla="*/ 1875 w 3459"/>
              <a:gd name="T13" fmla="*/ 195 h 877"/>
              <a:gd name="T14" fmla="*/ 2506 w 3459"/>
              <a:gd name="T15" fmla="*/ 195 h 877"/>
              <a:gd name="T16" fmla="*/ 3222 w 3459"/>
              <a:gd name="T17" fmla="*/ 199 h 877"/>
              <a:gd name="T18" fmla="*/ 3459 w 3459"/>
              <a:gd name="T19" fmla="*/ 199 h 877"/>
              <a:gd name="T20" fmla="*/ 3456 w 3459"/>
              <a:gd name="T21" fmla="*/ 541 h 877"/>
              <a:gd name="T22" fmla="*/ 3168 w 3459"/>
              <a:gd name="T23" fmla="*/ 589 h 877"/>
              <a:gd name="T24" fmla="*/ 2976 w 3459"/>
              <a:gd name="T25" fmla="*/ 685 h 877"/>
              <a:gd name="T26" fmla="*/ 2717 w 3459"/>
              <a:gd name="T27" fmla="*/ 832 h 877"/>
              <a:gd name="T28" fmla="*/ 2544 w 3459"/>
              <a:gd name="T29" fmla="*/ 877 h 877"/>
              <a:gd name="T30" fmla="*/ 2400 w 3459"/>
              <a:gd name="T31" fmla="*/ 877 h 877"/>
              <a:gd name="T32" fmla="*/ 2074 w 3459"/>
              <a:gd name="T33" fmla="*/ 640 h 877"/>
              <a:gd name="T34" fmla="*/ 2006 w 3459"/>
              <a:gd name="T35" fmla="*/ 567 h 877"/>
              <a:gd name="T36" fmla="*/ 1872 w 3459"/>
              <a:gd name="T37" fmla="*/ 493 h 877"/>
              <a:gd name="T38" fmla="*/ 1776 w 3459"/>
              <a:gd name="T39" fmla="*/ 493 h 877"/>
              <a:gd name="T40" fmla="*/ 1440 w 3459"/>
              <a:gd name="T41" fmla="*/ 685 h 877"/>
              <a:gd name="T42" fmla="*/ 1296 w 3459"/>
              <a:gd name="T43" fmla="*/ 685 h 877"/>
              <a:gd name="T44" fmla="*/ 816 w 3459"/>
              <a:gd name="T45" fmla="*/ 493 h 877"/>
              <a:gd name="T46" fmla="*/ 240 w 3459"/>
              <a:gd name="T47" fmla="*/ 419 h 877"/>
              <a:gd name="T48" fmla="*/ 10 w 3459"/>
              <a:gd name="T49" fmla="*/ 419 h 877"/>
              <a:gd name="T50" fmla="*/ 0 w 3459"/>
              <a:gd name="T51" fmla="*/ 7 h 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459" h="877">
                <a:moveTo>
                  <a:pt x="0" y="7"/>
                </a:moveTo>
                <a:lnTo>
                  <a:pt x="426" y="0"/>
                </a:lnTo>
                <a:lnTo>
                  <a:pt x="819" y="211"/>
                </a:lnTo>
                <a:lnTo>
                  <a:pt x="970" y="208"/>
                </a:lnTo>
                <a:lnTo>
                  <a:pt x="1344" y="291"/>
                </a:lnTo>
                <a:lnTo>
                  <a:pt x="1456" y="291"/>
                </a:lnTo>
                <a:lnTo>
                  <a:pt x="1875" y="195"/>
                </a:lnTo>
                <a:lnTo>
                  <a:pt x="2506" y="195"/>
                </a:lnTo>
                <a:lnTo>
                  <a:pt x="3222" y="199"/>
                </a:lnTo>
                <a:lnTo>
                  <a:pt x="3459" y="199"/>
                </a:lnTo>
                <a:lnTo>
                  <a:pt x="3456" y="541"/>
                </a:lnTo>
                <a:lnTo>
                  <a:pt x="3168" y="589"/>
                </a:lnTo>
                <a:lnTo>
                  <a:pt x="2976" y="685"/>
                </a:lnTo>
                <a:lnTo>
                  <a:pt x="2717" y="832"/>
                </a:lnTo>
                <a:lnTo>
                  <a:pt x="2544" y="877"/>
                </a:lnTo>
                <a:lnTo>
                  <a:pt x="2400" y="877"/>
                </a:lnTo>
                <a:lnTo>
                  <a:pt x="2074" y="640"/>
                </a:lnTo>
                <a:lnTo>
                  <a:pt x="2006" y="567"/>
                </a:lnTo>
                <a:lnTo>
                  <a:pt x="1872" y="493"/>
                </a:lnTo>
                <a:lnTo>
                  <a:pt x="1776" y="493"/>
                </a:lnTo>
                <a:lnTo>
                  <a:pt x="1440" y="685"/>
                </a:lnTo>
                <a:lnTo>
                  <a:pt x="1296" y="685"/>
                </a:lnTo>
                <a:lnTo>
                  <a:pt x="816" y="493"/>
                </a:lnTo>
                <a:lnTo>
                  <a:pt x="240" y="419"/>
                </a:lnTo>
                <a:lnTo>
                  <a:pt x="10" y="419"/>
                </a:lnTo>
                <a:lnTo>
                  <a:pt x="0" y="7"/>
                </a:lnTo>
                <a:close/>
              </a:path>
            </a:pathLst>
          </a:custGeom>
          <a:noFill/>
          <a:ln w="12700" cap="flat" cmpd="sng">
            <a:solidFill>
              <a:srgbClr val="00FF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20" name="Freeform 156"/>
          <p:cNvSpPr>
            <a:spLocks/>
          </p:cNvSpPr>
          <p:nvPr/>
        </p:nvSpPr>
        <p:spPr bwMode="auto">
          <a:xfrm>
            <a:off x="1762125" y="3357736"/>
            <a:ext cx="5461000" cy="1219200"/>
          </a:xfrm>
          <a:custGeom>
            <a:avLst/>
            <a:gdLst>
              <a:gd name="T0" fmla="*/ 0 w 3440"/>
              <a:gd name="T1" fmla="*/ 10 h 768"/>
              <a:gd name="T2" fmla="*/ 378 w 3440"/>
              <a:gd name="T3" fmla="*/ 0 h 768"/>
              <a:gd name="T4" fmla="*/ 810 w 3440"/>
              <a:gd name="T5" fmla="*/ 206 h 768"/>
              <a:gd name="T6" fmla="*/ 1338 w 3440"/>
              <a:gd name="T7" fmla="*/ 288 h 768"/>
              <a:gd name="T8" fmla="*/ 1530 w 3440"/>
              <a:gd name="T9" fmla="*/ 288 h 768"/>
              <a:gd name="T10" fmla="*/ 1866 w 3440"/>
              <a:gd name="T11" fmla="*/ 192 h 768"/>
              <a:gd name="T12" fmla="*/ 2202 w 3440"/>
              <a:gd name="T13" fmla="*/ 192 h 768"/>
              <a:gd name="T14" fmla="*/ 2490 w 3440"/>
              <a:gd name="T15" fmla="*/ 288 h 768"/>
              <a:gd name="T16" fmla="*/ 2826 w 3440"/>
              <a:gd name="T17" fmla="*/ 288 h 768"/>
              <a:gd name="T18" fmla="*/ 3440 w 3440"/>
              <a:gd name="T19" fmla="*/ 294 h 768"/>
              <a:gd name="T20" fmla="*/ 3437 w 3440"/>
              <a:gd name="T21" fmla="*/ 390 h 768"/>
              <a:gd name="T22" fmla="*/ 3434 w 3440"/>
              <a:gd name="T23" fmla="*/ 432 h 768"/>
              <a:gd name="T24" fmla="*/ 3399 w 3440"/>
              <a:gd name="T25" fmla="*/ 435 h 768"/>
              <a:gd name="T26" fmla="*/ 3114 w 3440"/>
              <a:gd name="T27" fmla="*/ 480 h 768"/>
              <a:gd name="T28" fmla="*/ 2682 w 3440"/>
              <a:gd name="T29" fmla="*/ 720 h 768"/>
              <a:gd name="T30" fmla="*/ 2490 w 3440"/>
              <a:gd name="T31" fmla="*/ 768 h 768"/>
              <a:gd name="T32" fmla="*/ 2375 w 3440"/>
              <a:gd name="T33" fmla="*/ 742 h 768"/>
              <a:gd name="T34" fmla="*/ 2202 w 3440"/>
              <a:gd name="T35" fmla="*/ 624 h 768"/>
              <a:gd name="T36" fmla="*/ 1866 w 3440"/>
              <a:gd name="T37" fmla="*/ 384 h 768"/>
              <a:gd name="T38" fmla="*/ 1741 w 3440"/>
              <a:gd name="T39" fmla="*/ 416 h 768"/>
              <a:gd name="T40" fmla="*/ 1434 w 3440"/>
              <a:gd name="T41" fmla="*/ 576 h 768"/>
              <a:gd name="T42" fmla="*/ 1290 w 3440"/>
              <a:gd name="T43" fmla="*/ 576 h 768"/>
              <a:gd name="T44" fmla="*/ 810 w 3440"/>
              <a:gd name="T45" fmla="*/ 384 h 768"/>
              <a:gd name="T46" fmla="*/ 234 w 3440"/>
              <a:gd name="T47" fmla="*/ 298 h 768"/>
              <a:gd name="T48" fmla="*/ 10 w 3440"/>
              <a:gd name="T49" fmla="*/ 304 h 768"/>
              <a:gd name="T50" fmla="*/ 0 w 3440"/>
              <a:gd name="T51" fmla="*/ 1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440" h="768">
                <a:moveTo>
                  <a:pt x="0" y="10"/>
                </a:moveTo>
                <a:lnTo>
                  <a:pt x="378" y="0"/>
                </a:lnTo>
                <a:lnTo>
                  <a:pt x="810" y="206"/>
                </a:lnTo>
                <a:lnTo>
                  <a:pt x="1338" y="288"/>
                </a:lnTo>
                <a:lnTo>
                  <a:pt x="1530" y="288"/>
                </a:lnTo>
                <a:lnTo>
                  <a:pt x="1866" y="192"/>
                </a:lnTo>
                <a:lnTo>
                  <a:pt x="2202" y="192"/>
                </a:lnTo>
                <a:lnTo>
                  <a:pt x="2490" y="288"/>
                </a:lnTo>
                <a:lnTo>
                  <a:pt x="2826" y="288"/>
                </a:lnTo>
                <a:lnTo>
                  <a:pt x="3440" y="294"/>
                </a:lnTo>
                <a:lnTo>
                  <a:pt x="3437" y="390"/>
                </a:lnTo>
                <a:lnTo>
                  <a:pt x="3434" y="432"/>
                </a:lnTo>
                <a:lnTo>
                  <a:pt x="3399" y="435"/>
                </a:lnTo>
                <a:lnTo>
                  <a:pt x="3114" y="480"/>
                </a:lnTo>
                <a:lnTo>
                  <a:pt x="2682" y="720"/>
                </a:lnTo>
                <a:lnTo>
                  <a:pt x="2490" y="768"/>
                </a:lnTo>
                <a:lnTo>
                  <a:pt x="2375" y="742"/>
                </a:lnTo>
                <a:lnTo>
                  <a:pt x="2202" y="624"/>
                </a:lnTo>
                <a:lnTo>
                  <a:pt x="1866" y="384"/>
                </a:lnTo>
                <a:lnTo>
                  <a:pt x="1741" y="416"/>
                </a:lnTo>
                <a:lnTo>
                  <a:pt x="1434" y="576"/>
                </a:lnTo>
                <a:lnTo>
                  <a:pt x="1290" y="576"/>
                </a:lnTo>
                <a:lnTo>
                  <a:pt x="810" y="384"/>
                </a:lnTo>
                <a:lnTo>
                  <a:pt x="234" y="298"/>
                </a:lnTo>
                <a:lnTo>
                  <a:pt x="10" y="304"/>
                </a:lnTo>
                <a:lnTo>
                  <a:pt x="0" y="10"/>
                </a:lnTo>
                <a:close/>
              </a:path>
            </a:pathLst>
          </a:custGeom>
          <a:noFill/>
          <a:ln w="12700" cap="flat" cmpd="sng">
            <a:solidFill>
              <a:srgbClr val="0000FF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22" name="Text Box 158"/>
          <p:cNvSpPr txBox="1">
            <a:spLocks noChangeArrowheads="1"/>
          </p:cNvSpPr>
          <p:nvPr/>
        </p:nvSpPr>
        <p:spPr bwMode="auto">
          <a:xfrm>
            <a:off x="1981200" y="16813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</a:t>
            </a:r>
          </a:p>
        </p:txBody>
      </p:sp>
      <p:sp>
        <p:nvSpPr>
          <p:cNvPr id="11423" name="Text Box 159"/>
          <p:cNvSpPr txBox="1">
            <a:spLocks noChangeArrowheads="1"/>
          </p:cNvSpPr>
          <p:nvPr/>
        </p:nvSpPr>
        <p:spPr bwMode="auto">
          <a:xfrm>
            <a:off x="2895600" y="16813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2</a:t>
            </a:r>
          </a:p>
        </p:txBody>
      </p:sp>
      <p:sp>
        <p:nvSpPr>
          <p:cNvPr id="11424" name="Text Box 160"/>
          <p:cNvSpPr txBox="1">
            <a:spLocks noChangeArrowheads="1"/>
          </p:cNvSpPr>
          <p:nvPr/>
        </p:nvSpPr>
        <p:spPr bwMode="auto">
          <a:xfrm>
            <a:off x="3733800" y="16813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3</a:t>
            </a:r>
          </a:p>
        </p:txBody>
      </p:sp>
      <p:sp>
        <p:nvSpPr>
          <p:cNvPr id="11425" name="Text Box 161"/>
          <p:cNvSpPr txBox="1">
            <a:spLocks noChangeArrowheads="1"/>
          </p:cNvSpPr>
          <p:nvPr/>
        </p:nvSpPr>
        <p:spPr bwMode="auto">
          <a:xfrm>
            <a:off x="4648200" y="16813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4</a:t>
            </a:r>
          </a:p>
        </p:txBody>
      </p:sp>
      <p:sp>
        <p:nvSpPr>
          <p:cNvPr id="11426" name="Text Box 162"/>
          <p:cNvSpPr txBox="1">
            <a:spLocks noChangeArrowheads="1"/>
          </p:cNvSpPr>
          <p:nvPr/>
        </p:nvSpPr>
        <p:spPr bwMode="auto">
          <a:xfrm>
            <a:off x="5562600" y="1681336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5</a:t>
            </a:r>
          </a:p>
        </p:txBody>
      </p:sp>
      <p:sp>
        <p:nvSpPr>
          <p:cNvPr id="11427" name="Text Box 163"/>
          <p:cNvSpPr txBox="1">
            <a:spLocks noChangeArrowheads="1"/>
          </p:cNvSpPr>
          <p:nvPr/>
        </p:nvSpPr>
        <p:spPr bwMode="auto">
          <a:xfrm>
            <a:off x="6613525" y="1678161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6</a:t>
            </a:r>
          </a:p>
        </p:txBody>
      </p:sp>
      <p:sp>
        <p:nvSpPr>
          <p:cNvPr id="11428" name="Freeform 164"/>
          <p:cNvSpPr>
            <a:spLocks/>
          </p:cNvSpPr>
          <p:nvPr/>
        </p:nvSpPr>
        <p:spPr bwMode="auto">
          <a:xfrm>
            <a:off x="1798638" y="3662536"/>
            <a:ext cx="2544762" cy="609600"/>
          </a:xfrm>
          <a:custGeom>
            <a:avLst/>
            <a:gdLst>
              <a:gd name="T0" fmla="*/ 0 w 1603"/>
              <a:gd name="T1" fmla="*/ 0 h 384"/>
              <a:gd name="T2" fmla="*/ 451 w 1603"/>
              <a:gd name="T3" fmla="*/ 0 h 384"/>
              <a:gd name="T4" fmla="*/ 787 w 1603"/>
              <a:gd name="T5" fmla="*/ 24 h 384"/>
              <a:gd name="T6" fmla="*/ 1315 w 1603"/>
              <a:gd name="T7" fmla="*/ 96 h 384"/>
              <a:gd name="T8" fmla="*/ 1603 w 1603"/>
              <a:gd name="T9" fmla="*/ 96 h 384"/>
              <a:gd name="T10" fmla="*/ 1603 w 1603"/>
              <a:gd name="T11" fmla="*/ 288 h 384"/>
              <a:gd name="T12" fmla="*/ 1411 w 1603"/>
              <a:gd name="T13" fmla="*/ 384 h 384"/>
              <a:gd name="T14" fmla="*/ 1315 w 1603"/>
              <a:gd name="T15" fmla="*/ 384 h 384"/>
              <a:gd name="T16" fmla="*/ 787 w 1603"/>
              <a:gd name="T17" fmla="*/ 192 h 384"/>
              <a:gd name="T18" fmla="*/ 211 w 1603"/>
              <a:gd name="T19" fmla="*/ 93 h 384"/>
              <a:gd name="T20" fmla="*/ 3 w 1603"/>
              <a:gd name="T21" fmla="*/ 99 h 384"/>
              <a:gd name="T22" fmla="*/ 0 w 1603"/>
              <a:gd name="T23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03" h="384">
                <a:moveTo>
                  <a:pt x="0" y="0"/>
                </a:moveTo>
                <a:lnTo>
                  <a:pt x="451" y="0"/>
                </a:lnTo>
                <a:lnTo>
                  <a:pt x="787" y="24"/>
                </a:lnTo>
                <a:lnTo>
                  <a:pt x="1315" y="96"/>
                </a:lnTo>
                <a:lnTo>
                  <a:pt x="1603" y="96"/>
                </a:lnTo>
                <a:lnTo>
                  <a:pt x="1603" y="288"/>
                </a:lnTo>
                <a:lnTo>
                  <a:pt x="1411" y="384"/>
                </a:lnTo>
                <a:lnTo>
                  <a:pt x="1315" y="384"/>
                </a:lnTo>
                <a:lnTo>
                  <a:pt x="787" y="192"/>
                </a:lnTo>
                <a:lnTo>
                  <a:pt x="211" y="93"/>
                </a:lnTo>
                <a:lnTo>
                  <a:pt x="3" y="99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29" name="Freeform 165"/>
          <p:cNvSpPr>
            <a:spLocks/>
          </p:cNvSpPr>
          <p:nvPr/>
        </p:nvSpPr>
        <p:spPr bwMode="auto">
          <a:xfrm>
            <a:off x="5216525" y="3814936"/>
            <a:ext cx="1981200" cy="762000"/>
          </a:xfrm>
          <a:custGeom>
            <a:avLst/>
            <a:gdLst>
              <a:gd name="T0" fmla="*/ 0 w 1248"/>
              <a:gd name="T1" fmla="*/ 0 h 480"/>
              <a:gd name="T2" fmla="*/ 362 w 1248"/>
              <a:gd name="T3" fmla="*/ 0 h 480"/>
              <a:gd name="T4" fmla="*/ 938 w 1248"/>
              <a:gd name="T5" fmla="*/ 96 h 480"/>
              <a:gd name="T6" fmla="*/ 1248 w 1248"/>
              <a:gd name="T7" fmla="*/ 93 h 480"/>
              <a:gd name="T8" fmla="*/ 1242 w 1248"/>
              <a:gd name="T9" fmla="*/ 125 h 480"/>
              <a:gd name="T10" fmla="*/ 938 w 1248"/>
              <a:gd name="T11" fmla="*/ 192 h 480"/>
              <a:gd name="T12" fmla="*/ 746 w 1248"/>
              <a:gd name="T13" fmla="*/ 288 h 480"/>
              <a:gd name="T14" fmla="*/ 506 w 1248"/>
              <a:gd name="T15" fmla="*/ 432 h 480"/>
              <a:gd name="T16" fmla="*/ 314 w 1248"/>
              <a:gd name="T17" fmla="*/ 480 h 480"/>
              <a:gd name="T18" fmla="*/ 170 w 1248"/>
              <a:gd name="T19" fmla="*/ 432 h 480"/>
              <a:gd name="T20" fmla="*/ 10 w 1248"/>
              <a:gd name="T21" fmla="*/ 307 h 480"/>
              <a:gd name="T22" fmla="*/ 7 w 1248"/>
              <a:gd name="T23" fmla="*/ 224 h 480"/>
              <a:gd name="T24" fmla="*/ 0 w 1248"/>
              <a:gd name="T25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48" h="480">
                <a:moveTo>
                  <a:pt x="0" y="0"/>
                </a:moveTo>
                <a:lnTo>
                  <a:pt x="362" y="0"/>
                </a:lnTo>
                <a:lnTo>
                  <a:pt x="938" y="96"/>
                </a:lnTo>
                <a:lnTo>
                  <a:pt x="1248" y="93"/>
                </a:lnTo>
                <a:lnTo>
                  <a:pt x="1242" y="125"/>
                </a:lnTo>
                <a:lnTo>
                  <a:pt x="938" y="192"/>
                </a:lnTo>
                <a:lnTo>
                  <a:pt x="746" y="288"/>
                </a:lnTo>
                <a:lnTo>
                  <a:pt x="506" y="432"/>
                </a:lnTo>
                <a:lnTo>
                  <a:pt x="314" y="480"/>
                </a:lnTo>
                <a:lnTo>
                  <a:pt x="170" y="432"/>
                </a:lnTo>
                <a:lnTo>
                  <a:pt x="10" y="307"/>
                </a:lnTo>
                <a:lnTo>
                  <a:pt x="7" y="224"/>
                </a:lnTo>
                <a:lnTo>
                  <a:pt x="0" y="0"/>
                </a:lnTo>
                <a:close/>
              </a:path>
            </a:pathLst>
          </a:custGeom>
          <a:noFill/>
          <a:ln w="28575" cap="flat" cmpd="sng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30" name="Line 166"/>
          <p:cNvSpPr>
            <a:spLocks noChangeShapeType="1"/>
          </p:cNvSpPr>
          <p:nvPr/>
        </p:nvSpPr>
        <p:spPr bwMode="auto">
          <a:xfrm flipV="1">
            <a:off x="1752600" y="766936"/>
            <a:ext cx="0" cy="24384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31" name="Line 167"/>
          <p:cNvSpPr>
            <a:spLocks noChangeShapeType="1"/>
          </p:cNvSpPr>
          <p:nvPr/>
        </p:nvSpPr>
        <p:spPr bwMode="auto">
          <a:xfrm flipV="1">
            <a:off x="7239000" y="766936"/>
            <a:ext cx="0" cy="2743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33" name="Freeform 169"/>
          <p:cNvSpPr>
            <a:spLocks/>
          </p:cNvSpPr>
          <p:nvPr/>
        </p:nvSpPr>
        <p:spPr bwMode="auto">
          <a:xfrm>
            <a:off x="1752600" y="766936"/>
            <a:ext cx="381000" cy="152400"/>
          </a:xfrm>
          <a:custGeom>
            <a:avLst/>
            <a:gdLst>
              <a:gd name="T0" fmla="*/ 0 w 240"/>
              <a:gd name="T1" fmla="*/ 0 h 96"/>
              <a:gd name="T2" fmla="*/ 240 w 240"/>
              <a:gd name="T3" fmla="*/ 0 h 96"/>
              <a:gd name="T4" fmla="*/ 144 w 240"/>
              <a:gd name="T5" fmla="*/ 48 h 96"/>
              <a:gd name="T6" fmla="*/ 240 w 240"/>
              <a:gd name="T7" fmla="*/ 96 h 96"/>
              <a:gd name="T8" fmla="*/ 0 w 240"/>
              <a:gd name="T9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96">
                <a:moveTo>
                  <a:pt x="0" y="0"/>
                </a:moveTo>
                <a:lnTo>
                  <a:pt x="240" y="0"/>
                </a:lnTo>
                <a:lnTo>
                  <a:pt x="144" y="48"/>
                </a:lnTo>
                <a:lnTo>
                  <a:pt x="240" y="96"/>
                </a:lnTo>
                <a:lnTo>
                  <a:pt x="0" y="96"/>
                </a:lnTo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34" name="Freeform 170"/>
          <p:cNvSpPr>
            <a:spLocks/>
          </p:cNvSpPr>
          <p:nvPr/>
        </p:nvSpPr>
        <p:spPr bwMode="auto">
          <a:xfrm>
            <a:off x="6858000" y="766936"/>
            <a:ext cx="381000" cy="152400"/>
          </a:xfrm>
          <a:custGeom>
            <a:avLst/>
            <a:gdLst>
              <a:gd name="T0" fmla="*/ 240 w 240"/>
              <a:gd name="T1" fmla="*/ 0 h 96"/>
              <a:gd name="T2" fmla="*/ 0 w 240"/>
              <a:gd name="T3" fmla="*/ 0 h 96"/>
              <a:gd name="T4" fmla="*/ 96 w 240"/>
              <a:gd name="T5" fmla="*/ 48 h 96"/>
              <a:gd name="T6" fmla="*/ 13 w 240"/>
              <a:gd name="T7" fmla="*/ 96 h 96"/>
              <a:gd name="T8" fmla="*/ 240 w 240"/>
              <a:gd name="T9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96">
                <a:moveTo>
                  <a:pt x="240" y="0"/>
                </a:moveTo>
                <a:lnTo>
                  <a:pt x="0" y="0"/>
                </a:lnTo>
                <a:lnTo>
                  <a:pt x="96" y="48"/>
                </a:lnTo>
                <a:lnTo>
                  <a:pt x="13" y="96"/>
                </a:lnTo>
                <a:lnTo>
                  <a:pt x="240" y="96"/>
                </a:lnTo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35" name="Freeform 171"/>
          <p:cNvSpPr>
            <a:spLocks/>
          </p:cNvSpPr>
          <p:nvPr/>
        </p:nvSpPr>
        <p:spPr bwMode="auto">
          <a:xfrm>
            <a:off x="1762125" y="1055861"/>
            <a:ext cx="6350" cy="2322513"/>
          </a:xfrm>
          <a:custGeom>
            <a:avLst/>
            <a:gdLst>
              <a:gd name="T0" fmla="*/ 4 w 4"/>
              <a:gd name="T1" fmla="*/ 1463 h 1463"/>
              <a:gd name="T2" fmla="*/ 0 w 4"/>
              <a:gd name="T3" fmla="*/ 0 h 146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1463">
                <a:moveTo>
                  <a:pt x="4" y="1463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38" name="Freeform 174"/>
          <p:cNvSpPr>
            <a:spLocks/>
          </p:cNvSpPr>
          <p:nvPr/>
        </p:nvSpPr>
        <p:spPr bwMode="auto">
          <a:xfrm>
            <a:off x="7218363" y="1081261"/>
            <a:ext cx="1587" cy="2724150"/>
          </a:xfrm>
          <a:custGeom>
            <a:avLst/>
            <a:gdLst>
              <a:gd name="T0" fmla="*/ 0 w 1"/>
              <a:gd name="T1" fmla="*/ 1716 h 1716"/>
              <a:gd name="T2" fmla="*/ 0 w 1"/>
              <a:gd name="T3" fmla="*/ 0 h 17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716">
                <a:moveTo>
                  <a:pt x="0" y="171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39" name="Freeform 175"/>
          <p:cNvSpPr>
            <a:spLocks/>
          </p:cNvSpPr>
          <p:nvPr/>
        </p:nvSpPr>
        <p:spPr bwMode="auto">
          <a:xfrm>
            <a:off x="1773238" y="1071736"/>
            <a:ext cx="360362" cy="152400"/>
          </a:xfrm>
          <a:custGeom>
            <a:avLst/>
            <a:gdLst>
              <a:gd name="T0" fmla="*/ 0 w 227"/>
              <a:gd name="T1" fmla="*/ 0 h 96"/>
              <a:gd name="T2" fmla="*/ 227 w 227"/>
              <a:gd name="T3" fmla="*/ 0 h 96"/>
              <a:gd name="T4" fmla="*/ 131 w 227"/>
              <a:gd name="T5" fmla="*/ 48 h 96"/>
              <a:gd name="T6" fmla="*/ 227 w 227"/>
              <a:gd name="T7" fmla="*/ 96 h 96"/>
              <a:gd name="T8" fmla="*/ 0 w 227"/>
              <a:gd name="T9" fmla="*/ 9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96">
                <a:moveTo>
                  <a:pt x="0" y="0"/>
                </a:moveTo>
                <a:lnTo>
                  <a:pt x="227" y="0"/>
                </a:lnTo>
                <a:lnTo>
                  <a:pt x="131" y="48"/>
                </a:lnTo>
                <a:lnTo>
                  <a:pt x="227" y="96"/>
                </a:lnTo>
                <a:lnTo>
                  <a:pt x="0" y="93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40" name="Freeform 176"/>
          <p:cNvSpPr>
            <a:spLocks/>
          </p:cNvSpPr>
          <p:nvPr/>
        </p:nvSpPr>
        <p:spPr bwMode="auto">
          <a:xfrm rot="-10800000">
            <a:off x="6858000" y="1071736"/>
            <a:ext cx="360363" cy="152400"/>
          </a:xfrm>
          <a:custGeom>
            <a:avLst/>
            <a:gdLst>
              <a:gd name="T0" fmla="*/ 0 w 227"/>
              <a:gd name="T1" fmla="*/ 0 h 96"/>
              <a:gd name="T2" fmla="*/ 227 w 227"/>
              <a:gd name="T3" fmla="*/ 0 h 96"/>
              <a:gd name="T4" fmla="*/ 131 w 227"/>
              <a:gd name="T5" fmla="*/ 48 h 96"/>
              <a:gd name="T6" fmla="*/ 227 w 227"/>
              <a:gd name="T7" fmla="*/ 96 h 96"/>
              <a:gd name="T8" fmla="*/ 0 w 227"/>
              <a:gd name="T9" fmla="*/ 9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96">
                <a:moveTo>
                  <a:pt x="0" y="0"/>
                </a:moveTo>
                <a:lnTo>
                  <a:pt x="227" y="0"/>
                </a:lnTo>
                <a:lnTo>
                  <a:pt x="131" y="48"/>
                </a:lnTo>
                <a:lnTo>
                  <a:pt x="227" y="96"/>
                </a:lnTo>
                <a:lnTo>
                  <a:pt x="0" y="93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41" name="Freeform 177"/>
          <p:cNvSpPr>
            <a:spLocks/>
          </p:cNvSpPr>
          <p:nvPr/>
        </p:nvSpPr>
        <p:spPr bwMode="auto">
          <a:xfrm>
            <a:off x="1787525" y="1346374"/>
            <a:ext cx="6350" cy="2295525"/>
          </a:xfrm>
          <a:custGeom>
            <a:avLst/>
            <a:gdLst>
              <a:gd name="T0" fmla="*/ 4 w 4"/>
              <a:gd name="T1" fmla="*/ 1446 h 1446"/>
              <a:gd name="T2" fmla="*/ 0 w 4"/>
              <a:gd name="T3" fmla="*/ 0 h 144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1446">
                <a:moveTo>
                  <a:pt x="4" y="144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44" name="Freeform 180"/>
          <p:cNvSpPr>
            <a:spLocks/>
          </p:cNvSpPr>
          <p:nvPr/>
        </p:nvSpPr>
        <p:spPr bwMode="auto">
          <a:xfrm>
            <a:off x="1782763" y="1360661"/>
            <a:ext cx="330200" cy="158750"/>
          </a:xfrm>
          <a:custGeom>
            <a:avLst/>
            <a:gdLst>
              <a:gd name="T0" fmla="*/ 0 w 208"/>
              <a:gd name="T1" fmla="*/ 0 h 100"/>
              <a:gd name="T2" fmla="*/ 208 w 208"/>
              <a:gd name="T3" fmla="*/ 0 h 100"/>
              <a:gd name="T4" fmla="*/ 115 w 208"/>
              <a:gd name="T5" fmla="*/ 45 h 100"/>
              <a:gd name="T6" fmla="*/ 202 w 208"/>
              <a:gd name="T7" fmla="*/ 100 h 100"/>
              <a:gd name="T8" fmla="*/ 7 w 208"/>
              <a:gd name="T9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8" h="100">
                <a:moveTo>
                  <a:pt x="0" y="0"/>
                </a:moveTo>
                <a:lnTo>
                  <a:pt x="208" y="0"/>
                </a:lnTo>
                <a:lnTo>
                  <a:pt x="115" y="45"/>
                </a:lnTo>
                <a:lnTo>
                  <a:pt x="202" y="100"/>
                </a:lnTo>
                <a:lnTo>
                  <a:pt x="7" y="10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45" name="Freeform 181"/>
          <p:cNvSpPr>
            <a:spLocks/>
          </p:cNvSpPr>
          <p:nvPr/>
        </p:nvSpPr>
        <p:spPr bwMode="auto">
          <a:xfrm>
            <a:off x="6858000" y="1368599"/>
            <a:ext cx="334963" cy="160337"/>
          </a:xfrm>
          <a:custGeom>
            <a:avLst/>
            <a:gdLst>
              <a:gd name="T0" fmla="*/ 205 w 211"/>
              <a:gd name="T1" fmla="*/ 101 h 101"/>
              <a:gd name="T2" fmla="*/ 0 w 211"/>
              <a:gd name="T3" fmla="*/ 100 h 101"/>
              <a:gd name="T4" fmla="*/ 96 w 211"/>
              <a:gd name="T5" fmla="*/ 50 h 101"/>
              <a:gd name="T6" fmla="*/ 7 w 211"/>
              <a:gd name="T7" fmla="*/ 0 h 101"/>
              <a:gd name="T8" fmla="*/ 211 w 211"/>
              <a:gd name="T9" fmla="*/ 2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" h="101">
                <a:moveTo>
                  <a:pt x="205" y="101"/>
                </a:moveTo>
                <a:lnTo>
                  <a:pt x="0" y="100"/>
                </a:lnTo>
                <a:lnTo>
                  <a:pt x="96" y="50"/>
                </a:lnTo>
                <a:lnTo>
                  <a:pt x="7" y="0"/>
                </a:lnTo>
                <a:lnTo>
                  <a:pt x="211" y="2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46" name="Freeform 182"/>
          <p:cNvSpPr>
            <a:spLocks/>
          </p:cNvSpPr>
          <p:nvPr/>
        </p:nvSpPr>
        <p:spPr bwMode="auto">
          <a:xfrm>
            <a:off x="7188200" y="1371774"/>
            <a:ext cx="4763" cy="2590800"/>
          </a:xfrm>
          <a:custGeom>
            <a:avLst/>
            <a:gdLst>
              <a:gd name="T0" fmla="*/ 0 w 3"/>
              <a:gd name="T1" fmla="*/ 1632 h 1632"/>
              <a:gd name="T2" fmla="*/ 3 w 3"/>
              <a:gd name="T3" fmla="*/ 0 h 163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" h="1632">
                <a:moveTo>
                  <a:pt x="0" y="1632"/>
                </a:moveTo>
                <a:lnTo>
                  <a:pt x="3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47" name="Line 183"/>
          <p:cNvSpPr>
            <a:spLocks noChangeShapeType="1"/>
          </p:cNvSpPr>
          <p:nvPr/>
        </p:nvSpPr>
        <p:spPr bwMode="auto">
          <a:xfrm flipV="1">
            <a:off x="4343400" y="1376536"/>
            <a:ext cx="0" cy="2438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48" name="Freeform 184"/>
          <p:cNvSpPr>
            <a:spLocks/>
          </p:cNvSpPr>
          <p:nvPr/>
        </p:nvSpPr>
        <p:spPr bwMode="auto">
          <a:xfrm>
            <a:off x="5216525" y="1376536"/>
            <a:ext cx="6350" cy="2433638"/>
          </a:xfrm>
          <a:custGeom>
            <a:avLst/>
            <a:gdLst>
              <a:gd name="T0" fmla="*/ 0 w 4"/>
              <a:gd name="T1" fmla="*/ 1533 h 1533"/>
              <a:gd name="T2" fmla="*/ 4 w 4"/>
              <a:gd name="T3" fmla="*/ 0 h 153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1533">
                <a:moveTo>
                  <a:pt x="0" y="1533"/>
                </a:moveTo>
                <a:lnTo>
                  <a:pt x="4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49" name="Freeform 185"/>
          <p:cNvSpPr>
            <a:spLocks/>
          </p:cNvSpPr>
          <p:nvPr/>
        </p:nvSpPr>
        <p:spPr bwMode="auto">
          <a:xfrm>
            <a:off x="4038600" y="1376536"/>
            <a:ext cx="304800" cy="158750"/>
          </a:xfrm>
          <a:custGeom>
            <a:avLst/>
            <a:gdLst>
              <a:gd name="T0" fmla="*/ 189 w 192"/>
              <a:gd name="T1" fmla="*/ 99 h 100"/>
              <a:gd name="T2" fmla="*/ 0 w 192"/>
              <a:gd name="T3" fmla="*/ 100 h 100"/>
              <a:gd name="T4" fmla="*/ 96 w 192"/>
              <a:gd name="T5" fmla="*/ 50 h 100"/>
              <a:gd name="T6" fmla="*/ 7 w 192"/>
              <a:gd name="T7" fmla="*/ 0 h 100"/>
              <a:gd name="T8" fmla="*/ 192 w 192"/>
              <a:gd name="T9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00">
                <a:moveTo>
                  <a:pt x="189" y="99"/>
                </a:moveTo>
                <a:lnTo>
                  <a:pt x="0" y="100"/>
                </a:lnTo>
                <a:lnTo>
                  <a:pt x="96" y="50"/>
                </a:lnTo>
                <a:lnTo>
                  <a:pt x="7" y="0"/>
                </a:lnTo>
                <a:lnTo>
                  <a:pt x="192" y="3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450" name="Freeform 186"/>
          <p:cNvSpPr>
            <a:spLocks/>
          </p:cNvSpPr>
          <p:nvPr/>
        </p:nvSpPr>
        <p:spPr bwMode="auto">
          <a:xfrm>
            <a:off x="5207000" y="1376536"/>
            <a:ext cx="355600" cy="158750"/>
          </a:xfrm>
          <a:custGeom>
            <a:avLst/>
            <a:gdLst>
              <a:gd name="T0" fmla="*/ 0 w 224"/>
              <a:gd name="T1" fmla="*/ 0 h 100"/>
              <a:gd name="T2" fmla="*/ 224 w 224"/>
              <a:gd name="T3" fmla="*/ 0 h 100"/>
              <a:gd name="T4" fmla="*/ 131 w 224"/>
              <a:gd name="T5" fmla="*/ 45 h 100"/>
              <a:gd name="T6" fmla="*/ 218 w 224"/>
              <a:gd name="T7" fmla="*/ 100 h 100"/>
              <a:gd name="T8" fmla="*/ 6 w 224"/>
              <a:gd name="T9" fmla="*/ 9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4" h="100">
                <a:moveTo>
                  <a:pt x="0" y="0"/>
                </a:moveTo>
                <a:lnTo>
                  <a:pt x="224" y="0"/>
                </a:lnTo>
                <a:lnTo>
                  <a:pt x="131" y="45"/>
                </a:lnTo>
                <a:lnTo>
                  <a:pt x="218" y="100"/>
                </a:lnTo>
                <a:lnTo>
                  <a:pt x="6" y="99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1497" name="Group 233"/>
          <p:cNvGrpSpPr>
            <a:grpSpLocks/>
          </p:cNvGrpSpPr>
          <p:nvPr/>
        </p:nvGrpSpPr>
        <p:grpSpPr bwMode="auto">
          <a:xfrm>
            <a:off x="3733800" y="5013176"/>
            <a:ext cx="2438400" cy="838200"/>
            <a:chOff x="1632" y="3456"/>
            <a:chExt cx="1824" cy="528"/>
          </a:xfrm>
        </p:grpSpPr>
        <p:sp>
          <p:nvSpPr>
            <p:cNvPr id="11479" name="Line 215"/>
            <p:cNvSpPr>
              <a:spLocks noChangeShapeType="1"/>
            </p:cNvSpPr>
            <p:nvPr/>
          </p:nvSpPr>
          <p:spPr bwMode="auto">
            <a:xfrm>
              <a:off x="2544" y="3552"/>
              <a:ext cx="48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0" name="Line 216"/>
            <p:cNvSpPr>
              <a:spLocks noChangeShapeType="1"/>
            </p:cNvSpPr>
            <p:nvPr/>
          </p:nvSpPr>
          <p:spPr bwMode="auto">
            <a:xfrm>
              <a:off x="2544" y="3696"/>
              <a:ext cx="48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1" name="Line 217"/>
            <p:cNvSpPr>
              <a:spLocks noChangeShapeType="1"/>
            </p:cNvSpPr>
            <p:nvPr/>
          </p:nvSpPr>
          <p:spPr bwMode="auto">
            <a:xfrm>
              <a:off x="2544" y="3840"/>
              <a:ext cx="48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2" name="Text Box 218"/>
            <p:cNvSpPr txBox="1">
              <a:spLocks noChangeArrowheads="1"/>
            </p:cNvSpPr>
            <p:nvPr/>
          </p:nvSpPr>
          <p:spPr bwMode="auto">
            <a:xfrm>
              <a:off x="1632" y="3600"/>
              <a:ext cx="8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ru-RU" altLang="ru-RU" sz="1600"/>
                <a:t>С </a:t>
              </a:r>
              <a:r>
                <a:rPr lang="ru-RU" altLang="ru-RU" sz="1400" baseline="-25000"/>
                <a:t>борт</a:t>
              </a:r>
              <a:r>
                <a:rPr lang="en-US" altLang="ru-RU" sz="1400" baseline="-25000"/>
                <a:t> </a:t>
              </a:r>
              <a:r>
                <a:rPr lang="ru-RU" altLang="ru-RU" sz="1400"/>
                <a:t>, г</a:t>
              </a:r>
              <a:r>
                <a:rPr lang="en-US" altLang="ru-RU" sz="1400"/>
                <a:t>/</a:t>
              </a:r>
              <a:r>
                <a:rPr lang="ru-RU" altLang="ru-RU" sz="1400"/>
                <a:t>м</a:t>
              </a:r>
              <a:r>
                <a:rPr lang="ru-RU" altLang="ru-RU" sz="1400" baseline="30000"/>
                <a:t>3</a:t>
              </a:r>
              <a:endParaRPr lang="ru-RU" altLang="ru-RU" sz="1400"/>
            </a:p>
          </p:txBody>
        </p:sp>
        <p:sp>
          <p:nvSpPr>
            <p:cNvPr id="11483" name="Text Box 219"/>
            <p:cNvSpPr txBox="1">
              <a:spLocks noChangeArrowheads="1"/>
            </p:cNvSpPr>
            <p:nvPr/>
          </p:nvSpPr>
          <p:spPr bwMode="auto">
            <a:xfrm>
              <a:off x="3158" y="3463"/>
              <a:ext cx="204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/>
                <a:t>1</a:t>
              </a:r>
            </a:p>
            <a:p>
              <a:r>
                <a:rPr lang="ru-RU" altLang="ru-RU" sz="1400"/>
                <a:t>2</a:t>
              </a:r>
            </a:p>
            <a:p>
              <a:r>
                <a:rPr lang="ru-RU" altLang="ru-RU" sz="1400"/>
                <a:t>3</a:t>
              </a:r>
            </a:p>
          </p:txBody>
        </p:sp>
        <p:sp>
          <p:nvSpPr>
            <p:cNvPr id="11484" name="Rectangle 220"/>
            <p:cNvSpPr>
              <a:spLocks noChangeArrowheads="1"/>
            </p:cNvSpPr>
            <p:nvPr/>
          </p:nvSpPr>
          <p:spPr bwMode="auto">
            <a:xfrm>
              <a:off x="1632" y="3456"/>
              <a:ext cx="1824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488" name="Text Box 224"/>
          <p:cNvSpPr txBox="1">
            <a:spLocks noChangeArrowheads="1"/>
          </p:cNvSpPr>
          <p:nvPr/>
        </p:nvSpPr>
        <p:spPr bwMode="auto">
          <a:xfrm>
            <a:off x="4038600" y="690736"/>
            <a:ext cx="1128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/>
              <a:t>Разрез Л.1</a:t>
            </a:r>
          </a:p>
        </p:txBody>
      </p:sp>
      <p:sp>
        <p:nvSpPr>
          <p:cNvPr id="11490" name="Text Box 226"/>
          <p:cNvSpPr txBox="1">
            <a:spLocks noChangeArrowheads="1"/>
          </p:cNvSpPr>
          <p:nvPr/>
        </p:nvSpPr>
        <p:spPr bwMode="auto">
          <a:xfrm>
            <a:off x="2133600" y="1605136"/>
            <a:ext cx="5746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 b="1">
                <a:solidFill>
                  <a:srgbClr val="00FF00"/>
                </a:solidFill>
              </a:rPr>
              <a:t>2</a:t>
            </a:r>
            <a:r>
              <a:rPr lang="ru-RU" altLang="ru-RU" sz="900" b="1"/>
              <a:t>; </a:t>
            </a:r>
            <a:r>
              <a:rPr lang="ru-RU" altLang="ru-RU" sz="900" b="1">
                <a:solidFill>
                  <a:srgbClr val="0000FF"/>
                </a:solidFill>
              </a:rPr>
              <a:t>2,3</a:t>
            </a:r>
            <a:r>
              <a:rPr lang="ru-RU" altLang="ru-RU" sz="900" b="1"/>
              <a:t>; </a:t>
            </a:r>
            <a:r>
              <a:rPr lang="ru-RU" altLang="ru-RU" sz="9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491" name="Text Box 227"/>
          <p:cNvSpPr txBox="1">
            <a:spLocks noChangeArrowheads="1"/>
          </p:cNvSpPr>
          <p:nvPr/>
        </p:nvSpPr>
        <p:spPr bwMode="auto">
          <a:xfrm>
            <a:off x="2743200" y="1452736"/>
            <a:ext cx="7461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 b="1">
                <a:solidFill>
                  <a:srgbClr val="00FF00"/>
                </a:solidFill>
              </a:rPr>
              <a:t>2,7</a:t>
            </a:r>
            <a:r>
              <a:rPr lang="ru-RU" altLang="ru-RU" sz="900" b="1"/>
              <a:t>; </a:t>
            </a:r>
            <a:r>
              <a:rPr lang="ru-RU" altLang="ru-RU" sz="900" b="1">
                <a:solidFill>
                  <a:srgbClr val="0000FF"/>
                </a:solidFill>
              </a:rPr>
              <a:t>3,5</a:t>
            </a:r>
            <a:r>
              <a:rPr lang="ru-RU" altLang="ru-RU" sz="900" b="1"/>
              <a:t>; </a:t>
            </a:r>
            <a:r>
              <a:rPr lang="ru-RU" altLang="ru-RU" sz="900" b="1">
                <a:solidFill>
                  <a:srgbClr val="FF0000"/>
                </a:solidFill>
              </a:rPr>
              <a:t>3,5</a:t>
            </a:r>
          </a:p>
        </p:txBody>
      </p:sp>
      <p:sp>
        <p:nvSpPr>
          <p:cNvPr id="11492" name="Text Box 228"/>
          <p:cNvSpPr txBox="1">
            <a:spLocks noChangeArrowheads="1"/>
          </p:cNvSpPr>
          <p:nvPr/>
        </p:nvSpPr>
        <p:spPr bwMode="auto">
          <a:xfrm>
            <a:off x="3581400" y="1528936"/>
            <a:ext cx="7461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 b="1">
                <a:solidFill>
                  <a:srgbClr val="00FF00"/>
                </a:solidFill>
              </a:rPr>
              <a:t>2,3</a:t>
            </a:r>
            <a:r>
              <a:rPr lang="ru-RU" altLang="ru-RU" sz="900" b="1"/>
              <a:t>; </a:t>
            </a:r>
            <a:r>
              <a:rPr lang="ru-RU" altLang="ru-RU" sz="900" b="1">
                <a:solidFill>
                  <a:srgbClr val="0000FF"/>
                </a:solidFill>
              </a:rPr>
              <a:t>2,7</a:t>
            </a:r>
            <a:r>
              <a:rPr lang="ru-RU" altLang="ru-RU" sz="900" b="1"/>
              <a:t>; </a:t>
            </a:r>
            <a:r>
              <a:rPr lang="ru-RU" altLang="ru-RU" sz="900" b="1">
                <a:solidFill>
                  <a:srgbClr val="FF0000"/>
                </a:solidFill>
              </a:rPr>
              <a:t>2,7</a:t>
            </a:r>
          </a:p>
        </p:txBody>
      </p:sp>
      <p:sp>
        <p:nvSpPr>
          <p:cNvPr id="11493" name="Text Box 229"/>
          <p:cNvSpPr txBox="1">
            <a:spLocks noChangeArrowheads="1"/>
          </p:cNvSpPr>
          <p:nvPr/>
        </p:nvSpPr>
        <p:spPr bwMode="auto">
          <a:xfrm>
            <a:off x="4419600" y="1528936"/>
            <a:ext cx="5746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 b="1">
                <a:solidFill>
                  <a:srgbClr val="00FF00"/>
                </a:solidFill>
              </a:rPr>
              <a:t>1,7</a:t>
            </a:r>
            <a:r>
              <a:rPr lang="ru-RU" altLang="ru-RU" sz="900" b="1"/>
              <a:t>; </a:t>
            </a:r>
            <a:r>
              <a:rPr lang="ru-RU" altLang="ru-RU" sz="900" b="1">
                <a:solidFill>
                  <a:srgbClr val="0000FF"/>
                </a:solidFill>
              </a:rPr>
              <a:t>2</a:t>
            </a:r>
            <a:r>
              <a:rPr lang="ru-RU" altLang="ru-RU" sz="900" b="1"/>
              <a:t>; </a:t>
            </a:r>
            <a:r>
              <a:rPr lang="ru-RU" altLang="ru-RU" sz="9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1494" name="Text Box 230"/>
          <p:cNvSpPr txBox="1">
            <a:spLocks noChangeArrowheads="1"/>
          </p:cNvSpPr>
          <p:nvPr/>
        </p:nvSpPr>
        <p:spPr bwMode="auto">
          <a:xfrm>
            <a:off x="5257800" y="1528936"/>
            <a:ext cx="7461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 b="1">
                <a:solidFill>
                  <a:srgbClr val="00FF00"/>
                </a:solidFill>
              </a:rPr>
              <a:t>5,7</a:t>
            </a:r>
            <a:r>
              <a:rPr lang="ru-RU" altLang="ru-RU" sz="900" b="1"/>
              <a:t>; </a:t>
            </a:r>
            <a:r>
              <a:rPr lang="ru-RU" altLang="ru-RU" sz="900" b="1">
                <a:solidFill>
                  <a:srgbClr val="0000FF"/>
                </a:solidFill>
              </a:rPr>
              <a:t>7,6</a:t>
            </a:r>
            <a:r>
              <a:rPr lang="ru-RU" altLang="ru-RU" sz="900" b="1"/>
              <a:t>; </a:t>
            </a:r>
            <a:r>
              <a:rPr lang="ru-RU" altLang="ru-RU" sz="900" b="1">
                <a:solidFill>
                  <a:srgbClr val="FF0000"/>
                </a:solidFill>
              </a:rPr>
              <a:t>7,6</a:t>
            </a:r>
          </a:p>
        </p:txBody>
      </p:sp>
      <p:sp>
        <p:nvSpPr>
          <p:cNvPr id="11495" name="Text Box 231"/>
          <p:cNvSpPr txBox="1">
            <a:spLocks noChangeArrowheads="1"/>
          </p:cNvSpPr>
          <p:nvPr/>
        </p:nvSpPr>
        <p:spPr bwMode="auto">
          <a:xfrm>
            <a:off x="6172200" y="1528936"/>
            <a:ext cx="660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 b="1">
                <a:solidFill>
                  <a:srgbClr val="00FF00"/>
                </a:solidFill>
              </a:rPr>
              <a:t>1,8</a:t>
            </a:r>
            <a:r>
              <a:rPr lang="ru-RU" altLang="ru-RU" sz="900" b="1"/>
              <a:t>; </a:t>
            </a:r>
            <a:r>
              <a:rPr lang="ru-RU" altLang="ru-RU" sz="900" b="1">
                <a:solidFill>
                  <a:srgbClr val="0000FF"/>
                </a:solidFill>
              </a:rPr>
              <a:t>2,5</a:t>
            </a:r>
            <a:r>
              <a:rPr lang="ru-RU" altLang="ru-RU" sz="900" b="1"/>
              <a:t>; </a:t>
            </a:r>
            <a:r>
              <a:rPr lang="ru-RU" altLang="ru-RU" sz="9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1" name="Заголовок 1"/>
          <p:cNvSpPr txBox="1">
            <a:spLocks/>
          </p:cNvSpPr>
          <p:nvPr/>
        </p:nvSpPr>
        <p:spPr>
          <a:xfrm>
            <a:off x="573087" y="116632"/>
            <a:ext cx="8229600" cy="41805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Графический смысл бортового содержания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25056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73087" y="116632"/>
            <a:ext cx="8229600" cy="41805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Аналитический смысл бортового содержания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87824" y="692696"/>
                <a:ext cx="3096344" cy="887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b="0" i="1" smtClean="0">
                            <a:latin typeface="Cambria Math"/>
                          </a:rPr>
                          <m:t>С</m:t>
                        </m:r>
                      </m:e>
                      <m:sub>
                        <m:r>
                          <a:rPr lang="ru-RU" sz="3200" b="0" i="1" smtClean="0">
                            <a:latin typeface="Cambria Math"/>
                          </a:rPr>
                          <m:t>пер. </m:t>
                        </m:r>
                      </m:sub>
                    </m:sSub>
                  </m:oMath>
                </a14:m>
                <a:r>
                  <a:rPr lang="ru-RU" sz="3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dirty="0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ru-RU" sz="3200" i="1" dirty="0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ru-RU" sz="320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dirty="0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ru-RU" sz="3200" b="0" i="1" dirty="0" smtClean="0">
                                    <a:latin typeface="Cambria Math"/>
                                  </a:rPr>
                                  <m:t>с</m:t>
                                </m:r>
                              </m:e>
                              <m:sub>
                                <m:r>
                                  <a:rPr lang="en-US" sz="3200" b="0" i="1" dirty="0" smtClean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3200" b="0" i="1" dirty="0" smtClean="0">
                                    <a:latin typeface="Cambria Math"/>
                                  </a:rPr>
                                  <m:t> 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sz="320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dirty="0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3200" b="0" i="1" dirty="0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3200" b="0" i="1" dirty="0" smtClean="0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ru-RU" sz="3200" i="1" dirty="0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ru-RU" sz="320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dirty="0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3200" b="0" i="1" dirty="0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692696"/>
                <a:ext cx="3096344" cy="887615"/>
              </a:xfrm>
              <a:prstGeom prst="rect">
                <a:avLst/>
              </a:prstGeom>
              <a:blipFill rotWithShape="1">
                <a:blip r:embed="rId2"/>
                <a:stretch>
                  <a:fillRect b="-41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52893" y="1614442"/>
                <a:ext cx="2244974" cy="6288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b="0" i="1" smtClean="0">
                            <a:latin typeface="Cambria Math"/>
                          </a:rPr>
                          <m:t>С</m:t>
                        </m:r>
                      </m:e>
                      <m:sub>
                        <m:r>
                          <a:rPr lang="ru-RU" sz="3200" b="0" i="1" smtClean="0">
                            <a:latin typeface="Cambria Math"/>
                          </a:rPr>
                          <m:t>пер.</m:t>
                        </m:r>
                      </m:sub>
                    </m:sSub>
                  </m:oMath>
                </a14:m>
                <a:r>
                  <a:rPr lang="ru-RU" sz="3200" dirty="0" smtClean="0">
                    <a:sym typeface="Symbol"/>
                  </a:rPr>
                  <a:t>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ru-RU" sz="3200" b="0" i="1" smtClean="0">
                            <a:latin typeface="Cambria Math"/>
                            <a:sym typeface="Symbol"/>
                          </a:rPr>
                          <m:t>С</m:t>
                        </m:r>
                      </m:e>
                      <m:sub>
                        <m:r>
                          <a:rPr lang="ru-RU" sz="3200" b="0" i="1" smtClean="0">
                            <a:latin typeface="Cambria Math"/>
                            <a:sym typeface="Symbol"/>
                          </a:rPr>
                          <m:t>борт.</m:t>
                        </m:r>
                      </m:sub>
                    </m:sSub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893" y="1614442"/>
                <a:ext cx="2244974" cy="628890"/>
              </a:xfrm>
              <a:prstGeom prst="rect">
                <a:avLst/>
              </a:prstGeom>
              <a:blipFill rotWithShape="1">
                <a:blip r:embed="rId3"/>
                <a:stretch>
                  <a:fillRect t="-13592" b="-233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89931" y="2348880"/>
            <a:ext cx="8112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С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содержание по пересечению, с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по рядовой пробе интервала опробования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m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метрограмм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метропроцент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8224" y="4540478"/>
            <a:ext cx="6566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Принцип оконтуривания по разрезу по бортовому содержанию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3779912" y="4725144"/>
            <a:ext cx="468052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50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08" y="1126166"/>
            <a:ext cx="2159000" cy="552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622094"/>
              </p:ext>
            </p:extLst>
          </p:nvPr>
        </p:nvGraphicFramePr>
        <p:xfrm>
          <a:off x="4572000" y="68573"/>
          <a:ext cx="4320480" cy="6583680"/>
        </p:xfrm>
        <a:graphic>
          <a:graphicData uri="http://schemas.openxmlformats.org/drawingml/2006/table">
            <a:tbl>
              <a:tblPr/>
              <a:tblGrid>
                <a:gridCol w="496728"/>
                <a:gridCol w="413940"/>
                <a:gridCol w="745092"/>
                <a:gridCol w="760596"/>
                <a:gridCol w="993456"/>
                <a:gridCol w="910668"/>
              </a:tblGrid>
              <a:tr h="21292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Таблица. Расчет среднего содержания по пересечению (С пер.) при бортовом содержании 0,5 (С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борт =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Интервал (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  <a:r>
                        <a:rPr lang="en-US" sz="12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Содержание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(С</a:t>
                      </a:r>
                      <a:r>
                        <a:rPr lang="en-US" sz="12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),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г/т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Метрограмм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  <a:r>
                        <a:rPr lang="en-US" sz="1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</a:t>
                      </a:r>
                      <a:r>
                        <a:rPr lang="en-US" sz="1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06">
                <a:tc gridSpan="3">
                  <a:txBody>
                    <a:bodyPr/>
                    <a:lstStyle/>
                    <a:p>
                      <a:pPr lvl="1" algn="l" fontAlgn="b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Сумма</a:t>
                      </a:r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42,8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18,3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06">
                <a:tc gridSpan="3">
                  <a:txBody>
                    <a:bodyPr/>
                    <a:lstStyle/>
                    <a:p>
                      <a:pPr lvl="1" algn="l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Сумма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06">
                <a:tc gridSpan="3">
                  <a:txBody>
                    <a:bodyPr/>
                    <a:lstStyle/>
                    <a:p>
                      <a:pPr lvl="1" algn="l" fontAlgn="b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Содержание</a:t>
                      </a:r>
                      <a:r>
                        <a:rPr lang="ru-RU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06">
                <a:tc gridSpan="3">
                  <a:txBody>
                    <a:bodyPr/>
                    <a:lstStyle/>
                    <a:p>
                      <a:pPr lvl="1" algn="l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Содержание</a:t>
                      </a:r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>
            <a:off x="2123728" y="1662545"/>
            <a:ext cx="0" cy="4502759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745388" y="6165304"/>
            <a:ext cx="118126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483768" y="1669473"/>
            <a:ext cx="0" cy="39624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7" name="TextBox 5136"/>
          <p:cNvSpPr txBox="1"/>
          <p:nvPr/>
        </p:nvSpPr>
        <p:spPr>
          <a:xfrm>
            <a:off x="170310" y="85081"/>
            <a:ext cx="42576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Разрез. Оконтуривание запасов по рядовым пробам керна скважин по бортовому содержанию 0,5 г/т. Слева – интервал опробования, м</a:t>
            </a:r>
          </a:p>
          <a:p>
            <a:r>
              <a:rPr lang="ru-RU" sz="1400" b="1" dirty="0" smtClean="0"/>
              <a:t>Справа – содержание, г/т</a:t>
            </a:r>
            <a:endParaRPr lang="ru-RU" sz="1400" b="1" dirty="0"/>
          </a:p>
        </p:txBody>
      </p:sp>
      <p:sp>
        <p:nvSpPr>
          <p:cNvPr id="5138" name="TextBox 5137"/>
          <p:cNvSpPr txBox="1"/>
          <p:nvPr/>
        </p:nvSpPr>
        <p:spPr>
          <a:xfrm>
            <a:off x="2753591" y="2183480"/>
            <a:ext cx="14184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Выбор контура рудного тела (РТ) по бортовому содержанию 0,5 г/т</a:t>
            </a:r>
            <a:endParaRPr lang="ru-RU" sz="1600" dirty="0"/>
          </a:p>
        </p:txBody>
      </p:sp>
      <p:sp>
        <p:nvSpPr>
          <p:cNvPr id="4" name="Полилиния 3"/>
          <p:cNvSpPr/>
          <p:nvPr/>
        </p:nvSpPr>
        <p:spPr>
          <a:xfrm>
            <a:off x="1766455" y="1662545"/>
            <a:ext cx="1032163" cy="0"/>
          </a:xfrm>
          <a:custGeom>
            <a:avLst/>
            <a:gdLst>
              <a:gd name="connsiteX0" fmla="*/ 0 w 1032163"/>
              <a:gd name="connsiteY0" fmla="*/ 0 h 0"/>
              <a:gd name="connsiteX1" fmla="*/ 1032163 w 103216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2163">
                <a:moveTo>
                  <a:pt x="0" y="0"/>
                </a:moveTo>
                <a:lnTo>
                  <a:pt x="1032163" y="0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279073" y="1648691"/>
            <a:ext cx="949036" cy="6927"/>
          </a:xfrm>
          <a:custGeom>
            <a:avLst/>
            <a:gdLst>
              <a:gd name="connsiteX0" fmla="*/ 0 w 949036"/>
              <a:gd name="connsiteY0" fmla="*/ 0 h 6927"/>
              <a:gd name="connsiteX1" fmla="*/ 949036 w 949036"/>
              <a:gd name="connsiteY1" fmla="*/ 6927 h 6927"/>
              <a:gd name="connsiteX2" fmla="*/ 949036 w 949036"/>
              <a:gd name="connsiteY2" fmla="*/ 6927 h 6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9036" h="6927">
                <a:moveTo>
                  <a:pt x="0" y="0"/>
                </a:moveTo>
                <a:lnTo>
                  <a:pt x="949036" y="6927"/>
                </a:lnTo>
                <a:lnTo>
                  <a:pt x="949036" y="6927"/>
                </a:lnTo>
              </a:path>
            </a:pathLst>
          </a:cu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745673" y="5624945"/>
            <a:ext cx="1544782" cy="6928"/>
          </a:xfrm>
          <a:custGeom>
            <a:avLst/>
            <a:gdLst>
              <a:gd name="connsiteX0" fmla="*/ 0 w 1544782"/>
              <a:gd name="connsiteY0" fmla="*/ 0 h 6928"/>
              <a:gd name="connsiteX1" fmla="*/ 1544782 w 1544782"/>
              <a:gd name="connsiteY1" fmla="*/ 6928 h 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4782" h="6928">
                <a:moveTo>
                  <a:pt x="0" y="0"/>
                </a:moveTo>
                <a:lnTo>
                  <a:pt x="1544782" y="6928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7657421" y="1222794"/>
            <a:ext cx="0" cy="4402151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7812360" y="1222794"/>
            <a:ext cx="0" cy="363804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олилиния 22"/>
          <p:cNvSpPr/>
          <p:nvPr/>
        </p:nvSpPr>
        <p:spPr>
          <a:xfrm>
            <a:off x="7070627" y="1222792"/>
            <a:ext cx="847253" cy="2"/>
          </a:xfrm>
          <a:custGeom>
            <a:avLst/>
            <a:gdLst>
              <a:gd name="connsiteX0" fmla="*/ 0 w 861060"/>
              <a:gd name="connsiteY0" fmla="*/ 0 h 0"/>
              <a:gd name="connsiteX1" fmla="*/ 861060 w 861060"/>
              <a:gd name="connsiteY1" fmla="*/ 0 h 0"/>
              <a:gd name="connsiteX0" fmla="*/ 0 w 9920"/>
              <a:gd name="connsiteY0" fmla="*/ 4545 h 4545"/>
              <a:gd name="connsiteX1" fmla="*/ 9920 w 9920"/>
              <a:gd name="connsiteY1" fmla="*/ 0 h 4545"/>
              <a:gd name="connsiteX0" fmla="*/ 0 w 9919"/>
              <a:gd name="connsiteY0" fmla="*/ 0 h 1"/>
              <a:gd name="connsiteX1" fmla="*/ 9919 w 9919"/>
              <a:gd name="connsiteY1" fmla="*/ 1 h 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919" h="1">
                <a:moveTo>
                  <a:pt x="0" y="0"/>
                </a:moveTo>
                <a:lnTo>
                  <a:pt x="9919" y="1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7063740" y="4869160"/>
            <a:ext cx="861060" cy="0"/>
          </a:xfrm>
          <a:custGeom>
            <a:avLst/>
            <a:gdLst>
              <a:gd name="connsiteX0" fmla="*/ 0 w 861060"/>
              <a:gd name="connsiteY0" fmla="*/ 0 h 0"/>
              <a:gd name="connsiteX1" fmla="*/ 861060 w 86106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1060">
                <a:moveTo>
                  <a:pt x="0" y="0"/>
                </a:moveTo>
                <a:lnTo>
                  <a:pt x="861060" y="0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6925384" y="5624945"/>
            <a:ext cx="118126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7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116632"/>
            <a:ext cx="9144000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300" b="1" dirty="0" smtClean="0"/>
              <a:t>Статистический смысл и выбор (обоснование) бортового содержания</a:t>
            </a:r>
            <a:endParaRPr lang="ru-RU" sz="23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407600"/>
              </p:ext>
            </p:extLst>
          </p:nvPr>
        </p:nvGraphicFramePr>
        <p:xfrm>
          <a:off x="611560" y="2060848"/>
          <a:ext cx="8146306" cy="2567940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</a:tblPr>
              <a:tblGrid>
                <a:gridCol w="3549463"/>
                <a:gridCol w="4596843"/>
              </a:tblGrid>
              <a:tr h="1575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Количество классов –</a:t>
                      </a:r>
                    </a:p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формула </a:t>
                      </a:r>
                      <a:r>
                        <a:rPr lang="ru-RU" sz="18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Стёрджесса</a:t>
                      </a:r>
                      <a:r>
                        <a:rPr lang="ru-RU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:</a:t>
                      </a:r>
                      <a:r>
                        <a:rPr lang="ru-RU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</a:p>
                    <a:p>
                      <a:pPr algn="ctr" fontAlgn="ctr"/>
                      <a:endParaRPr lang="ru-RU" sz="2800" b="0" i="0" u="none" strike="noStrike" dirty="0" smtClean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 fontAlgn="ctr"/>
                      <a:r>
                        <a:rPr lang="ru-RU" sz="28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k =1</a:t>
                      </a:r>
                      <a:r>
                        <a:rPr lang="ru-RU" sz="2800" b="0" i="1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+(3,322 </a:t>
                      </a:r>
                      <a:r>
                        <a:rPr lang="ru-RU" sz="2800" b="0" i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Lg</a:t>
                      </a:r>
                      <a:r>
                        <a:rPr lang="en-US" sz="28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[n]</a:t>
                      </a:r>
                      <a:r>
                        <a:rPr lang="ru-RU" sz="28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)</a:t>
                      </a:r>
                    </a:p>
                    <a:p>
                      <a:pPr algn="ctr" fontAlgn="ctr"/>
                      <a:endParaRPr lang="ru-RU" sz="2800" b="0" i="1" u="none" strike="noStrike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Шаг классов </a:t>
                      </a:r>
                    </a:p>
                    <a:p>
                      <a:pPr algn="ctr" fontAlgn="ctr"/>
                      <a:r>
                        <a:rPr lang="ru-RU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интервалов:</a:t>
                      </a:r>
                    </a:p>
                    <a:p>
                      <a:pPr algn="ctr" fontAlgn="ctr"/>
                      <a:endParaRPr lang="ru-RU" sz="2800" b="0" i="1" u="none" strike="noStrike" dirty="0" smtClean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 fontAlgn="ctr"/>
                      <a:r>
                        <a:rPr lang="ru-RU" sz="2800" b="0" i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С</a:t>
                      </a:r>
                      <a:r>
                        <a:rPr lang="ru-RU" sz="2800" b="0" i="1" u="none" strike="noStrike" baseline="-25000" dirty="0" err="1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шаг</a:t>
                      </a:r>
                      <a:r>
                        <a:rPr lang="ru-RU" sz="28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 = (</a:t>
                      </a:r>
                      <a:r>
                        <a:rPr lang="en-US" sz="2800" b="0" i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C</a:t>
                      </a:r>
                      <a:r>
                        <a:rPr lang="en-US" sz="2800" b="0" i="1" u="none" strike="noStrike" baseline="-25000" dirty="0" err="1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max</a:t>
                      </a:r>
                      <a:r>
                        <a:rPr lang="ru-RU" sz="2800" b="0" i="1" u="none" strike="noStrike" baseline="-25000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28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-</a:t>
                      </a:r>
                      <a:r>
                        <a:rPr lang="ru-RU" sz="28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en-US" sz="2800" b="0" i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C</a:t>
                      </a:r>
                      <a:r>
                        <a:rPr lang="en-US" sz="2800" b="0" i="1" u="none" strike="noStrike" baseline="-25000" dirty="0" err="1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min</a:t>
                      </a:r>
                      <a:r>
                        <a:rPr lang="en-US" sz="2800" b="0" i="1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)/</a:t>
                      </a:r>
                      <a:r>
                        <a:rPr lang="en-US" sz="28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k</a:t>
                      </a:r>
                      <a:endParaRPr lang="en-US" sz="2800" b="0" i="1" u="none" strike="noStrike" dirty="0">
                        <a:solidFill>
                          <a:schemeClr val="bg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620688"/>
            <a:ext cx="8146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Устанавливается количество классов значений содержания генеральной совокупности содержаний и шаг класса с учетом минимального извлекаемого содержания, стро</a:t>
            </a:r>
            <a:r>
              <a:rPr lang="ru-RU" dirty="0"/>
              <a:t>я</a:t>
            </a:r>
            <a:r>
              <a:rPr lang="ru-RU" dirty="0" smtClean="0"/>
              <a:t>тся гистограммы распределения содержаний по классам и делаются выводы о принятии бортовых значений и его шаге.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493050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Пример выбора борта основного компонента приведен на следующих слайдах (</a:t>
            </a:r>
            <a:r>
              <a:rPr lang="ru-RU" sz="2400" dirty="0" err="1" smtClean="0"/>
              <a:t>цинковорудное</a:t>
            </a:r>
            <a:r>
              <a:rPr lang="ru-RU" sz="2400" dirty="0" smtClean="0"/>
              <a:t> месторождения Урала)</a:t>
            </a:r>
            <a:endParaRPr lang="ru-RU" sz="24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923928" y="6021288"/>
            <a:ext cx="486637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06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901198"/>
              </p:ext>
            </p:extLst>
          </p:nvPr>
        </p:nvGraphicFramePr>
        <p:xfrm>
          <a:off x="395536" y="764705"/>
          <a:ext cx="3600400" cy="2476500"/>
        </p:xfrm>
        <a:graphic>
          <a:graphicData uri="http://schemas.openxmlformats.org/drawingml/2006/table">
            <a:tbl>
              <a:tblPr/>
              <a:tblGrid>
                <a:gridCol w="2618472"/>
                <a:gridCol w="981928"/>
              </a:tblGrid>
              <a:tr h="1622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Параметры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Значения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Среднее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0,33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Медиана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0,08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Мода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0,03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Стандартное отклонение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1,02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Дисперсия выборки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1,05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Эксцесс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104,0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Асимметричность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8,8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Интервал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20,05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Минимум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Максимум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20,05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Сумма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1009,61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 n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3034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885303"/>
              </p:ext>
            </p:extLst>
          </p:nvPr>
        </p:nvGraphicFramePr>
        <p:xfrm>
          <a:off x="398654" y="3869759"/>
          <a:ext cx="3672408" cy="2511561"/>
        </p:xfrm>
        <a:graphic>
          <a:graphicData uri="http://schemas.openxmlformats.org/drawingml/2006/table">
            <a:tbl>
              <a:tblPr/>
              <a:tblGrid>
                <a:gridCol w="2754306"/>
                <a:gridCol w="918102"/>
              </a:tblGrid>
              <a:tr h="1931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Параметры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Значения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3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Среднее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2,02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3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Медиана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1,13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3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Мода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0,65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3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Стандартное отклонение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2,44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3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Дисперсия выборки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5,94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3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Эксцесс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14,30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3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Асимметричность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3,36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3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Интервал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19,55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3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Минимум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0,50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3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Максимум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20,05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3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Сумма</a:t>
                      </a: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696,42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319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n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11430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344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3142438"/>
              </p:ext>
            </p:extLst>
          </p:nvPr>
        </p:nvGraphicFramePr>
        <p:xfrm>
          <a:off x="4139952" y="757884"/>
          <a:ext cx="4680520" cy="2486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6616034"/>
              </p:ext>
            </p:extLst>
          </p:nvPr>
        </p:nvGraphicFramePr>
        <p:xfrm>
          <a:off x="4211960" y="3869760"/>
          <a:ext cx="4680520" cy="2511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7504" y="116632"/>
            <a:ext cx="3963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Характеристика распределение содержаний </a:t>
            </a:r>
            <a:r>
              <a:rPr lang="en-US" sz="1600" dirty="0" smtClean="0"/>
              <a:t>Zn</a:t>
            </a:r>
            <a:r>
              <a:rPr lang="ru-RU" sz="1600" dirty="0" smtClean="0"/>
              <a:t> по 3034 рядовым пробам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670784" y="116632"/>
            <a:ext cx="5293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Гистограмма частоты содержаний </a:t>
            </a:r>
            <a:r>
              <a:rPr lang="en-US" sz="1600" dirty="0" smtClean="0"/>
              <a:t>Zn</a:t>
            </a:r>
            <a:r>
              <a:rPr lang="ru-RU" sz="1600" dirty="0" smtClean="0"/>
              <a:t> с шагом в 1,6 по генеральной совокупности с содержаниями 0-20,05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2378" y="3284985"/>
            <a:ext cx="4038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Характеристика распределения содержаний </a:t>
            </a:r>
            <a:r>
              <a:rPr lang="en-US" sz="1400" dirty="0" smtClean="0"/>
              <a:t>Zn</a:t>
            </a:r>
            <a:r>
              <a:rPr lang="ru-RU" sz="1400" dirty="0" smtClean="0"/>
              <a:t> </a:t>
            </a:r>
            <a:endParaRPr lang="en-US" sz="1400" dirty="0" smtClean="0"/>
          </a:p>
          <a:p>
            <a:pPr algn="ctr"/>
            <a:r>
              <a:rPr lang="ru-RU" sz="1400" dirty="0" smtClean="0"/>
              <a:t>по </a:t>
            </a:r>
            <a:r>
              <a:rPr lang="en-US" sz="1400" dirty="0" smtClean="0"/>
              <a:t>n=</a:t>
            </a:r>
            <a:r>
              <a:rPr lang="ru-RU" sz="1400" dirty="0" smtClean="0"/>
              <a:t>344 и С </a:t>
            </a:r>
            <a:r>
              <a:rPr lang="en-US" sz="1400" dirty="0" smtClean="0"/>
              <a:t>&gt;0,5 (</a:t>
            </a:r>
            <a:r>
              <a:rPr lang="ru-RU" sz="1400" dirty="0" err="1" smtClean="0"/>
              <a:t>неизвлекаемое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995936" y="3284984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Гистограмма частоты содержаний </a:t>
            </a:r>
            <a:r>
              <a:rPr lang="en-US" sz="1600" dirty="0" smtClean="0"/>
              <a:t>Zn</a:t>
            </a:r>
            <a:r>
              <a:rPr lang="ru-RU" sz="1600" dirty="0" smtClean="0"/>
              <a:t> с шагом в 2 по выборке содержаний 0,5-20,5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5531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201622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u="sng" dirty="0" smtClean="0"/>
              <a:t>Параметры кондиций</a:t>
            </a:r>
            <a:r>
              <a:rPr lang="en-US" b="1" u="sng" dirty="0" smtClean="0"/>
              <a:t> </a:t>
            </a:r>
            <a:r>
              <a:rPr lang="en-US" sz="3600" b="1" dirty="0" smtClean="0"/>
              <a:t>– </a:t>
            </a:r>
            <a:r>
              <a:rPr lang="ru-RU" sz="3600" b="1" dirty="0" smtClean="0"/>
              <a:t>это числовые предельные значения количества, качества полезного ископаемого и требования по его оконтуриванию.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736" y="2204864"/>
            <a:ext cx="8784976" cy="4525963"/>
          </a:xfrm>
        </p:spPr>
        <p:txBody>
          <a:bodyPr>
            <a:normAutofit/>
          </a:bodyPr>
          <a:lstStyle/>
          <a:p>
            <a:pPr lv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(Параметры для подсчета </a:t>
            </a:r>
            <a:r>
              <a:rPr lang="ru-RU" sz="2000" b="1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забалансовых</a:t>
            </a:r>
            <a:r>
              <a:rPr lang="ru-RU" sz="20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 (потенциально экономиче­ских)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запасов аналогичны кондициям для подсчета балансовых запасов, исключая ми­нимальное промышленное содержание). </a:t>
            </a: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Для подсчета </a:t>
            </a:r>
            <a:r>
              <a:rPr lang="ru-RU" sz="2800" b="1" u="sng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балансовых (экономических)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запасов рудных месторождений чер­ных, цветных, редких и благородных металлов, алмазов, нерудного сырья (фосфоритов, апатитов, бора, серы, ископаемых солей), плавикового шпата, барита, графита, талька, ас­беста, слюды разведочные кондиции необходимо включать следующие параметры:</a:t>
            </a:r>
          </a:p>
          <a:p>
            <a:pPr indent="0" algn="just">
              <a:spcAft>
                <a:spcPts val="0"/>
              </a:spcAft>
              <a:buNone/>
            </a:pPr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20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4063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01738"/>
              </p:ext>
            </p:extLst>
          </p:nvPr>
        </p:nvGraphicFramePr>
        <p:xfrm>
          <a:off x="593812" y="908720"/>
          <a:ext cx="3312368" cy="2872740"/>
        </p:xfrm>
        <a:graphic>
          <a:graphicData uri="http://schemas.openxmlformats.org/drawingml/2006/table">
            <a:tbl>
              <a:tblPr/>
              <a:tblGrid>
                <a:gridCol w="2269247"/>
                <a:gridCol w="1043121"/>
              </a:tblGrid>
              <a:tr h="2104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Параметры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Значения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Среднее</a:t>
                      </a:r>
                    </a:p>
                  </a:txBody>
                  <a:tcPr marL="11430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0,99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Медиана</a:t>
                      </a:r>
                    </a:p>
                  </a:txBody>
                  <a:tcPr marL="11430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0,86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Мода</a:t>
                      </a:r>
                    </a:p>
                  </a:txBody>
                  <a:tcPr marL="11430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0,65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Стандартное отклонение</a:t>
                      </a:r>
                    </a:p>
                  </a:txBody>
                  <a:tcPr marL="11430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0,39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Дисперсия выборки</a:t>
                      </a:r>
                    </a:p>
                  </a:txBody>
                  <a:tcPr marL="11430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0,16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Эксцесс</a:t>
                      </a:r>
                    </a:p>
                  </a:txBody>
                  <a:tcPr marL="11430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-0,31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Асимметричность</a:t>
                      </a:r>
                    </a:p>
                  </a:txBody>
                  <a:tcPr marL="11430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0,84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Интервал</a:t>
                      </a:r>
                    </a:p>
                  </a:txBody>
                  <a:tcPr marL="11430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1,49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Минимум</a:t>
                      </a:r>
                    </a:p>
                  </a:txBody>
                  <a:tcPr marL="11430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0,50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Максимум</a:t>
                      </a:r>
                    </a:p>
                  </a:txBody>
                  <a:tcPr marL="11430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1,99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Сумма</a:t>
                      </a:r>
                    </a:p>
                  </a:txBody>
                  <a:tcPr marL="11430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244,93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210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n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Arial Cyr"/>
                      </a:endParaRPr>
                    </a:p>
                  </a:txBody>
                  <a:tcPr marL="11430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Cyr"/>
                        </a:rPr>
                        <a:t>248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4343123"/>
              </p:ext>
            </p:extLst>
          </p:nvPr>
        </p:nvGraphicFramePr>
        <p:xfrm>
          <a:off x="3995936" y="908720"/>
          <a:ext cx="4805795" cy="288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419596"/>
              </p:ext>
            </p:extLst>
          </p:nvPr>
        </p:nvGraphicFramePr>
        <p:xfrm>
          <a:off x="3995936" y="3861048"/>
          <a:ext cx="478802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44624"/>
            <a:ext cx="44999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Характеристика распределения содержаний </a:t>
            </a:r>
          </a:p>
          <a:p>
            <a:pPr algn="ctr"/>
            <a:r>
              <a:rPr lang="en-US" sz="1400" dirty="0" smtClean="0"/>
              <a:t>Zn</a:t>
            </a:r>
            <a:r>
              <a:rPr lang="ru-RU" sz="1400" dirty="0" smtClean="0"/>
              <a:t> по </a:t>
            </a:r>
            <a:r>
              <a:rPr lang="en-US" sz="1400" dirty="0" smtClean="0"/>
              <a:t>n=248</a:t>
            </a:r>
            <a:r>
              <a:rPr lang="ru-RU" sz="1400" dirty="0" smtClean="0"/>
              <a:t> и </a:t>
            </a:r>
            <a:r>
              <a:rPr lang="en-US" sz="1400" dirty="0" smtClean="0"/>
              <a:t>0,5</a:t>
            </a:r>
            <a:r>
              <a:rPr lang="ru-RU" sz="1400" dirty="0" smtClean="0"/>
              <a:t> </a:t>
            </a:r>
            <a:r>
              <a:rPr lang="en-US" sz="1400" dirty="0" smtClean="0"/>
              <a:t>&lt;</a:t>
            </a:r>
            <a:r>
              <a:rPr lang="ru-RU" sz="1400" dirty="0" smtClean="0"/>
              <a:t> С </a:t>
            </a:r>
            <a:r>
              <a:rPr lang="en-US" sz="1400" dirty="0" smtClean="0"/>
              <a:t>&lt;2 </a:t>
            </a:r>
            <a:endParaRPr lang="ru-RU" sz="1400" dirty="0" smtClean="0"/>
          </a:p>
          <a:p>
            <a:pPr algn="ctr"/>
            <a:r>
              <a:rPr lang="en-US" sz="1400" dirty="0" smtClean="0"/>
              <a:t>(</a:t>
            </a:r>
            <a:r>
              <a:rPr lang="ru-RU" sz="1400" dirty="0" smtClean="0"/>
              <a:t>среднего по предыдущей выборке)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3861048"/>
            <a:ext cx="36724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Итак, выборка содержаний сократилась от 0,5 до 1,99 (≈2). </a:t>
            </a:r>
          </a:p>
          <a:p>
            <a:r>
              <a:rPr lang="ru-RU" dirty="0" smtClean="0"/>
              <a:t>По гистограмме А – по правилам можно выделить всего 4 варианта борта: 0,5; 0,7 и 0,9.</a:t>
            </a:r>
          </a:p>
          <a:p>
            <a:r>
              <a:rPr lang="ru-RU" dirty="0" smtClean="0"/>
              <a:t>По гистограмме Б можно выделить 4 варианта борта: 0,5; 0,6; 0,7 и 0,8. Вариант в 0,9 почти равен среднему значению по выборке – исключается (правило 6).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173349" y="44624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Гистограмма частоты содержаний </a:t>
            </a:r>
            <a:r>
              <a:rPr lang="en-US" sz="1600" dirty="0" smtClean="0"/>
              <a:t>Zn</a:t>
            </a:r>
            <a:r>
              <a:rPr lang="ru-RU" sz="1600" dirty="0" smtClean="0"/>
              <a:t> </a:t>
            </a:r>
          </a:p>
          <a:p>
            <a:pPr algn="ctr"/>
            <a:r>
              <a:rPr lang="ru-RU" sz="1600" dirty="0" smtClean="0"/>
              <a:t>по выборке содержаний 0,5-2,0</a:t>
            </a:r>
          </a:p>
          <a:p>
            <a:pPr algn="ctr"/>
            <a:r>
              <a:rPr lang="ru-RU" sz="1600" dirty="0">
                <a:solidFill>
                  <a:prstClr val="black"/>
                </a:solidFill>
              </a:rPr>
              <a:t>с </a:t>
            </a:r>
            <a:r>
              <a:rPr lang="ru-RU" sz="1600" dirty="0" smtClean="0">
                <a:solidFill>
                  <a:prstClr val="black"/>
                </a:solidFill>
              </a:rPr>
              <a:t>шагом: </a:t>
            </a:r>
            <a:r>
              <a:rPr lang="ru-RU" sz="2400" b="1" dirty="0" smtClean="0">
                <a:solidFill>
                  <a:prstClr val="black"/>
                </a:solidFill>
              </a:rPr>
              <a:t>А</a:t>
            </a:r>
            <a:r>
              <a:rPr lang="ru-RU" sz="1600" dirty="0" smtClean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–</a:t>
            </a:r>
            <a:r>
              <a:rPr lang="ru-RU" sz="1600" dirty="0" smtClean="0">
                <a:solidFill>
                  <a:prstClr val="black"/>
                </a:solidFill>
              </a:rPr>
              <a:t> 0,2; </a:t>
            </a:r>
            <a:r>
              <a:rPr lang="ru-RU" sz="2400" b="1" dirty="0" smtClean="0">
                <a:solidFill>
                  <a:prstClr val="black"/>
                </a:solidFill>
              </a:rPr>
              <a:t>Б</a:t>
            </a:r>
            <a:r>
              <a:rPr lang="ru-RU" sz="1600" dirty="0" smtClean="0">
                <a:solidFill>
                  <a:prstClr val="black"/>
                </a:solidFill>
              </a:rPr>
              <a:t> – 0,1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8070352" y="1196752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37135" y="407707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Б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98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476671"/>
            <a:ext cx="7272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Следующим шагом является проверка </a:t>
            </a:r>
            <a:r>
              <a:rPr lang="ru-RU" sz="2800" b="1" u="sng" dirty="0" smtClean="0"/>
              <a:t>количества запасов </a:t>
            </a:r>
            <a:r>
              <a:rPr lang="ru-RU" sz="2400" dirty="0" smtClean="0"/>
              <a:t>по вариантам бортового содержаний. Количество запасов должно находится между соседними вариантами, а прирезка запасов должна составлять не более 10 %.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1654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60648"/>
            <a:ext cx="7848872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algn="just">
              <a:spcBef>
                <a:spcPct val="20000"/>
              </a:spcBef>
            </a:pPr>
            <a:r>
              <a:rPr lang="ru-RU" sz="3200" b="1" dirty="0" smtClean="0">
                <a:latin typeface="Times New Roman"/>
                <a:ea typeface="Times New Roman"/>
              </a:rPr>
              <a:t>2. Минимальное </a:t>
            </a:r>
            <a:r>
              <a:rPr lang="ru-RU" sz="3200" b="1" dirty="0">
                <a:latin typeface="Times New Roman"/>
                <a:ea typeface="Times New Roman"/>
              </a:rPr>
              <a:t>содержание полезного компонента в краевой выработке (МСК</a:t>
            </a:r>
            <a:r>
              <a:rPr lang="ru-RU" sz="3200" b="1" dirty="0" smtClean="0">
                <a:latin typeface="Times New Roman"/>
                <a:ea typeface="Times New Roman"/>
              </a:rPr>
              <a:t>) </a:t>
            </a:r>
            <a:r>
              <a:rPr lang="ru-RU" sz="2200" dirty="0" smtClean="0">
                <a:latin typeface="Times New Roman"/>
                <a:ea typeface="Times New Roman"/>
              </a:rPr>
              <a:t>-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это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наименьшее </a:t>
            </a:r>
            <a:r>
              <a:rPr lang="ru-RU" sz="2200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среднее содержание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полезного компонента по пересечению мощности полезного ископаемого, включаемого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в подсчет запасов при оконтуривании тела полезного ископаемого </a:t>
            </a:r>
            <a:r>
              <a:rPr lang="ru-RU" sz="2200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плане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ru-RU" sz="2200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проекции на горизонт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) в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случае отсутствия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четких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геологических границ. </a:t>
            </a:r>
          </a:p>
        </p:txBody>
      </p:sp>
    </p:spTree>
    <p:extLst>
      <p:ext uri="{BB962C8B-B14F-4D97-AF65-F5344CB8AC3E}">
        <p14:creationId xmlns:p14="http://schemas.microsoft.com/office/powerpoint/2010/main" val="86572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4624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ОСНОВНЫЕ ПРАВИЛА для  МСК</a:t>
            </a:r>
          </a:p>
          <a:p>
            <a:pPr indent="450215" algn="just">
              <a:spcAft>
                <a:spcPts val="0"/>
              </a:spcAft>
            </a:pPr>
            <a:endParaRPr lang="ru-RU" sz="2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1. МСК устанавливать,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когда </a:t>
            </a:r>
            <a:r>
              <a:rPr lang="ru-RU" sz="22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наблюдается зако­номерное снижение </a:t>
            </a:r>
            <a:r>
              <a:rPr lang="ru-RU" sz="2200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содержания полезного компонента по краям залежи.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</a:p>
          <a:p>
            <a:pPr indent="450215" algn="just">
              <a:spcAft>
                <a:spcPts val="0"/>
              </a:spcAft>
            </a:pPr>
            <a:endParaRPr lang="ru-RU" sz="22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2. Расчеты МСК в краевой (</a:t>
            </a:r>
            <a:r>
              <a:rPr lang="ru-RU" sz="2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оконтуривающей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) выработке (скважине)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вы­полняются </a:t>
            </a:r>
            <a:r>
              <a:rPr lang="ru-RU" sz="2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повариантно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как и </a:t>
            </a:r>
            <a:r>
              <a:rPr lang="ru-RU" sz="2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Сборт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 Когда сравнение вариантов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нецелесообразно, значение минимального содержания в краевой выработке определяется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аналитически.</a:t>
            </a:r>
          </a:p>
          <a:p>
            <a:pPr indent="450215" algn="just">
              <a:spcAft>
                <a:spcPts val="0"/>
              </a:spcAft>
            </a:pPr>
            <a:endParaRPr lang="ru-RU" sz="22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3. Расчет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минимального содержания в краевой выработке выполняется по основ­ному компоненту, а в комплексных рудах - по условному основному компоненту через ко­эффициенты перевода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endParaRPr lang="ru-RU" sz="2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4. При крутопадающих и сложных залежей МСК можно не рассчитывать, а оконтуривание проводится только по </a:t>
            </a:r>
            <a:r>
              <a:rPr lang="ru-RU" sz="2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Сборт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 в разрезе.</a:t>
            </a:r>
          </a:p>
          <a:p>
            <a:pPr indent="450215" algn="just">
              <a:spcAft>
                <a:spcPts val="0"/>
              </a:spcAft>
            </a:pPr>
            <a:endParaRPr lang="ru-RU" sz="2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42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73087" y="116632"/>
            <a:ext cx="8229600" cy="41805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Графический смысл МСК</a:t>
            </a:r>
            <a:endParaRPr lang="ru-RU" sz="2800" b="1" dirty="0"/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914400" y="2859360"/>
            <a:ext cx="5800055" cy="0"/>
          </a:xfrm>
          <a:prstGeom prst="line">
            <a:avLst/>
          </a:prstGeom>
          <a:noFill/>
          <a:ln w="38100" cmpd="thinThick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447800" y="2859360"/>
            <a:ext cx="228600" cy="2209800"/>
            <a:chOff x="1056" y="1008"/>
            <a:chExt cx="144" cy="1392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1104" y="1008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104" y="11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104" y="12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104" y="134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104" y="14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104" y="153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104" y="16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104" y="17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104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104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104" y="20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104" y="21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1104" y="220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1104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105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1104" y="10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1524000" y="30879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2362200" y="2859360"/>
            <a:ext cx="228600" cy="2209800"/>
            <a:chOff x="1056" y="1008"/>
            <a:chExt cx="144" cy="1392"/>
          </a:xfrm>
        </p:grpSpPr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1104" y="1008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1104" y="11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1104" y="12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1104" y="134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1104" y="14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1104" y="153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1104" y="16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1104" y="17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1104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1104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1104" y="20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1104" y="21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1104" y="220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1104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105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1104" y="10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3276600" y="285936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3276600" y="30879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3276600" y="32403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3276600" y="33927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>
            <a:off x="3276600" y="35451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3276600" y="36975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>
            <a:off x="3276600" y="38499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3276600" y="40023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" name="Line 46"/>
          <p:cNvSpPr>
            <a:spLocks noChangeShapeType="1"/>
          </p:cNvSpPr>
          <p:nvPr/>
        </p:nvSpPr>
        <p:spPr bwMode="auto">
          <a:xfrm>
            <a:off x="3276600" y="41547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3276600" y="43071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>
            <a:off x="3276600" y="44595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" name="Line 49"/>
          <p:cNvSpPr>
            <a:spLocks noChangeShapeType="1"/>
          </p:cNvSpPr>
          <p:nvPr/>
        </p:nvSpPr>
        <p:spPr bwMode="auto">
          <a:xfrm>
            <a:off x="3276600" y="46119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3276600" y="47643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>
            <a:off x="3276600" y="49167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>
            <a:off x="3276600" y="50691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3276600" y="29355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4038600" y="2859360"/>
            <a:ext cx="228600" cy="2209800"/>
            <a:chOff x="1056" y="1008"/>
            <a:chExt cx="144" cy="1392"/>
          </a:xfrm>
        </p:grpSpPr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1104" y="1008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1104" y="11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>
              <a:off x="1104" y="12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Line 58"/>
            <p:cNvSpPr>
              <a:spLocks noChangeShapeType="1"/>
            </p:cNvSpPr>
            <p:nvPr/>
          </p:nvSpPr>
          <p:spPr bwMode="auto">
            <a:xfrm>
              <a:off x="1104" y="134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1104" y="14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>
              <a:off x="1104" y="153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>
              <a:off x="1104" y="16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>
              <a:off x="1104" y="17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Line 63"/>
            <p:cNvSpPr>
              <a:spLocks noChangeShapeType="1"/>
            </p:cNvSpPr>
            <p:nvPr/>
          </p:nvSpPr>
          <p:spPr bwMode="auto">
            <a:xfrm>
              <a:off x="1104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Line 64"/>
            <p:cNvSpPr>
              <a:spLocks noChangeShapeType="1"/>
            </p:cNvSpPr>
            <p:nvPr/>
          </p:nvSpPr>
          <p:spPr bwMode="auto">
            <a:xfrm>
              <a:off x="1104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1104" y="20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Line 66"/>
            <p:cNvSpPr>
              <a:spLocks noChangeShapeType="1"/>
            </p:cNvSpPr>
            <p:nvPr/>
          </p:nvSpPr>
          <p:spPr bwMode="auto">
            <a:xfrm>
              <a:off x="1104" y="21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Line 67"/>
            <p:cNvSpPr>
              <a:spLocks noChangeShapeType="1"/>
            </p:cNvSpPr>
            <p:nvPr/>
          </p:nvSpPr>
          <p:spPr bwMode="auto">
            <a:xfrm>
              <a:off x="1104" y="220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Line 68"/>
            <p:cNvSpPr>
              <a:spLocks noChangeShapeType="1"/>
            </p:cNvSpPr>
            <p:nvPr/>
          </p:nvSpPr>
          <p:spPr bwMode="auto">
            <a:xfrm>
              <a:off x="1104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Line 69"/>
            <p:cNvSpPr>
              <a:spLocks noChangeShapeType="1"/>
            </p:cNvSpPr>
            <p:nvPr/>
          </p:nvSpPr>
          <p:spPr bwMode="auto">
            <a:xfrm>
              <a:off x="105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Line 70"/>
            <p:cNvSpPr>
              <a:spLocks noChangeShapeType="1"/>
            </p:cNvSpPr>
            <p:nvPr/>
          </p:nvSpPr>
          <p:spPr bwMode="auto">
            <a:xfrm>
              <a:off x="1104" y="10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" name="Line 71"/>
          <p:cNvSpPr>
            <a:spLocks noChangeShapeType="1"/>
          </p:cNvSpPr>
          <p:nvPr/>
        </p:nvSpPr>
        <p:spPr bwMode="auto">
          <a:xfrm>
            <a:off x="5105400" y="285936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" name="Line 72"/>
          <p:cNvSpPr>
            <a:spLocks noChangeShapeType="1"/>
          </p:cNvSpPr>
          <p:nvPr/>
        </p:nvSpPr>
        <p:spPr bwMode="auto">
          <a:xfrm>
            <a:off x="5105400" y="30879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4" name="Line 73"/>
          <p:cNvSpPr>
            <a:spLocks noChangeShapeType="1"/>
          </p:cNvSpPr>
          <p:nvPr/>
        </p:nvSpPr>
        <p:spPr bwMode="auto">
          <a:xfrm>
            <a:off x="5105400" y="32403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5" name="Line 74"/>
          <p:cNvSpPr>
            <a:spLocks noChangeShapeType="1"/>
          </p:cNvSpPr>
          <p:nvPr/>
        </p:nvSpPr>
        <p:spPr bwMode="auto">
          <a:xfrm>
            <a:off x="5105400" y="33927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" name="Line 75"/>
          <p:cNvSpPr>
            <a:spLocks noChangeShapeType="1"/>
          </p:cNvSpPr>
          <p:nvPr/>
        </p:nvSpPr>
        <p:spPr bwMode="auto">
          <a:xfrm>
            <a:off x="5105400" y="35451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7" name="Line 76"/>
          <p:cNvSpPr>
            <a:spLocks noChangeShapeType="1"/>
          </p:cNvSpPr>
          <p:nvPr/>
        </p:nvSpPr>
        <p:spPr bwMode="auto">
          <a:xfrm>
            <a:off x="5105400" y="36975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" name="Line 77"/>
          <p:cNvSpPr>
            <a:spLocks noChangeShapeType="1"/>
          </p:cNvSpPr>
          <p:nvPr/>
        </p:nvSpPr>
        <p:spPr bwMode="auto">
          <a:xfrm>
            <a:off x="5105400" y="38499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9" name="Line 78"/>
          <p:cNvSpPr>
            <a:spLocks noChangeShapeType="1"/>
          </p:cNvSpPr>
          <p:nvPr/>
        </p:nvSpPr>
        <p:spPr bwMode="auto">
          <a:xfrm>
            <a:off x="5105400" y="40023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" name="Line 79"/>
          <p:cNvSpPr>
            <a:spLocks noChangeShapeType="1"/>
          </p:cNvSpPr>
          <p:nvPr/>
        </p:nvSpPr>
        <p:spPr bwMode="auto">
          <a:xfrm>
            <a:off x="5105400" y="41547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" name="Line 80"/>
          <p:cNvSpPr>
            <a:spLocks noChangeShapeType="1"/>
          </p:cNvSpPr>
          <p:nvPr/>
        </p:nvSpPr>
        <p:spPr bwMode="auto">
          <a:xfrm>
            <a:off x="5105400" y="43071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" name="Line 81"/>
          <p:cNvSpPr>
            <a:spLocks noChangeShapeType="1"/>
          </p:cNvSpPr>
          <p:nvPr/>
        </p:nvSpPr>
        <p:spPr bwMode="auto">
          <a:xfrm>
            <a:off x="5105400" y="44595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" name="Line 82"/>
          <p:cNvSpPr>
            <a:spLocks noChangeShapeType="1"/>
          </p:cNvSpPr>
          <p:nvPr/>
        </p:nvSpPr>
        <p:spPr bwMode="auto">
          <a:xfrm>
            <a:off x="5105400" y="46119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4" name="Line 83"/>
          <p:cNvSpPr>
            <a:spLocks noChangeShapeType="1"/>
          </p:cNvSpPr>
          <p:nvPr/>
        </p:nvSpPr>
        <p:spPr bwMode="auto">
          <a:xfrm>
            <a:off x="5105400" y="47643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5" name="Line 84"/>
          <p:cNvSpPr>
            <a:spLocks noChangeShapeType="1"/>
          </p:cNvSpPr>
          <p:nvPr/>
        </p:nvSpPr>
        <p:spPr bwMode="auto">
          <a:xfrm>
            <a:off x="5105400" y="49167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6" name="Line 85"/>
          <p:cNvSpPr>
            <a:spLocks noChangeShapeType="1"/>
          </p:cNvSpPr>
          <p:nvPr/>
        </p:nvSpPr>
        <p:spPr bwMode="auto">
          <a:xfrm>
            <a:off x="5105400" y="50691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7" name="Line 86"/>
          <p:cNvSpPr>
            <a:spLocks noChangeShapeType="1"/>
          </p:cNvSpPr>
          <p:nvPr/>
        </p:nvSpPr>
        <p:spPr bwMode="auto">
          <a:xfrm>
            <a:off x="5105400" y="29355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8" name="Group 87"/>
          <p:cNvGrpSpPr>
            <a:grpSpLocks/>
          </p:cNvGrpSpPr>
          <p:nvPr/>
        </p:nvGrpSpPr>
        <p:grpSpPr bwMode="auto">
          <a:xfrm>
            <a:off x="6019800" y="2859360"/>
            <a:ext cx="228600" cy="2209800"/>
            <a:chOff x="1056" y="1008"/>
            <a:chExt cx="144" cy="1392"/>
          </a:xfrm>
        </p:grpSpPr>
        <p:sp>
          <p:nvSpPr>
            <p:cNvPr id="89" name="Line 88"/>
            <p:cNvSpPr>
              <a:spLocks noChangeShapeType="1"/>
            </p:cNvSpPr>
            <p:nvPr/>
          </p:nvSpPr>
          <p:spPr bwMode="auto">
            <a:xfrm>
              <a:off x="1104" y="1008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Line 89"/>
            <p:cNvSpPr>
              <a:spLocks noChangeShapeType="1"/>
            </p:cNvSpPr>
            <p:nvPr/>
          </p:nvSpPr>
          <p:spPr bwMode="auto">
            <a:xfrm>
              <a:off x="1104" y="11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Line 90"/>
            <p:cNvSpPr>
              <a:spLocks noChangeShapeType="1"/>
            </p:cNvSpPr>
            <p:nvPr/>
          </p:nvSpPr>
          <p:spPr bwMode="auto">
            <a:xfrm>
              <a:off x="1104" y="12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Line 91"/>
            <p:cNvSpPr>
              <a:spLocks noChangeShapeType="1"/>
            </p:cNvSpPr>
            <p:nvPr/>
          </p:nvSpPr>
          <p:spPr bwMode="auto">
            <a:xfrm>
              <a:off x="1104" y="134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Line 92"/>
            <p:cNvSpPr>
              <a:spLocks noChangeShapeType="1"/>
            </p:cNvSpPr>
            <p:nvPr/>
          </p:nvSpPr>
          <p:spPr bwMode="auto">
            <a:xfrm>
              <a:off x="1104" y="14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Line 93"/>
            <p:cNvSpPr>
              <a:spLocks noChangeShapeType="1"/>
            </p:cNvSpPr>
            <p:nvPr/>
          </p:nvSpPr>
          <p:spPr bwMode="auto">
            <a:xfrm>
              <a:off x="1104" y="153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Line 94"/>
            <p:cNvSpPr>
              <a:spLocks noChangeShapeType="1"/>
            </p:cNvSpPr>
            <p:nvPr/>
          </p:nvSpPr>
          <p:spPr bwMode="auto">
            <a:xfrm>
              <a:off x="1104" y="16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Line 95"/>
            <p:cNvSpPr>
              <a:spLocks noChangeShapeType="1"/>
            </p:cNvSpPr>
            <p:nvPr/>
          </p:nvSpPr>
          <p:spPr bwMode="auto">
            <a:xfrm>
              <a:off x="1104" y="17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Line 96"/>
            <p:cNvSpPr>
              <a:spLocks noChangeShapeType="1"/>
            </p:cNvSpPr>
            <p:nvPr/>
          </p:nvSpPr>
          <p:spPr bwMode="auto">
            <a:xfrm>
              <a:off x="1104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Line 97"/>
            <p:cNvSpPr>
              <a:spLocks noChangeShapeType="1"/>
            </p:cNvSpPr>
            <p:nvPr/>
          </p:nvSpPr>
          <p:spPr bwMode="auto">
            <a:xfrm>
              <a:off x="1104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Line 98"/>
            <p:cNvSpPr>
              <a:spLocks noChangeShapeType="1"/>
            </p:cNvSpPr>
            <p:nvPr/>
          </p:nvSpPr>
          <p:spPr bwMode="auto">
            <a:xfrm>
              <a:off x="1104" y="20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Line 99"/>
            <p:cNvSpPr>
              <a:spLocks noChangeShapeType="1"/>
            </p:cNvSpPr>
            <p:nvPr/>
          </p:nvSpPr>
          <p:spPr bwMode="auto">
            <a:xfrm>
              <a:off x="1104" y="21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Line 100"/>
            <p:cNvSpPr>
              <a:spLocks noChangeShapeType="1"/>
            </p:cNvSpPr>
            <p:nvPr/>
          </p:nvSpPr>
          <p:spPr bwMode="auto">
            <a:xfrm>
              <a:off x="1104" y="220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Line 101"/>
            <p:cNvSpPr>
              <a:spLocks noChangeShapeType="1"/>
            </p:cNvSpPr>
            <p:nvPr/>
          </p:nvSpPr>
          <p:spPr bwMode="auto">
            <a:xfrm>
              <a:off x="1104" y="23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Line 102"/>
            <p:cNvSpPr>
              <a:spLocks noChangeShapeType="1"/>
            </p:cNvSpPr>
            <p:nvPr/>
          </p:nvSpPr>
          <p:spPr bwMode="auto">
            <a:xfrm>
              <a:off x="105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Line 103"/>
            <p:cNvSpPr>
              <a:spLocks noChangeShapeType="1"/>
            </p:cNvSpPr>
            <p:nvPr/>
          </p:nvSpPr>
          <p:spPr bwMode="auto">
            <a:xfrm>
              <a:off x="1104" y="10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5" name="Line 104"/>
          <p:cNvSpPr>
            <a:spLocks noChangeShapeType="1"/>
          </p:cNvSpPr>
          <p:nvPr/>
        </p:nvSpPr>
        <p:spPr bwMode="auto">
          <a:xfrm>
            <a:off x="3276600" y="52215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" name="Line 105"/>
          <p:cNvSpPr>
            <a:spLocks noChangeShapeType="1"/>
          </p:cNvSpPr>
          <p:nvPr/>
        </p:nvSpPr>
        <p:spPr bwMode="auto">
          <a:xfrm>
            <a:off x="3200400" y="53739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7" name="Line 106"/>
          <p:cNvSpPr>
            <a:spLocks noChangeShapeType="1"/>
          </p:cNvSpPr>
          <p:nvPr/>
        </p:nvSpPr>
        <p:spPr bwMode="auto">
          <a:xfrm>
            <a:off x="5105400" y="52215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8" name="Line 107"/>
          <p:cNvSpPr>
            <a:spLocks noChangeShapeType="1"/>
          </p:cNvSpPr>
          <p:nvPr/>
        </p:nvSpPr>
        <p:spPr bwMode="auto">
          <a:xfrm>
            <a:off x="5105400" y="53739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9" name="Line 108"/>
          <p:cNvSpPr>
            <a:spLocks noChangeShapeType="1"/>
          </p:cNvSpPr>
          <p:nvPr/>
        </p:nvSpPr>
        <p:spPr bwMode="auto">
          <a:xfrm>
            <a:off x="5029200" y="55263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0" name="Freeform 109"/>
          <p:cNvSpPr>
            <a:spLocks/>
          </p:cNvSpPr>
          <p:nvPr/>
        </p:nvSpPr>
        <p:spPr bwMode="auto">
          <a:xfrm>
            <a:off x="1143000" y="4840560"/>
            <a:ext cx="6096000" cy="711200"/>
          </a:xfrm>
          <a:custGeom>
            <a:avLst/>
            <a:gdLst>
              <a:gd name="T0" fmla="*/ 0 w 3840"/>
              <a:gd name="T1" fmla="*/ 48 h 448"/>
              <a:gd name="T2" fmla="*/ 240 w 3840"/>
              <a:gd name="T3" fmla="*/ 0 h 448"/>
              <a:gd name="T4" fmla="*/ 816 w 3840"/>
              <a:gd name="T5" fmla="*/ 48 h 448"/>
              <a:gd name="T6" fmla="*/ 1344 w 3840"/>
              <a:gd name="T7" fmla="*/ 240 h 448"/>
              <a:gd name="T8" fmla="*/ 1872 w 3840"/>
              <a:gd name="T9" fmla="*/ 48 h 448"/>
              <a:gd name="T10" fmla="*/ 2496 w 3840"/>
              <a:gd name="T11" fmla="*/ 432 h 448"/>
              <a:gd name="T12" fmla="*/ 3120 w 3840"/>
              <a:gd name="T13" fmla="*/ 144 h 448"/>
              <a:gd name="T14" fmla="*/ 3840 w 3840"/>
              <a:gd name="T15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40" h="448">
                <a:moveTo>
                  <a:pt x="0" y="48"/>
                </a:moveTo>
                <a:cubicBezTo>
                  <a:pt x="52" y="24"/>
                  <a:pt x="104" y="0"/>
                  <a:pt x="240" y="0"/>
                </a:cubicBezTo>
                <a:cubicBezTo>
                  <a:pt x="376" y="0"/>
                  <a:pt x="632" y="8"/>
                  <a:pt x="816" y="48"/>
                </a:cubicBezTo>
                <a:cubicBezTo>
                  <a:pt x="1000" y="88"/>
                  <a:pt x="1168" y="240"/>
                  <a:pt x="1344" y="240"/>
                </a:cubicBezTo>
                <a:cubicBezTo>
                  <a:pt x="1520" y="240"/>
                  <a:pt x="1680" y="16"/>
                  <a:pt x="1872" y="48"/>
                </a:cubicBezTo>
                <a:cubicBezTo>
                  <a:pt x="2064" y="80"/>
                  <a:pt x="2288" y="416"/>
                  <a:pt x="2496" y="432"/>
                </a:cubicBezTo>
                <a:cubicBezTo>
                  <a:pt x="2704" y="448"/>
                  <a:pt x="2896" y="216"/>
                  <a:pt x="3120" y="144"/>
                </a:cubicBezTo>
                <a:cubicBezTo>
                  <a:pt x="3344" y="72"/>
                  <a:pt x="3592" y="36"/>
                  <a:pt x="38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1" name="Text Box 111"/>
          <p:cNvSpPr txBox="1">
            <a:spLocks noChangeArrowheads="1"/>
          </p:cNvSpPr>
          <p:nvPr/>
        </p:nvSpPr>
        <p:spPr bwMode="auto">
          <a:xfrm>
            <a:off x="1676400" y="407856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</a:t>
            </a:r>
          </a:p>
        </p:txBody>
      </p:sp>
      <p:sp>
        <p:nvSpPr>
          <p:cNvPr id="112" name="Text Box 114"/>
          <p:cNvSpPr txBox="1">
            <a:spLocks noChangeArrowheads="1"/>
          </p:cNvSpPr>
          <p:nvPr/>
        </p:nvSpPr>
        <p:spPr bwMode="auto">
          <a:xfrm>
            <a:off x="1676400" y="461196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3</a:t>
            </a:r>
          </a:p>
        </p:txBody>
      </p:sp>
      <p:sp>
        <p:nvSpPr>
          <p:cNvPr id="113" name="Text Box 115"/>
          <p:cNvSpPr txBox="1">
            <a:spLocks noChangeArrowheads="1"/>
          </p:cNvSpPr>
          <p:nvPr/>
        </p:nvSpPr>
        <p:spPr bwMode="auto">
          <a:xfrm>
            <a:off x="1676400" y="438336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2</a:t>
            </a:r>
          </a:p>
        </p:txBody>
      </p:sp>
      <p:sp>
        <p:nvSpPr>
          <p:cNvPr id="114" name="Text Box 116"/>
          <p:cNvSpPr txBox="1">
            <a:spLocks noChangeArrowheads="1"/>
          </p:cNvSpPr>
          <p:nvPr/>
        </p:nvSpPr>
        <p:spPr bwMode="auto">
          <a:xfrm>
            <a:off x="1676400" y="423096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2</a:t>
            </a:r>
          </a:p>
        </p:txBody>
      </p:sp>
      <p:sp>
        <p:nvSpPr>
          <p:cNvPr id="115" name="Text Box 117"/>
          <p:cNvSpPr txBox="1">
            <a:spLocks noChangeArrowheads="1"/>
          </p:cNvSpPr>
          <p:nvPr/>
        </p:nvSpPr>
        <p:spPr bwMode="auto">
          <a:xfrm>
            <a:off x="2514600" y="476436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4</a:t>
            </a:r>
          </a:p>
        </p:txBody>
      </p:sp>
      <p:sp>
        <p:nvSpPr>
          <p:cNvPr id="116" name="Text Box 118"/>
          <p:cNvSpPr txBox="1">
            <a:spLocks noChangeArrowheads="1"/>
          </p:cNvSpPr>
          <p:nvPr/>
        </p:nvSpPr>
        <p:spPr bwMode="auto">
          <a:xfrm>
            <a:off x="2514600" y="461196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900"/>
              <a:t>3</a:t>
            </a:r>
          </a:p>
        </p:txBody>
      </p:sp>
      <p:sp>
        <p:nvSpPr>
          <p:cNvPr id="117" name="Text Box 119"/>
          <p:cNvSpPr txBox="1">
            <a:spLocks noChangeArrowheads="1"/>
          </p:cNvSpPr>
          <p:nvPr/>
        </p:nvSpPr>
        <p:spPr bwMode="auto">
          <a:xfrm>
            <a:off x="2514600" y="445956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</a:t>
            </a:r>
          </a:p>
        </p:txBody>
      </p:sp>
      <p:sp>
        <p:nvSpPr>
          <p:cNvPr id="118" name="Text Box 120"/>
          <p:cNvSpPr txBox="1">
            <a:spLocks noChangeArrowheads="1"/>
          </p:cNvSpPr>
          <p:nvPr/>
        </p:nvSpPr>
        <p:spPr bwMode="auto">
          <a:xfrm>
            <a:off x="3352800" y="499296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3</a:t>
            </a:r>
          </a:p>
        </p:txBody>
      </p:sp>
      <p:sp>
        <p:nvSpPr>
          <p:cNvPr id="119" name="Text Box 121"/>
          <p:cNvSpPr txBox="1">
            <a:spLocks noChangeArrowheads="1"/>
          </p:cNvSpPr>
          <p:nvPr/>
        </p:nvSpPr>
        <p:spPr bwMode="auto">
          <a:xfrm>
            <a:off x="3352800" y="484056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2</a:t>
            </a:r>
          </a:p>
        </p:txBody>
      </p:sp>
      <p:sp>
        <p:nvSpPr>
          <p:cNvPr id="120" name="Text Box 122"/>
          <p:cNvSpPr txBox="1">
            <a:spLocks noChangeArrowheads="1"/>
          </p:cNvSpPr>
          <p:nvPr/>
        </p:nvSpPr>
        <p:spPr bwMode="auto">
          <a:xfrm>
            <a:off x="3352800" y="468816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3</a:t>
            </a:r>
          </a:p>
        </p:txBody>
      </p:sp>
      <p:sp>
        <p:nvSpPr>
          <p:cNvPr id="121" name="Text Box 123"/>
          <p:cNvSpPr txBox="1">
            <a:spLocks noChangeArrowheads="1"/>
          </p:cNvSpPr>
          <p:nvPr/>
        </p:nvSpPr>
        <p:spPr bwMode="auto">
          <a:xfrm>
            <a:off x="3429000" y="453576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</a:t>
            </a:r>
          </a:p>
        </p:txBody>
      </p:sp>
      <p:sp>
        <p:nvSpPr>
          <p:cNvPr id="122" name="Text Box 124"/>
          <p:cNvSpPr txBox="1">
            <a:spLocks noChangeArrowheads="1"/>
          </p:cNvSpPr>
          <p:nvPr/>
        </p:nvSpPr>
        <p:spPr bwMode="auto">
          <a:xfrm>
            <a:off x="4267200" y="476436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2</a:t>
            </a:r>
          </a:p>
        </p:txBody>
      </p:sp>
      <p:sp>
        <p:nvSpPr>
          <p:cNvPr id="123" name="Text Box 125"/>
          <p:cNvSpPr txBox="1">
            <a:spLocks noChangeArrowheads="1"/>
          </p:cNvSpPr>
          <p:nvPr/>
        </p:nvSpPr>
        <p:spPr bwMode="auto">
          <a:xfrm>
            <a:off x="4267200" y="461196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2</a:t>
            </a:r>
          </a:p>
        </p:txBody>
      </p:sp>
      <p:sp>
        <p:nvSpPr>
          <p:cNvPr id="124" name="Text Box 126"/>
          <p:cNvSpPr txBox="1">
            <a:spLocks noChangeArrowheads="1"/>
          </p:cNvSpPr>
          <p:nvPr/>
        </p:nvSpPr>
        <p:spPr bwMode="auto">
          <a:xfrm>
            <a:off x="4267200" y="438336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</a:t>
            </a:r>
          </a:p>
        </p:txBody>
      </p:sp>
      <p:sp>
        <p:nvSpPr>
          <p:cNvPr id="125" name="Text Box 127"/>
          <p:cNvSpPr txBox="1">
            <a:spLocks noChangeArrowheads="1"/>
          </p:cNvSpPr>
          <p:nvPr/>
        </p:nvSpPr>
        <p:spPr bwMode="auto">
          <a:xfrm>
            <a:off x="5257800" y="522156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900"/>
              <a:t>12</a:t>
            </a:r>
          </a:p>
        </p:txBody>
      </p:sp>
      <p:sp>
        <p:nvSpPr>
          <p:cNvPr id="126" name="Text Box 128"/>
          <p:cNvSpPr txBox="1">
            <a:spLocks noChangeArrowheads="1"/>
          </p:cNvSpPr>
          <p:nvPr/>
        </p:nvSpPr>
        <p:spPr bwMode="auto">
          <a:xfrm>
            <a:off x="5181600" y="514536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8</a:t>
            </a:r>
          </a:p>
        </p:txBody>
      </p:sp>
      <p:sp>
        <p:nvSpPr>
          <p:cNvPr id="127" name="Text Box 129"/>
          <p:cNvSpPr txBox="1">
            <a:spLocks noChangeArrowheads="1"/>
          </p:cNvSpPr>
          <p:nvPr/>
        </p:nvSpPr>
        <p:spPr bwMode="auto">
          <a:xfrm>
            <a:off x="5181600" y="4992960"/>
            <a:ext cx="298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10</a:t>
            </a:r>
          </a:p>
        </p:txBody>
      </p:sp>
      <p:sp>
        <p:nvSpPr>
          <p:cNvPr id="128" name="Text Box 130"/>
          <p:cNvSpPr txBox="1">
            <a:spLocks noChangeArrowheads="1"/>
          </p:cNvSpPr>
          <p:nvPr/>
        </p:nvSpPr>
        <p:spPr bwMode="auto">
          <a:xfrm>
            <a:off x="5257800" y="4840560"/>
            <a:ext cx="228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900"/>
              <a:t>5</a:t>
            </a:r>
          </a:p>
        </p:txBody>
      </p:sp>
      <p:sp>
        <p:nvSpPr>
          <p:cNvPr id="129" name="Text Box 131"/>
          <p:cNvSpPr txBox="1">
            <a:spLocks noChangeArrowheads="1"/>
          </p:cNvSpPr>
          <p:nvPr/>
        </p:nvSpPr>
        <p:spPr bwMode="auto">
          <a:xfrm>
            <a:off x="5181600" y="476436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3</a:t>
            </a:r>
          </a:p>
        </p:txBody>
      </p:sp>
      <p:sp>
        <p:nvSpPr>
          <p:cNvPr id="130" name="Text Box 132"/>
          <p:cNvSpPr txBox="1">
            <a:spLocks noChangeArrowheads="1"/>
          </p:cNvSpPr>
          <p:nvPr/>
        </p:nvSpPr>
        <p:spPr bwMode="auto">
          <a:xfrm>
            <a:off x="5257800" y="453576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</a:t>
            </a:r>
          </a:p>
        </p:txBody>
      </p:sp>
      <p:sp>
        <p:nvSpPr>
          <p:cNvPr id="131" name="Text Box 133"/>
          <p:cNvSpPr txBox="1">
            <a:spLocks noChangeArrowheads="1"/>
          </p:cNvSpPr>
          <p:nvPr/>
        </p:nvSpPr>
        <p:spPr bwMode="auto">
          <a:xfrm>
            <a:off x="5257800" y="438336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</a:t>
            </a:r>
          </a:p>
        </p:txBody>
      </p:sp>
      <p:sp>
        <p:nvSpPr>
          <p:cNvPr id="132" name="Text Box 140"/>
          <p:cNvSpPr txBox="1">
            <a:spLocks noChangeArrowheads="1"/>
          </p:cNvSpPr>
          <p:nvPr/>
        </p:nvSpPr>
        <p:spPr bwMode="auto">
          <a:xfrm>
            <a:off x="6172200" y="484056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3</a:t>
            </a:r>
          </a:p>
        </p:txBody>
      </p:sp>
      <p:sp>
        <p:nvSpPr>
          <p:cNvPr id="133" name="Text Box 141"/>
          <p:cNvSpPr txBox="1">
            <a:spLocks noChangeArrowheads="1"/>
          </p:cNvSpPr>
          <p:nvPr/>
        </p:nvSpPr>
        <p:spPr bwMode="auto">
          <a:xfrm>
            <a:off x="6172200" y="468816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2</a:t>
            </a:r>
          </a:p>
        </p:txBody>
      </p:sp>
      <p:sp>
        <p:nvSpPr>
          <p:cNvPr id="134" name="Text Box 142"/>
          <p:cNvSpPr txBox="1">
            <a:spLocks noChangeArrowheads="1"/>
          </p:cNvSpPr>
          <p:nvPr/>
        </p:nvSpPr>
        <p:spPr bwMode="auto">
          <a:xfrm>
            <a:off x="6172200" y="453576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</a:t>
            </a:r>
          </a:p>
        </p:txBody>
      </p:sp>
      <p:sp>
        <p:nvSpPr>
          <p:cNvPr id="135" name="Text Box 143"/>
          <p:cNvSpPr txBox="1">
            <a:spLocks noChangeArrowheads="1"/>
          </p:cNvSpPr>
          <p:nvPr/>
        </p:nvSpPr>
        <p:spPr bwMode="auto">
          <a:xfrm>
            <a:off x="6172200" y="4383360"/>
            <a:ext cx="24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</a:t>
            </a:r>
          </a:p>
        </p:txBody>
      </p:sp>
      <p:sp>
        <p:nvSpPr>
          <p:cNvPr id="136" name="Text Box 146"/>
          <p:cNvSpPr txBox="1">
            <a:spLocks noChangeArrowheads="1"/>
          </p:cNvSpPr>
          <p:nvPr/>
        </p:nvSpPr>
        <p:spPr bwMode="auto">
          <a:xfrm>
            <a:off x="1371600" y="5069160"/>
            <a:ext cx="3841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15,0</a:t>
            </a:r>
          </a:p>
        </p:txBody>
      </p:sp>
      <p:sp>
        <p:nvSpPr>
          <p:cNvPr id="137" name="Text Box 147"/>
          <p:cNvSpPr txBox="1">
            <a:spLocks noChangeArrowheads="1"/>
          </p:cNvSpPr>
          <p:nvPr/>
        </p:nvSpPr>
        <p:spPr bwMode="auto">
          <a:xfrm>
            <a:off x="2209800" y="5069160"/>
            <a:ext cx="3841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15,0</a:t>
            </a:r>
          </a:p>
        </p:txBody>
      </p:sp>
      <p:sp>
        <p:nvSpPr>
          <p:cNvPr id="138" name="Text Box 148"/>
          <p:cNvSpPr txBox="1">
            <a:spLocks noChangeArrowheads="1"/>
          </p:cNvSpPr>
          <p:nvPr/>
        </p:nvSpPr>
        <p:spPr bwMode="auto">
          <a:xfrm>
            <a:off x="3886200" y="5069160"/>
            <a:ext cx="3841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15,0</a:t>
            </a:r>
          </a:p>
        </p:txBody>
      </p:sp>
      <p:sp>
        <p:nvSpPr>
          <p:cNvPr id="139" name="Text Box 149"/>
          <p:cNvSpPr txBox="1">
            <a:spLocks noChangeArrowheads="1"/>
          </p:cNvSpPr>
          <p:nvPr/>
        </p:nvSpPr>
        <p:spPr bwMode="auto">
          <a:xfrm>
            <a:off x="5943600" y="5069160"/>
            <a:ext cx="3841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15,0</a:t>
            </a:r>
          </a:p>
        </p:txBody>
      </p:sp>
      <p:sp>
        <p:nvSpPr>
          <p:cNvPr id="140" name="Text Box 150"/>
          <p:cNvSpPr txBox="1">
            <a:spLocks noChangeArrowheads="1"/>
          </p:cNvSpPr>
          <p:nvPr/>
        </p:nvSpPr>
        <p:spPr bwMode="auto">
          <a:xfrm>
            <a:off x="3048000" y="5373960"/>
            <a:ext cx="3841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17,0</a:t>
            </a:r>
          </a:p>
        </p:txBody>
      </p:sp>
      <p:sp>
        <p:nvSpPr>
          <p:cNvPr id="141" name="Text Box 151"/>
          <p:cNvSpPr txBox="1">
            <a:spLocks noChangeArrowheads="1"/>
          </p:cNvSpPr>
          <p:nvPr/>
        </p:nvSpPr>
        <p:spPr bwMode="auto">
          <a:xfrm>
            <a:off x="4953000" y="5526360"/>
            <a:ext cx="3841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/>
              <a:t>18,0</a:t>
            </a:r>
          </a:p>
        </p:txBody>
      </p:sp>
      <p:sp>
        <p:nvSpPr>
          <p:cNvPr id="142" name="Freeform 153"/>
          <p:cNvSpPr>
            <a:spLocks/>
          </p:cNvSpPr>
          <p:nvPr/>
        </p:nvSpPr>
        <p:spPr bwMode="auto">
          <a:xfrm>
            <a:off x="1143000" y="4134123"/>
            <a:ext cx="5491163" cy="1392237"/>
          </a:xfrm>
          <a:custGeom>
            <a:avLst/>
            <a:gdLst>
              <a:gd name="T0" fmla="*/ 0 w 3459"/>
              <a:gd name="T1" fmla="*/ 7 h 877"/>
              <a:gd name="T2" fmla="*/ 426 w 3459"/>
              <a:gd name="T3" fmla="*/ 0 h 877"/>
              <a:gd name="T4" fmla="*/ 819 w 3459"/>
              <a:gd name="T5" fmla="*/ 211 h 877"/>
              <a:gd name="T6" fmla="*/ 970 w 3459"/>
              <a:gd name="T7" fmla="*/ 208 h 877"/>
              <a:gd name="T8" fmla="*/ 1344 w 3459"/>
              <a:gd name="T9" fmla="*/ 291 h 877"/>
              <a:gd name="T10" fmla="*/ 1456 w 3459"/>
              <a:gd name="T11" fmla="*/ 291 h 877"/>
              <a:gd name="T12" fmla="*/ 1875 w 3459"/>
              <a:gd name="T13" fmla="*/ 195 h 877"/>
              <a:gd name="T14" fmla="*/ 2506 w 3459"/>
              <a:gd name="T15" fmla="*/ 195 h 877"/>
              <a:gd name="T16" fmla="*/ 3222 w 3459"/>
              <a:gd name="T17" fmla="*/ 199 h 877"/>
              <a:gd name="T18" fmla="*/ 3459 w 3459"/>
              <a:gd name="T19" fmla="*/ 199 h 877"/>
              <a:gd name="T20" fmla="*/ 3456 w 3459"/>
              <a:gd name="T21" fmla="*/ 541 h 877"/>
              <a:gd name="T22" fmla="*/ 3168 w 3459"/>
              <a:gd name="T23" fmla="*/ 589 h 877"/>
              <a:gd name="T24" fmla="*/ 2976 w 3459"/>
              <a:gd name="T25" fmla="*/ 685 h 877"/>
              <a:gd name="T26" fmla="*/ 2717 w 3459"/>
              <a:gd name="T27" fmla="*/ 832 h 877"/>
              <a:gd name="T28" fmla="*/ 2544 w 3459"/>
              <a:gd name="T29" fmla="*/ 877 h 877"/>
              <a:gd name="T30" fmla="*/ 2400 w 3459"/>
              <a:gd name="T31" fmla="*/ 877 h 877"/>
              <a:gd name="T32" fmla="*/ 2074 w 3459"/>
              <a:gd name="T33" fmla="*/ 640 h 877"/>
              <a:gd name="T34" fmla="*/ 2006 w 3459"/>
              <a:gd name="T35" fmla="*/ 567 h 877"/>
              <a:gd name="T36" fmla="*/ 1872 w 3459"/>
              <a:gd name="T37" fmla="*/ 493 h 877"/>
              <a:gd name="T38" fmla="*/ 1776 w 3459"/>
              <a:gd name="T39" fmla="*/ 493 h 877"/>
              <a:gd name="T40" fmla="*/ 1440 w 3459"/>
              <a:gd name="T41" fmla="*/ 685 h 877"/>
              <a:gd name="T42" fmla="*/ 1296 w 3459"/>
              <a:gd name="T43" fmla="*/ 685 h 877"/>
              <a:gd name="T44" fmla="*/ 816 w 3459"/>
              <a:gd name="T45" fmla="*/ 493 h 877"/>
              <a:gd name="T46" fmla="*/ 240 w 3459"/>
              <a:gd name="T47" fmla="*/ 419 h 877"/>
              <a:gd name="T48" fmla="*/ 10 w 3459"/>
              <a:gd name="T49" fmla="*/ 419 h 877"/>
              <a:gd name="T50" fmla="*/ 0 w 3459"/>
              <a:gd name="T51" fmla="*/ 7 h 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459" h="877">
                <a:moveTo>
                  <a:pt x="0" y="7"/>
                </a:moveTo>
                <a:lnTo>
                  <a:pt x="426" y="0"/>
                </a:lnTo>
                <a:lnTo>
                  <a:pt x="819" y="211"/>
                </a:lnTo>
                <a:lnTo>
                  <a:pt x="970" y="208"/>
                </a:lnTo>
                <a:lnTo>
                  <a:pt x="1344" y="291"/>
                </a:lnTo>
                <a:lnTo>
                  <a:pt x="1456" y="291"/>
                </a:lnTo>
                <a:lnTo>
                  <a:pt x="1875" y="195"/>
                </a:lnTo>
                <a:lnTo>
                  <a:pt x="2506" y="195"/>
                </a:lnTo>
                <a:lnTo>
                  <a:pt x="3222" y="199"/>
                </a:lnTo>
                <a:lnTo>
                  <a:pt x="3459" y="199"/>
                </a:lnTo>
                <a:lnTo>
                  <a:pt x="3456" y="541"/>
                </a:lnTo>
                <a:lnTo>
                  <a:pt x="3168" y="589"/>
                </a:lnTo>
                <a:lnTo>
                  <a:pt x="2976" y="685"/>
                </a:lnTo>
                <a:lnTo>
                  <a:pt x="2717" y="832"/>
                </a:lnTo>
                <a:lnTo>
                  <a:pt x="2544" y="877"/>
                </a:lnTo>
                <a:lnTo>
                  <a:pt x="2400" y="877"/>
                </a:lnTo>
                <a:lnTo>
                  <a:pt x="2074" y="640"/>
                </a:lnTo>
                <a:lnTo>
                  <a:pt x="2006" y="567"/>
                </a:lnTo>
                <a:lnTo>
                  <a:pt x="1872" y="493"/>
                </a:lnTo>
                <a:lnTo>
                  <a:pt x="1776" y="493"/>
                </a:lnTo>
                <a:lnTo>
                  <a:pt x="1440" y="685"/>
                </a:lnTo>
                <a:lnTo>
                  <a:pt x="1296" y="685"/>
                </a:lnTo>
                <a:lnTo>
                  <a:pt x="816" y="493"/>
                </a:lnTo>
                <a:lnTo>
                  <a:pt x="240" y="419"/>
                </a:lnTo>
                <a:lnTo>
                  <a:pt x="10" y="419"/>
                </a:lnTo>
                <a:lnTo>
                  <a:pt x="0" y="7"/>
                </a:lnTo>
                <a:close/>
              </a:path>
            </a:pathLst>
          </a:custGeom>
          <a:noFill/>
          <a:ln w="12700" cap="flat" cmpd="sng">
            <a:solidFill>
              <a:srgbClr val="00FF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" name="Freeform 156"/>
          <p:cNvSpPr>
            <a:spLocks/>
          </p:cNvSpPr>
          <p:nvPr/>
        </p:nvSpPr>
        <p:spPr bwMode="auto">
          <a:xfrm>
            <a:off x="1152525" y="4307160"/>
            <a:ext cx="5461000" cy="1219200"/>
          </a:xfrm>
          <a:custGeom>
            <a:avLst/>
            <a:gdLst>
              <a:gd name="T0" fmla="*/ 0 w 3440"/>
              <a:gd name="T1" fmla="*/ 10 h 768"/>
              <a:gd name="T2" fmla="*/ 378 w 3440"/>
              <a:gd name="T3" fmla="*/ 0 h 768"/>
              <a:gd name="T4" fmla="*/ 810 w 3440"/>
              <a:gd name="T5" fmla="*/ 206 h 768"/>
              <a:gd name="T6" fmla="*/ 1338 w 3440"/>
              <a:gd name="T7" fmla="*/ 288 h 768"/>
              <a:gd name="T8" fmla="*/ 1530 w 3440"/>
              <a:gd name="T9" fmla="*/ 288 h 768"/>
              <a:gd name="T10" fmla="*/ 1866 w 3440"/>
              <a:gd name="T11" fmla="*/ 192 h 768"/>
              <a:gd name="T12" fmla="*/ 2202 w 3440"/>
              <a:gd name="T13" fmla="*/ 192 h 768"/>
              <a:gd name="T14" fmla="*/ 2490 w 3440"/>
              <a:gd name="T15" fmla="*/ 288 h 768"/>
              <a:gd name="T16" fmla="*/ 2826 w 3440"/>
              <a:gd name="T17" fmla="*/ 288 h 768"/>
              <a:gd name="T18" fmla="*/ 3440 w 3440"/>
              <a:gd name="T19" fmla="*/ 294 h 768"/>
              <a:gd name="T20" fmla="*/ 3437 w 3440"/>
              <a:gd name="T21" fmla="*/ 390 h 768"/>
              <a:gd name="T22" fmla="*/ 3434 w 3440"/>
              <a:gd name="T23" fmla="*/ 432 h 768"/>
              <a:gd name="T24" fmla="*/ 3399 w 3440"/>
              <a:gd name="T25" fmla="*/ 435 h 768"/>
              <a:gd name="T26" fmla="*/ 3114 w 3440"/>
              <a:gd name="T27" fmla="*/ 480 h 768"/>
              <a:gd name="T28" fmla="*/ 2682 w 3440"/>
              <a:gd name="T29" fmla="*/ 720 h 768"/>
              <a:gd name="T30" fmla="*/ 2490 w 3440"/>
              <a:gd name="T31" fmla="*/ 768 h 768"/>
              <a:gd name="T32" fmla="*/ 2375 w 3440"/>
              <a:gd name="T33" fmla="*/ 742 h 768"/>
              <a:gd name="T34" fmla="*/ 2202 w 3440"/>
              <a:gd name="T35" fmla="*/ 624 h 768"/>
              <a:gd name="T36" fmla="*/ 1866 w 3440"/>
              <a:gd name="T37" fmla="*/ 384 h 768"/>
              <a:gd name="T38" fmla="*/ 1741 w 3440"/>
              <a:gd name="T39" fmla="*/ 416 h 768"/>
              <a:gd name="T40" fmla="*/ 1434 w 3440"/>
              <a:gd name="T41" fmla="*/ 576 h 768"/>
              <a:gd name="T42" fmla="*/ 1290 w 3440"/>
              <a:gd name="T43" fmla="*/ 576 h 768"/>
              <a:gd name="T44" fmla="*/ 810 w 3440"/>
              <a:gd name="T45" fmla="*/ 384 h 768"/>
              <a:gd name="T46" fmla="*/ 234 w 3440"/>
              <a:gd name="T47" fmla="*/ 298 h 768"/>
              <a:gd name="T48" fmla="*/ 10 w 3440"/>
              <a:gd name="T49" fmla="*/ 304 h 768"/>
              <a:gd name="T50" fmla="*/ 0 w 3440"/>
              <a:gd name="T51" fmla="*/ 1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440" h="768">
                <a:moveTo>
                  <a:pt x="0" y="10"/>
                </a:moveTo>
                <a:lnTo>
                  <a:pt x="378" y="0"/>
                </a:lnTo>
                <a:lnTo>
                  <a:pt x="810" y="206"/>
                </a:lnTo>
                <a:lnTo>
                  <a:pt x="1338" y="288"/>
                </a:lnTo>
                <a:lnTo>
                  <a:pt x="1530" y="288"/>
                </a:lnTo>
                <a:lnTo>
                  <a:pt x="1866" y="192"/>
                </a:lnTo>
                <a:lnTo>
                  <a:pt x="2202" y="192"/>
                </a:lnTo>
                <a:lnTo>
                  <a:pt x="2490" y="288"/>
                </a:lnTo>
                <a:lnTo>
                  <a:pt x="2826" y="288"/>
                </a:lnTo>
                <a:lnTo>
                  <a:pt x="3440" y="294"/>
                </a:lnTo>
                <a:lnTo>
                  <a:pt x="3437" y="390"/>
                </a:lnTo>
                <a:lnTo>
                  <a:pt x="3434" y="432"/>
                </a:lnTo>
                <a:lnTo>
                  <a:pt x="3399" y="435"/>
                </a:lnTo>
                <a:lnTo>
                  <a:pt x="3114" y="480"/>
                </a:lnTo>
                <a:lnTo>
                  <a:pt x="2682" y="720"/>
                </a:lnTo>
                <a:lnTo>
                  <a:pt x="2490" y="768"/>
                </a:lnTo>
                <a:lnTo>
                  <a:pt x="2375" y="742"/>
                </a:lnTo>
                <a:lnTo>
                  <a:pt x="2202" y="624"/>
                </a:lnTo>
                <a:lnTo>
                  <a:pt x="1866" y="384"/>
                </a:lnTo>
                <a:lnTo>
                  <a:pt x="1741" y="416"/>
                </a:lnTo>
                <a:lnTo>
                  <a:pt x="1434" y="576"/>
                </a:lnTo>
                <a:lnTo>
                  <a:pt x="1290" y="576"/>
                </a:lnTo>
                <a:lnTo>
                  <a:pt x="810" y="384"/>
                </a:lnTo>
                <a:lnTo>
                  <a:pt x="234" y="298"/>
                </a:lnTo>
                <a:lnTo>
                  <a:pt x="10" y="304"/>
                </a:lnTo>
                <a:lnTo>
                  <a:pt x="0" y="10"/>
                </a:lnTo>
                <a:close/>
              </a:path>
            </a:pathLst>
          </a:custGeom>
          <a:noFill/>
          <a:ln w="12700" cap="flat" cmpd="sng">
            <a:solidFill>
              <a:srgbClr val="0000FF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4" name="Text Box 158"/>
          <p:cNvSpPr txBox="1">
            <a:spLocks noChangeArrowheads="1"/>
          </p:cNvSpPr>
          <p:nvPr/>
        </p:nvSpPr>
        <p:spPr bwMode="auto">
          <a:xfrm>
            <a:off x="1371600" y="2630760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400" dirty="0"/>
              <a:t>1</a:t>
            </a:r>
          </a:p>
        </p:txBody>
      </p:sp>
      <p:sp>
        <p:nvSpPr>
          <p:cNvPr id="145" name="Text Box 159"/>
          <p:cNvSpPr txBox="1">
            <a:spLocks noChangeArrowheads="1"/>
          </p:cNvSpPr>
          <p:nvPr/>
        </p:nvSpPr>
        <p:spPr bwMode="auto">
          <a:xfrm>
            <a:off x="2286000" y="2630760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400"/>
              <a:t>2</a:t>
            </a:r>
          </a:p>
        </p:txBody>
      </p:sp>
      <p:sp>
        <p:nvSpPr>
          <p:cNvPr id="146" name="Text Box 160"/>
          <p:cNvSpPr txBox="1">
            <a:spLocks noChangeArrowheads="1"/>
          </p:cNvSpPr>
          <p:nvPr/>
        </p:nvSpPr>
        <p:spPr bwMode="auto">
          <a:xfrm>
            <a:off x="3124200" y="2630760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400"/>
              <a:t>3</a:t>
            </a:r>
          </a:p>
        </p:txBody>
      </p:sp>
      <p:sp>
        <p:nvSpPr>
          <p:cNvPr id="147" name="Text Box 161"/>
          <p:cNvSpPr txBox="1">
            <a:spLocks noChangeArrowheads="1"/>
          </p:cNvSpPr>
          <p:nvPr/>
        </p:nvSpPr>
        <p:spPr bwMode="auto">
          <a:xfrm>
            <a:off x="4038600" y="2630760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400"/>
              <a:t>4</a:t>
            </a:r>
          </a:p>
        </p:txBody>
      </p:sp>
      <p:sp>
        <p:nvSpPr>
          <p:cNvPr id="148" name="Text Box 162"/>
          <p:cNvSpPr txBox="1">
            <a:spLocks noChangeArrowheads="1"/>
          </p:cNvSpPr>
          <p:nvPr/>
        </p:nvSpPr>
        <p:spPr bwMode="auto">
          <a:xfrm>
            <a:off x="4953000" y="2630760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400" dirty="0"/>
              <a:t>5</a:t>
            </a:r>
          </a:p>
        </p:txBody>
      </p:sp>
      <p:sp>
        <p:nvSpPr>
          <p:cNvPr id="149" name="Text Box 163"/>
          <p:cNvSpPr txBox="1">
            <a:spLocks noChangeArrowheads="1"/>
          </p:cNvSpPr>
          <p:nvPr/>
        </p:nvSpPr>
        <p:spPr bwMode="auto">
          <a:xfrm>
            <a:off x="6003925" y="2627585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400" dirty="0"/>
              <a:t>6</a:t>
            </a:r>
          </a:p>
        </p:txBody>
      </p:sp>
      <p:sp>
        <p:nvSpPr>
          <p:cNvPr id="150" name="Freeform 164"/>
          <p:cNvSpPr>
            <a:spLocks/>
          </p:cNvSpPr>
          <p:nvPr/>
        </p:nvSpPr>
        <p:spPr bwMode="auto">
          <a:xfrm>
            <a:off x="1189038" y="4611960"/>
            <a:ext cx="2544762" cy="609600"/>
          </a:xfrm>
          <a:custGeom>
            <a:avLst/>
            <a:gdLst>
              <a:gd name="T0" fmla="*/ 0 w 1603"/>
              <a:gd name="T1" fmla="*/ 0 h 384"/>
              <a:gd name="T2" fmla="*/ 451 w 1603"/>
              <a:gd name="T3" fmla="*/ 0 h 384"/>
              <a:gd name="T4" fmla="*/ 787 w 1603"/>
              <a:gd name="T5" fmla="*/ 24 h 384"/>
              <a:gd name="T6" fmla="*/ 1315 w 1603"/>
              <a:gd name="T7" fmla="*/ 96 h 384"/>
              <a:gd name="T8" fmla="*/ 1603 w 1603"/>
              <a:gd name="T9" fmla="*/ 96 h 384"/>
              <a:gd name="T10" fmla="*/ 1603 w 1603"/>
              <a:gd name="T11" fmla="*/ 288 h 384"/>
              <a:gd name="T12" fmla="*/ 1411 w 1603"/>
              <a:gd name="T13" fmla="*/ 384 h 384"/>
              <a:gd name="T14" fmla="*/ 1315 w 1603"/>
              <a:gd name="T15" fmla="*/ 384 h 384"/>
              <a:gd name="T16" fmla="*/ 787 w 1603"/>
              <a:gd name="T17" fmla="*/ 192 h 384"/>
              <a:gd name="T18" fmla="*/ 211 w 1603"/>
              <a:gd name="T19" fmla="*/ 93 h 384"/>
              <a:gd name="T20" fmla="*/ 3 w 1603"/>
              <a:gd name="T21" fmla="*/ 99 h 384"/>
              <a:gd name="T22" fmla="*/ 0 w 1603"/>
              <a:gd name="T23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03" h="384">
                <a:moveTo>
                  <a:pt x="0" y="0"/>
                </a:moveTo>
                <a:lnTo>
                  <a:pt x="451" y="0"/>
                </a:lnTo>
                <a:lnTo>
                  <a:pt x="787" y="24"/>
                </a:lnTo>
                <a:lnTo>
                  <a:pt x="1315" y="96"/>
                </a:lnTo>
                <a:lnTo>
                  <a:pt x="1603" y="96"/>
                </a:lnTo>
                <a:lnTo>
                  <a:pt x="1603" y="288"/>
                </a:lnTo>
                <a:lnTo>
                  <a:pt x="1411" y="384"/>
                </a:lnTo>
                <a:lnTo>
                  <a:pt x="1315" y="384"/>
                </a:lnTo>
                <a:lnTo>
                  <a:pt x="787" y="192"/>
                </a:lnTo>
                <a:lnTo>
                  <a:pt x="211" y="93"/>
                </a:lnTo>
                <a:lnTo>
                  <a:pt x="3" y="99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1" name="Freeform 165"/>
          <p:cNvSpPr>
            <a:spLocks/>
          </p:cNvSpPr>
          <p:nvPr/>
        </p:nvSpPr>
        <p:spPr bwMode="auto">
          <a:xfrm>
            <a:off x="4606925" y="4764360"/>
            <a:ext cx="1981200" cy="762000"/>
          </a:xfrm>
          <a:custGeom>
            <a:avLst/>
            <a:gdLst>
              <a:gd name="T0" fmla="*/ 0 w 1248"/>
              <a:gd name="T1" fmla="*/ 0 h 480"/>
              <a:gd name="T2" fmla="*/ 362 w 1248"/>
              <a:gd name="T3" fmla="*/ 0 h 480"/>
              <a:gd name="T4" fmla="*/ 938 w 1248"/>
              <a:gd name="T5" fmla="*/ 96 h 480"/>
              <a:gd name="T6" fmla="*/ 1248 w 1248"/>
              <a:gd name="T7" fmla="*/ 93 h 480"/>
              <a:gd name="T8" fmla="*/ 1242 w 1248"/>
              <a:gd name="T9" fmla="*/ 125 h 480"/>
              <a:gd name="T10" fmla="*/ 938 w 1248"/>
              <a:gd name="T11" fmla="*/ 192 h 480"/>
              <a:gd name="T12" fmla="*/ 746 w 1248"/>
              <a:gd name="T13" fmla="*/ 288 h 480"/>
              <a:gd name="T14" fmla="*/ 506 w 1248"/>
              <a:gd name="T15" fmla="*/ 432 h 480"/>
              <a:gd name="T16" fmla="*/ 314 w 1248"/>
              <a:gd name="T17" fmla="*/ 480 h 480"/>
              <a:gd name="T18" fmla="*/ 170 w 1248"/>
              <a:gd name="T19" fmla="*/ 432 h 480"/>
              <a:gd name="T20" fmla="*/ 10 w 1248"/>
              <a:gd name="T21" fmla="*/ 307 h 480"/>
              <a:gd name="T22" fmla="*/ 7 w 1248"/>
              <a:gd name="T23" fmla="*/ 224 h 480"/>
              <a:gd name="T24" fmla="*/ 0 w 1248"/>
              <a:gd name="T25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48" h="480">
                <a:moveTo>
                  <a:pt x="0" y="0"/>
                </a:moveTo>
                <a:lnTo>
                  <a:pt x="362" y="0"/>
                </a:lnTo>
                <a:lnTo>
                  <a:pt x="938" y="96"/>
                </a:lnTo>
                <a:lnTo>
                  <a:pt x="1248" y="93"/>
                </a:lnTo>
                <a:lnTo>
                  <a:pt x="1242" y="125"/>
                </a:lnTo>
                <a:lnTo>
                  <a:pt x="938" y="192"/>
                </a:lnTo>
                <a:lnTo>
                  <a:pt x="746" y="288"/>
                </a:lnTo>
                <a:lnTo>
                  <a:pt x="506" y="432"/>
                </a:lnTo>
                <a:lnTo>
                  <a:pt x="314" y="480"/>
                </a:lnTo>
                <a:lnTo>
                  <a:pt x="170" y="432"/>
                </a:lnTo>
                <a:lnTo>
                  <a:pt x="10" y="307"/>
                </a:lnTo>
                <a:lnTo>
                  <a:pt x="7" y="224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2" name="Line 166"/>
          <p:cNvSpPr>
            <a:spLocks noChangeShapeType="1"/>
          </p:cNvSpPr>
          <p:nvPr/>
        </p:nvSpPr>
        <p:spPr bwMode="auto">
          <a:xfrm flipV="1">
            <a:off x="1143000" y="1716360"/>
            <a:ext cx="0" cy="24384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" name="Line 167"/>
          <p:cNvSpPr>
            <a:spLocks noChangeShapeType="1"/>
          </p:cNvSpPr>
          <p:nvPr/>
        </p:nvSpPr>
        <p:spPr bwMode="auto">
          <a:xfrm flipV="1">
            <a:off x="6629400" y="1716360"/>
            <a:ext cx="0" cy="2743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" name="Freeform 169"/>
          <p:cNvSpPr>
            <a:spLocks/>
          </p:cNvSpPr>
          <p:nvPr/>
        </p:nvSpPr>
        <p:spPr bwMode="auto">
          <a:xfrm>
            <a:off x="1143000" y="1716360"/>
            <a:ext cx="381000" cy="152400"/>
          </a:xfrm>
          <a:custGeom>
            <a:avLst/>
            <a:gdLst>
              <a:gd name="T0" fmla="*/ 0 w 240"/>
              <a:gd name="T1" fmla="*/ 0 h 96"/>
              <a:gd name="T2" fmla="*/ 240 w 240"/>
              <a:gd name="T3" fmla="*/ 0 h 96"/>
              <a:gd name="T4" fmla="*/ 144 w 240"/>
              <a:gd name="T5" fmla="*/ 48 h 96"/>
              <a:gd name="T6" fmla="*/ 240 w 240"/>
              <a:gd name="T7" fmla="*/ 96 h 96"/>
              <a:gd name="T8" fmla="*/ 0 w 240"/>
              <a:gd name="T9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96">
                <a:moveTo>
                  <a:pt x="0" y="0"/>
                </a:moveTo>
                <a:lnTo>
                  <a:pt x="240" y="0"/>
                </a:lnTo>
                <a:lnTo>
                  <a:pt x="144" y="48"/>
                </a:lnTo>
                <a:lnTo>
                  <a:pt x="240" y="96"/>
                </a:lnTo>
                <a:lnTo>
                  <a:pt x="0" y="96"/>
                </a:lnTo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5" name="Freeform 170"/>
          <p:cNvSpPr>
            <a:spLocks/>
          </p:cNvSpPr>
          <p:nvPr/>
        </p:nvSpPr>
        <p:spPr bwMode="auto">
          <a:xfrm>
            <a:off x="6248400" y="1716360"/>
            <a:ext cx="381000" cy="152400"/>
          </a:xfrm>
          <a:custGeom>
            <a:avLst/>
            <a:gdLst>
              <a:gd name="T0" fmla="*/ 240 w 240"/>
              <a:gd name="T1" fmla="*/ 0 h 96"/>
              <a:gd name="T2" fmla="*/ 0 w 240"/>
              <a:gd name="T3" fmla="*/ 0 h 96"/>
              <a:gd name="T4" fmla="*/ 96 w 240"/>
              <a:gd name="T5" fmla="*/ 48 h 96"/>
              <a:gd name="T6" fmla="*/ 13 w 240"/>
              <a:gd name="T7" fmla="*/ 96 h 96"/>
              <a:gd name="T8" fmla="*/ 240 w 240"/>
              <a:gd name="T9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96">
                <a:moveTo>
                  <a:pt x="240" y="0"/>
                </a:moveTo>
                <a:lnTo>
                  <a:pt x="0" y="0"/>
                </a:lnTo>
                <a:lnTo>
                  <a:pt x="96" y="48"/>
                </a:lnTo>
                <a:lnTo>
                  <a:pt x="13" y="96"/>
                </a:lnTo>
                <a:lnTo>
                  <a:pt x="240" y="96"/>
                </a:lnTo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6" name="Freeform 171"/>
          <p:cNvSpPr>
            <a:spLocks/>
          </p:cNvSpPr>
          <p:nvPr/>
        </p:nvSpPr>
        <p:spPr bwMode="auto">
          <a:xfrm>
            <a:off x="1152525" y="2005285"/>
            <a:ext cx="6350" cy="2322513"/>
          </a:xfrm>
          <a:custGeom>
            <a:avLst/>
            <a:gdLst>
              <a:gd name="T0" fmla="*/ 4 w 4"/>
              <a:gd name="T1" fmla="*/ 1463 h 1463"/>
              <a:gd name="T2" fmla="*/ 0 w 4"/>
              <a:gd name="T3" fmla="*/ 0 h 146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1463">
                <a:moveTo>
                  <a:pt x="4" y="1463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7" name="Freeform 174"/>
          <p:cNvSpPr>
            <a:spLocks/>
          </p:cNvSpPr>
          <p:nvPr/>
        </p:nvSpPr>
        <p:spPr bwMode="auto">
          <a:xfrm>
            <a:off x="6608763" y="2030685"/>
            <a:ext cx="1587" cy="2724150"/>
          </a:xfrm>
          <a:custGeom>
            <a:avLst/>
            <a:gdLst>
              <a:gd name="T0" fmla="*/ 0 w 1"/>
              <a:gd name="T1" fmla="*/ 1716 h 1716"/>
              <a:gd name="T2" fmla="*/ 0 w 1"/>
              <a:gd name="T3" fmla="*/ 0 h 17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716">
                <a:moveTo>
                  <a:pt x="0" y="171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8" name="Freeform 175"/>
          <p:cNvSpPr>
            <a:spLocks/>
          </p:cNvSpPr>
          <p:nvPr/>
        </p:nvSpPr>
        <p:spPr bwMode="auto">
          <a:xfrm>
            <a:off x="1163638" y="2021160"/>
            <a:ext cx="360362" cy="152400"/>
          </a:xfrm>
          <a:custGeom>
            <a:avLst/>
            <a:gdLst>
              <a:gd name="T0" fmla="*/ 0 w 227"/>
              <a:gd name="T1" fmla="*/ 0 h 96"/>
              <a:gd name="T2" fmla="*/ 227 w 227"/>
              <a:gd name="T3" fmla="*/ 0 h 96"/>
              <a:gd name="T4" fmla="*/ 131 w 227"/>
              <a:gd name="T5" fmla="*/ 48 h 96"/>
              <a:gd name="T6" fmla="*/ 227 w 227"/>
              <a:gd name="T7" fmla="*/ 96 h 96"/>
              <a:gd name="T8" fmla="*/ 0 w 227"/>
              <a:gd name="T9" fmla="*/ 9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96">
                <a:moveTo>
                  <a:pt x="0" y="0"/>
                </a:moveTo>
                <a:lnTo>
                  <a:pt x="227" y="0"/>
                </a:lnTo>
                <a:lnTo>
                  <a:pt x="131" y="48"/>
                </a:lnTo>
                <a:lnTo>
                  <a:pt x="227" y="96"/>
                </a:lnTo>
                <a:lnTo>
                  <a:pt x="0" y="93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9" name="Freeform 176"/>
          <p:cNvSpPr>
            <a:spLocks/>
          </p:cNvSpPr>
          <p:nvPr/>
        </p:nvSpPr>
        <p:spPr bwMode="auto">
          <a:xfrm rot="10800000">
            <a:off x="6248400" y="2021160"/>
            <a:ext cx="360363" cy="152400"/>
          </a:xfrm>
          <a:custGeom>
            <a:avLst/>
            <a:gdLst>
              <a:gd name="T0" fmla="*/ 0 w 227"/>
              <a:gd name="T1" fmla="*/ 0 h 96"/>
              <a:gd name="T2" fmla="*/ 227 w 227"/>
              <a:gd name="T3" fmla="*/ 0 h 96"/>
              <a:gd name="T4" fmla="*/ 131 w 227"/>
              <a:gd name="T5" fmla="*/ 48 h 96"/>
              <a:gd name="T6" fmla="*/ 227 w 227"/>
              <a:gd name="T7" fmla="*/ 96 h 96"/>
              <a:gd name="T8" fmla="*/ 0 w 227"/>
              <a:gd name="T9" fmla="*/ 9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" h="96">
                <a:moveTo>
                  <a:pt x="0" y="0"/>
                </a:moveTo>
                <a:lnTo>
                  <a:pt x="227" y="0"/>
                </a:lnTo>
                <a:lnTo>
                  <a:pt x="131" y="48"/>
                </a:lnTo>
                <a:lnTo>
                  <a:pt x="227" y="96"/>
                </a:lnTo>
                <a:lnTo>
                  <a:pt x="0" y="93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0" name="Freeform 177"/>
          <p:cNvSpPr>
            <a:spLocks/>
          </p:cNvSpPr>
          <p:nvPr/>
        </p:nvSpPr>
        <p:spPr bwMode="auto">
          <a:xfrm>
            <a:off x="1177925" y="2295798"/>
            <a:ext cx="6350" cy="2295525"/>
          </a:xfrm>
          <a:custGeom>
            <a:avLst/>
            <a:gdLst>
              <a:gd name="T0" fmla="*/ 4 w 4"/>
              <a:gd name="T1" fmla="*/ 1446 h 1446"/>
              <a:gd name="T2" fmla="*/ 0 w 4"/>
              <a:gd name="T3" fmla="*/ 0 h 144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1446">
                <a:moveTo>
                  <a:pt x="4" y="144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1" name="Freeform 180"/>
          <p:cNvSpPr>
            <a:spLocks/>
          </p:cNvSpPr>
          <p:nvPr/>
        </p:nvSpPr>
        <p:spPr bwMode="auto">
          <a:xfrm>
            <a:off x="1173163" y="2310085"/>
            <a:ext cx="330200" cy="158750"/>
          </a:xfrm>
          <a:custGeom>
            <a:avLst/>
            <a:gdLst>
              <a:gd name="T0" fmla="*/ 0 w 208"/>
              <a:gd name="T1" fmla="*/ 0 h 100"/>
              <a:gd name="T2" fmla="*/ 208 w 208"/>
              <a:gd name="T3" fmla="*/ 0 h 100"/>
              <a:gd name="T4" fmla="*/ 115 w 208"/>
              <a:gd name="T5" fmla="*/ 45 h 100"/>
              <a:gd name="T6" fmla="*/ 202 w 208"/>
              <a:gd name="T7" fmla="*/ 100 h 100"/>
              <a:gd name="T8" fmla="*/ 7 w 208"/>
              <a:gd name="T9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8" h="100">
                <a:moveTo>
                  <a:pt x="0" y="0"/>
                </a:moveTo>
                <a:lnTo>
                  <a:pt x="208" y="0"/>
                </a:lnTo>
                <a:lnTo>
                  <a:pt x="115" y="45"/>
                </a:lnTo>
                <a:lnTo>
                  <a:pt x="202" y="100"/>
                </a:lnTo>
                <a:lnTo>
                  <a:pt x="7" y="10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2" name="Freeform 181"/>
          <p:cNvSpPr>
            <a:spLocks/>
          </p:cNvSpPr>
          <p:nvPr/>
        </p:nvSpPr>
        <p:spPr bwMode="auto">
          <a:xfrm>
            <a:off x="6248400" y="2318023"/>
            <a:ext cx="334963" cy="160337"/>
          </a:xfrm>
          <a:custGeom>
            <a:avLst/>
            <a:gdLst>
              <a:gd name="T0" fmla="*/ 205 w 211"/>
              <a:gd name="T1" fmla="*/ 101 h 101"/>
              <a:gd name="T2" fmla="*/ 0 w 211"/>
              <a:gd name="T3" fmla="*/ 100 h 101"/>
              <a:gd name="T4" fmla="*/ 96 w 211"/>
              <a:gd name="T5" fmla="*/ 50 h 101"/>
              <a:gd name="T6" fmla="*/ 7 w 211"/>
              <a:gd name="T7" fmla="*/ 0 h 101"/>
              <a:gd name="T8" fmla="*/ 211 w 211"/>
              <a:gd name="T9" fmla="*/ 2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1" h="101">
                <a:moveTo>
                  <a:pt x="205" y="101"/>
                </a:moveTo>
                <a:lnTo>
                  <a:pt x="0" y="100"/>
                </a:lnTo>
                <a:lnTo>
                  <a:pt x="96" y="50"/>
                </a:lnTo>
                <a:lnTo>
                  <a:pt x="7" y="0"/>
                </a:lnTo>
                <a:lnTo>
                  <a:pt x="211" y="2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" name="Freeform 182"/>
          <p:cNvSpPr>
            <a:spLocks/>
          </p:cNvSpPr>
          <p:nvPr/>
        </p:nvSpPr>
        <p:spPr bwMode="auto">
          <a:xfrm>
            <a:off x="6578600" y="2321198"/>
            <a:ext cx="4763" cy="2590800"/>
          </a:xfrm>
          <a:custGeom>
            <a:avLst/>
            <a:gdLst>
              <a:gd name="T0" fmla="*/ 0 w 3"/>
              <a:gd name="T1" fmla="*/ 1632 h 1632"/>
              <a:gd name="T2" fmla="*/ 3 w 3"/>
              <a:gd name="T3" fmla="*/ 0 h 163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" h="1632">
                <a:moveTo>
                  <a:pt x="0" y="1632"/>
                </a:moveTo>
                <a:lnTo>
                  <a:pt x="3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" name="Line 183"/>
          <p:cNvSpPr>
            <a:spLocks noChangeShapeType="1"/>
          </p:cNvSpPr>
          <p:nvPr/>
        </p:nvSpPr>
        <p:spPr bwMode="auto">
          <a:xfrm flipV="1">
            <a:off x="3733800" y="2325960"/>
            <a:ext cx="0" cy="2438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5" name="Freeform 184"/>
          <p:cNvSpPr>
            <a:spLocks/>
          </p:cNvSpPr>
          <p:nvPr/>
        </p:nvSpPr>
        <p:spPr bwMode="auto">
          <a:xfrm>
            <a:off x="4606925" y="2325960"/>
            <a:ext cx="6350" cy="2433638"/>
          </a:xfrm>
          <a:custGeom>
            <a:avLst/>
            <a:gdLst>
              <a:gd name="T0" fmla="*/ 0 w 4"/>
              <a:gd name="T1" fmla="*/ 1533 h 1533"/>
              <a:gd name="T2" fmla="*/ 4 w 4"/>
              <a:gd name="T3" fmla="*/ 0 h 153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1533">
                <a:moveTo>
                  <a:pt x="0" y="1533"/>
                </a:moveTo>
                <a:lnTo>
                  <a:pt x="4" y="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6" name="Freeform 185"/>
          <p:cNvSpPr>
            <a:spLocks/>
          </p:cNvSpPr>
          <p:nvPr/>
        </p:nvSpPr>
        <p:spPr bwMode="auto">
          <a:xfrm>
            <a:off x="3429000" y="2325960"/>
            <a:ext cx="304800" cy="158750"/>
          </a:xfrm>
          <a:custGeom>
            <a:avLst/>
            <a:gdLst>
              <a:gd name="T0" fmla="*/ 189 w 192"/>
              <a:gd name="T1" fmla="*/ 99 h 100"/>
              <a:gd name="T2" fmla="*/ 0 w 192"/>
              <a:gd name="T3" fmla="*/ 100 h 100"/>
              <a:gd name="T4" fmla="*/ 96 w 192"/>
              <a:gd name="T5" fmla="*/ 50 h 100"/>
              <a:gd name="T6" fmla="*/ 7 w 192"/>
              <a:gd name="T7" fmla="*/ 0 h 100"/>
              <a:gd name="T8" fmla="*/ 192 w 192"/>
              <a:gd name="T9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00">
                <a:moveTo>
                  <a:pt x="189" y="99"/>
                </a:moveTo>
                <a:lnTo>
                  <a:pt x="0" y="100"/>
                </a:lnTo>
                <a:lnTo>
                  <a:pt x="96" y="50"/>
                </a:lnTo>
                <a:lnTo>
                  <a:pt x="7" y="0"/>
                </a:lnTo>
                <a:lnTo>
                  <a:pt x="192" y="3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7" name="Freeform 186"/>
          <p:cNvSpPr>
            <a:spLocks/>
          </p:cNvSpPr>
          <p:nvPr/>
        </p:nvSpPr>
        <p:spPr bwMode="auto">
          <a:xfrm>
            <a:off x="4597400" y="2325960"/>
            <a:ext cx="355600" cy="158750"/>
          </a:xfrm>
          <a:custGeom>
            <a:avLst/>
            <a:gdLst>
              <a:gd name="T0" fmla="*/ 0 w 224"/>
              <a:gd name="T1" fmla="*/ 0 h 100"/>
              <a:gd name="T2" fmla="*/ 224 w 224"/>
              <a:gd name="T3" fmla="*/ 0 h 100"/>
              <a:gd name="T4" fmla="*/ 131 w 224"/>
              <a:gd name="T5" fmla="*/ 45 h 100"/>
              <a:gd name="T6" fmla="*/ 218 w 224"/>
              <a:gd name="T7" fmla="*/ 100 h 100"/>
              <a:gd name="T8" fmla="*/ 6 w 224"/>
              <a:gd name="T9" fmla="*/ 9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4" h="100">
                <a:moveTo>
                  <a:pt x="0" y="0"/>
                </a:moveTo>
                <a:lnTo>
                  <a:pt x="224" y="0"/>
                </a:lnTo>
                <a:lnTo>
                  <a:pt x="131" y="45"/>
                </a:lnTo>
                <a:lnTo>
                  <a:pt x="218" y="100"/>
                </a:lnTo>
                <a:lnTo>
                  <a:pt x="6" y="99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8" name="Line 199"/>
          <p:cNvSpPr>
            <a:spLocks noChangeShapeType="1"/>
          </p:cNvSpPr>
          <p:nvPr/>
        </p:nvSpPr>
        <p:spPr bwMode="auto">
          <a:xfrm>
            <a:off x="762000" y="1106760"/>
            <a:ext cx="6172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9" name="Oval 190"/>
          <p:cNvSpPr>
            <a:spLocks noChangeArrowheads="1"/>
          </p:cNvSpPr>
          <p:nvPr/>
        </p:nvSpPr>
        <p:spPr bwMode="auto">
          <a:xfrm>
            <a:off x="1524000" y="107659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0" name="Oval 192"/>
          <p:cNvSpPr>
            <a:spLocks noChangeArrowheads="1"/>
          </p:cNvSpPr>
          <p:nvPr/>
        </p:nvSpPr>
        <p:spPr bwMode="auto">
          <a:xfrm>
            <a:off x="2362200" y="107659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1" name="Oval 195"/>
          <p:cNvSpPr>
            <a:spLocks noChangeArrowheads="1"/>
          </p:cNvSpPr>
          <p:nvPr/>
        </p:nvSpPr>
        <p:spPr bwMode="auto">
          <a:xfrm>
            <a:off x="3200400" y="107659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2" name="Oval 196"/>
          <p:cNvSpPr>
            <a:spLocks noChangeArrowheads="1"/>
          </p:cNvSpPr>
          <p:nvPr/>
        </p:nvSpPr>
        <p:spPr bwMode="auto">
          <a:xfrm>
            <a:off x="4038600" y="107659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3" name="Oval 197"/>
          <p:cNvSpPr>
            <a:spLocks noChangeArrowheads="1"/>
          </p:cNvSpPr>
          <p:nvPr/>
        </p:nvSpPr>
        <p:spPr bwMode="auto">
          <a:xfrm>
            <a:off x="5105400" y="107659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" name="Oval 198"/>
          <p:cNvSpPr>
            <a:spLocks noChangeArrowheads="1"/>
          </p:cNvSpPr>
          <p:nvPr/>
        </p:nvSpPr>
        <p:spPr bwMode="auto">
          <a:xfrm>
            <a:off x="6019800" y="107659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5" name="Text Box 202"/>
          <p:cNvSpPr txBox="1">
            <a:spLocks noChangeArrowheads="1"/>
          </p:cNvSpPr>
          <p:nvPr/>
        </p:nvSpPr>
        <p:spPr bwMode="auto">
          <a:xfrm>
            <a:off x="1447800" y="847998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400" dirty="0"/>
              <a:t>1</a:t>
            </a:r>
          </a:p>
        </p:txBody>
      </p:sp>
      <p:sp>
        <p:nvSpPr>
          <p:cNvPr id="176" name="Text Box 203"/>
          <p:cNvSpPr txBox="1">
            <a:spLocks noChangeArrowheads="1"/>
          </p:cNvSpPr>
          <p:nvPr/>
        </p:nvSpPr>
        <p:spPr bwMode="auto">
          <a:xfrm>
            <a:off x="2362200" y="847998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400"/>
              <a:t>2</a:t>
            </a:r>
          </a:p>
        </p:txBody>
      </p:sp>
      <p:sp>
        <p:nvSpPr>
          <p:cNvPr id="177" name="Text Box 204"/>
          <p:cNvSpPr txBox="1">
            <a:spLocks noChangeArrowheads="1"/>
          </p:cNvSpPr>
          <p:nvPr/>
        </p:nvSpPr>
        <p:spPr bwMode="auto">
          <a:xfrm>
            <a:off x="3200400" y="847998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400" dirty="0"/>
              <a:t>3</a:t>
            </a:r>
          </a:p>
        </p:txBody>
      </p:sp>
      <p:sp>
        <p:nvSpPr>
          <p:cNvPr id="178" name="Text Box 205"/>
          <p:cNvSpPr txBox="1">
            <a:spLocks noChangeArrowheads="1"/>
          </p:cNvSpPr>
          <p:nvPr/>
        </p:nvSpPr>
        <p:spPr bwMode="auto">
          <a:xfrm>
            <a:off x="4114800" y="847998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400" dirty="0"/>
              <a:t>4</a:t>
            </a:r>
          </a:p>
        </p:txBody>
      </p:sp>
      <p:sp>
        <p:nvSpPr>
          <p:cNvPr id="179" name="Text Box 206"/>
          <p:cNvSpPr txBox="1">
            <a:spLocks noChangeArrowheads="1"/>
          </p:cNvSpPr>
          <p:nvPr/>
        </p:nvSpPr>
        <p:spPr bwMode="auto">
          <a:xfrm>
            <a:off x="5029200" y="847998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400" dirty="0"/>
              <a:t>5</a:t>
            </a:r>
          </a:p>
        </p:txBody>
      </p:sp>
      <p:sp>
        <p:nvSpPr>
          <p:cNvPr id="180" name="Text Box 207"/>
          <p:cNvSpPr txBox="1">
            <a:spLocks noChangeArrowheads="1"/>
          </p:cNvSpPr>
          <p:nvPr/>
        </p:nvSpPr>
        <p:spPr bwMode="auto">
          <a:xfrm>
            <a:off x="6080125" y="844823"/>
            <a:ext cx="2760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400"/>
              <a:t>6</a:t>
            </a:r>
          </a:p>
        </p:txBody>
      </p:sp>
      <p:sp>
        <p:nvSpPr>
          <p:cNvPr id="181" name="Freeform 208"/>
          <p:cNvSpPr>
            <a:spLocks/>
          </p:cNvSpPr>
          <p:nvPr/>
        </p:nvSpPr>
        <p:spPr bwMode="auto">
          <a:xfrm>
            <a:off x="1135063" y="809898"/>
            <a:ext cx="5472112" cy="601662"/>
          </a:xfrm>
          <a:custGeom>
            <a:avLst/>
            <a:gdLst>
              <a:gd name="T0" fmla="*/ 5 w 3447"/>
              <a:gd name="T1" fmla="*/ 72 h 379"/>
              <a:gd name="T2" fmla="*/ 0 w 3447"/>
              <a:gd name="T3" fmla="*/ 365 h 379"/>
              <a:gd name="T4" fmla="*/ 3437 w 3447"/>
              <a:gd name="T5" fmla="*/ 379 h 379"/>
              <a:gd name="T6" fmla="*/ 3447 w 3447"/>
              <a:gd name="T7" fmla="*/ 5 h 379"/>
              <a:gd name="T8" fmla="*/ 5 w 3447"/>
              <a:gd name="T9" fmla="*/ 0 h 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7" h="379">
                <a:moveTo>
                  <a:pt x="5" y="72"/>
                </a:moveTo>
                <a:lnTo>
                  <a:pt x="0" y="365"/>
                </a:lnTo>
                <a:lnTo>
                  <a:pt x="3437" y="379"/>
                </a:lnTo>
                <a:lnTo>
                  <a:pt x="3447" y="5"/>
                </a:lnTo>
                <a:lnTo>
                  <a:pt x="5" y="0"/>
                </a:lnTo>
              </a:path>
            </a:pathLst>
          </a:custGeom>
          <a:noFill/>
          <a:ln w="12700" cap="flat" cmpd="sng">
            <a:solidFill>
              <a:srgbClr val="00FF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2" name="Freeform 209"/>
          <p:cNvSpPr>
            <a:spLocks/>
          </p:cNvSpPr>
          <p:nvPr/>
        </p:nvSpPr>
        <p:spPr bwMode="auto">
          <a:xfrm>
            <a:off x="1158875" y="825773"/>
            <a:ext cx="5424488" cy="563562"/>
          </a:xfrm>
          <a:custGeom>
            <a:avLst/>
            <a:gdLst>
              <a:gd name="T0" fmla="*/ 0 w 3417"/>
              <a:gd name="T1" fmla="*/ 0 h 355"/>
              <a:gd name="T2" fmla="*/ 14 w 3417"/>
              <a:gd name="T3" fmla="*/ 340 h 355"/>
              <a:gd name="T4" fmla="*/ 3412 w 3417"/>
              <a:gd name="T5" fmla="*/ 355 h 355"/>
              <a:gd name="T6" fmla="*/ 3417 w 3417"/>
              <a:gd name="T7" fmla="*/ 9 h 355"/>
              <a:gd name="T8" fmla="*/ 0 w 3417"/>
              <a:gd name="T9" fmla="*/ 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17" h="355">
                <a:moveTo>
                  <a:pt x="0" y="0"/>
                </a:moveTo>
                <a:lnTo>
                  <a:pt x="14" y="340"/>
                </a:lnTo>
                <a:lnTo>
                  <a:pt x="3412" y="355"/>
                </a:lnTo>
                <a:lnTo>
                  <a:pt x="3417" y="9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rgbClr val="0000FF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3" name="Freeform 210"/>
          <p:cNvSpPr>
            <a:spLocks/>
          </p:cNvSpPr>
          <p:nvPr/>
        </p:nvSpPr>
        <p:spPr bwMode="auto">
          <a:xfrm>
            <a:off x="1189038" y="847998"/>
            <a:ext cx="2468562" cy="495300"/>
          </a:xfrm>
          <a:custGeom>
            <a:avLst/>
            <a:gdLst>
              <a:gd name="T0" fmla="*/ 0 w 1555"/>
              <a:gd name="T1" fmla="*/ 14 h 312"/>
              <a:gd name="T2" fmla="*/ 14 w 1555"/>
              <a:gd name="T3" fmla="*/ 298 h 312"/>
              <a:gd name="T4" fmla="*/ 1555 w 1555"/>
              <a:gd name="T5" fmla="*/ 312 h 312"/>
              <a:gd name="T6" fmla="*/ 1555 w 1555"/>
              <a:gd name="T7" fmla="*/ 0 h 312"/>
              <a:gd name="T8" fmla="*/ 0 w 1555"/>
              <a:gd name="T9" fmla="*/ 14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55" h="312">
                <a:moveTo>
                  <a:pt x="0" y="14"/>
                </a:moveTo>
                <a:lnTo>
                  <a:pt x="14" y="298"/>
                </a:lnTo>
                <a:lnTo>
                  <a:pt x="1555" y="312"/>
                </a:lnTo>
                <a:lnTo>
                  <a:pt x="1555" y="0"/>
                </a:lnTo>
                <a:lnTo>
                  <a:pt x="0" y="14"/>
                </a:lnTo>
                <a:close/>
              </a:path>
            </a:pathLst>
          </a:custGeom>
          <a:noFill/>
          <a:ln w="38100" cap="flat" cmpd="sng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" name="Freeform 211"/>
          <p:cNvSpPr>
            <a:spLocks/>
          </p:cNvSpPr>
          <p:nvPr/>
        </p:nvSpPr>
        <p:spPr bwMode="auto">
          <a:xfrm>
            <a:off x="4625975" y="855935"/>
            <a:ext cx="1927225" cy="495300"/>
          </a:xfrm>
          <a:custGeom>
            <a:avLst/>
            <a:gdLst>
              <a:gd name="T0" fmla="*/ 0 w 1214"/>
              <a:gd name="T1" fmla="*/ 5 h 312"/>
              <a:gd name="T2" fmla="*/ 0 w 1214"/>
              <a:gd name="T3" fmla="*/ 312 h 312"/>
              <a:gd name="T4" fmla="*/ 1214 w 1214"/>
              <a:gd name="T5" fmla="*/ 312 h 312"/>
              <a:gd name="T6" fmla="*/ 1214 w 1214"/>
              <a:gd name="T7" fmla="*/ 0 h 312"/>
              <a:gd name="T8" fmla="*/ 0 w 1214"/>
              <a:gd name="T9" fmla="*/ 5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4" h="312">
                <a:moveTo>
                  <a:pt x="0" y="5"/>
                </a:moveTo>
                <a:lnTo>
                  <a:pt x="0" y="312"/>
                </a:lnTo>
                <a:lnTo>
                  <a:pt x="1214" y="312"/>
                </a:lnTo>
                <a:lnTo>
                  <a:pt x="1214" y="0"/>
                </a:lnTo>
                <a:lnTo>
                  <a:pt x="0" y="5"/>
                </a:lnTo>
                <a:close/>
              </a:path>
            </a:pathLst>
          </a:custGeom>
          <a:noFill/>
          <a:ln w="38100" cap="flat" cmpd="sng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85" name="Group 233"/>
          <p:cNvGrpSpPr>
            <a:grpSpLocks/>
          </p:cNvGrpSpPr>
          <p:nvPr/>
        </p:nvGrpSpPr>
        <p:grpSpPr bwMode="auto">
          <a:xfrm>
            <a:off x="1447800" y="5754960"/>
            <a:ext cx="2438400" cy="838200"/>
            <a:chOff x="1632" y="3456"/>
            <a:chExt cx="1824" cy="528"/>
          </a:xfrm>
        </p:grpSpPr>
        <p:sp>
          <p:nvSpPr>
            <p:cNvPr id="186" name="Line 215"/>
            <p:cNvSpPr>
              <a:spLocks noChangeShapeType="1"/>
            </p:cNvSpPr>
            <p:nvPr/>
          </p:nvSpPr>
          <p:spPr bwMode="auto">
            <a:xfrm>
              <a:off x="2544" y="3552"/>
              <a:ext cx="480" cy="0"/>
            </a:xfrm>
            <a:prstGeom prst="line">
              <a:avLst/>
            </a:prstGeom>
            <a:noFill/>
            <a:ln w="19050">
              <a:solidFill>
                <a:srgbClr val="00FF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7" name="Line 216"/>
            <p:cNvSpPr>
              <a:spLocks noChangeShapeType="1"/>
            </p:cNvSpPr>
            <p:nvPr/>
          </p:nvSpPr>
          <p:spPr bwMode="auto">
            <a:xfrm>
              <a:off x="2544" y="3696"/>
              <a:ext cx="48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8" name="Line 217"/>
            <p:cNvSpPr>
              <a:spLocks noChangeShapeType="1"/>
            </p:cNvSpPr>
            <p:nvPr/>
          </p:nvSpPr>
          <p:spPr bwMode="auto">
            <a:xfrm>
              <a:off x="2544" y="3840"/>
              <a:ext cx="48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9" name="Text Box 218"/>
            <p:cNvSpPr txBox="1">
              <a:spLocks noChangeArrowheads="1"/>
            </p:cNvSpPr>
            <p:nvPr/>
          </p:nvSpPr>
          <p:spPr bwMode="auto">
            <a:xfrm>
              <a:off x="1632" y="3600"/>
              <a:ext cx="8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ru-RU" altLang="ru-RU" sz="1600"/>
                <a:t>С </a:t>
              </a:r>
              <a:r>
                <a:rPr lang="ru-RU" altLang="ru-RU" sz="1400" baseline="-25000"/>
                <a:t>борт</a:t>
              </a:r>
              <a:r>
                <a:rPr lang="en-US" altLang="ru-RU" sz="1400" baseline="-25000"/>
                <a:t> </a:t>
              </a:r>
              <a:r>
                <a:rPr lang="ru-RU" altLang="ru-RU" sz="1400"/>
                <a:t>, г</a:t>
              </a:r>
              <a:r>
                <a:rPr lang="en-US" altLang="ru-RU" sz="1400"/>
                <a:t>/</a:t>
              </a:r>
              <a:r>
                <a:rPr lang="ru-RU" altLang="ru-RU" sz="1400"/>
                <a:t>м</a:t>
              </a:r>
              <a:r>
                <a:rPr lang="ru-RU" altLang="ru-RU" sz="1400" baseline="30000"/>
                <a:t>3</a:t>
              </a:r>
              <a:endParaRPr lang="ru-RU" altLang="ru-RU" sz="1400"/>
            </a:p>
          </p:txBody>
        </p:sp>
        <p:sp>
          <p:nvSpPr>
            <p:cNvPr id="190" name="Text Box 219"/>
            <p:cNvSpPr txBox="1">
              <a:spLocks noChangeArrowheads="1"/>
            </p:cNvSpPr>
            <p:nvPr/>
          </p:nvSpPr>
          <p:spPr bwMode="auto">
            <a:xfrm>
              <a:off x="3158" y="3463"/>
              <a:ext cx="204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1400"/>
                <a:t>1</a:t>
              </a:r>
            </a:p>
            <a:p>
              <a:r>
                <a:rPr lang="ru-RU" altLang="ru-RU" sz="1400"/>
                <a:t>2</a:t>
              </a:r>
            </a:p>
            <a:p>
              <a:r>
                <a:rPr lang="ru-RU" altLang="ru-RU" sz="1400"/>
                <a:t>3</a:t>
              </a:r>
            </a:p>
          </p:txBody>
        </p:sp>
        <p:sp>
          <p:nvSpPr>
            <p:cNvPr id="191" name="Rectangle 220"/>
            <p:cNvSpPr>
              <a:spLocks noChangeArrowheads="1"/>
            </p:cNvSpPr>
            <p:nvPr/>
          </p:nvSpPr>
          <p:spPr bwMode="auto">
            <a:xfrm>
              <a:off x="1632" y="3456"/>
              <a:ext cx="1824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2" name="Text Box 223"/>
          <p:cNvSpPr txBox="1">
            <a:spLocks noChangeArrowheads="1"/>
          </p:cNvSpPr>
          <p:nvPr/>
        </p:nvSpPr>
        <p:spPr bwMode="auto">
          <a:xfrm>
            <a:off x="669925" y="787673"/>
            <a:ext cx="487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/>
              <a:t>Л.1</a:t>
            </a:r>
          </a:p>
        </p:txBody>
      </p:sp>
      <p:sp>
        <p:nvSpPr>
          <p:cNvPr id="193" name="Text Box 224"/>
          <p:cNvSpPr txBox="1">
            <a:spLocks noChangeArrowheads="1"/>
          </p:cNvSpPr>
          <p:nvPr/>
        </p:nvSpPr>
        <p:spPr bwMode="auto">
          <a:xfrm>
            <a:off x="3429000" y="1808435"/>
            <a:ext cx="1128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 dirty="0"/>
              <a:t>Разрез Л.1</a:t>
            </a:r>
          </a:p>
        </p:txBody>
      </p:sp>
      <p:sp>
        <p:nvSpPr>
          <p:cNvPr id="194" name="Text Box 225"/>
          <p:cNvSpPr txBox="1">
            <a:spLocks noChangeArrowheads="1"/>
          </p:cNvSpPr>
          <p:nvPr/>
        </p:nvSpPr>
        <p:spPr bwMode="auto">
          <a:xfrm>
            <a:off x="6749924" y="776416"/>
            <a:ext cx="15664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800" b="1" dirty="0"/>
              <a:t>План Л.1</a:t>
            </a:r>
          </a:p>
        </p:txBody>
      </p:sp>
      <p:sp>
        <p:nvSpPr>
          <p:cNvPr id="195" name="Text Box 226"/>
          <p:cNvSpPr txBox="1">
            <a:spLocks noChangeArrowheads="1"/>
          </p:cNvSpPr>
          <p:nvPr/>
        </p:nvSpPr>
        <p:spPr bwMode="auto">
          <a:xfrm>
            <a:off x="1524000" y="2554560"/>
            <a:ext cx="6928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dirty="0">
                <a:solidFill>
                  <a:srgbClr val="00FF00"/>
                </a:solidFill>
              </a:rPr>
              <a:t>2</a:t>
            </a:r>
            <a:r>
              <a:rPr lang="ru-RU" altLang="ru-RU" sz="1200" b="1" dirty="0"/>
              <a:t>; </a:t>
            </a:r>
            <a:r>
              <a:rPr lang="ru-RU" altLang="ru-RU" sz="1200" b="1" dirty="0">
                <a:solidFill>
                  <a:srgbClr val="0000FF"/>
                </a:solidFill>
              </a:rPr>
              <a:t>2,3</a:t>
            </a:r>
            <a:r>
              <a:rPr lang="ru-RU" altLang="ru-RU" sz="1200" b="1" dirty="0"/>
              <a:t>; </a:t>
            </a:r>
            <a:r>
              <a:rPr lang="ru-RU" altLang="ru-RU" sz="1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6" name="Text Box 227"/>
          <p:cNvSpPr txBox="1">
            <a:spLocks noChangeArrowheads="1"/>
          </p:cNvSpPr>
          <p:nvPr/>
        </p:nvSpPr>
        <p:spPr bwMode="auto">
          <a:xfrm>
            <a:off x="2133600" y="2402160"/>
            <a:ext cx="9300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dirty="0">
                <a:solidFill>
                  <a:srgbClr val="00FF00"/>
                </a:solidFill>
              </a:rPr>
              <a:t>2,7</a:t>
            </a:r>
            <a:r>
              <a:rPr lang="ru-RU" altLang="ru-RU" sz="1200" b="1" dirty="0"/>
              <a:t>; </a:t>
            </a:r>
            <a:r>
              <a:rPr lang="ru-RU" altLang="ru-RU" sz="1200" b="1" dirty="0">
                <a:solidFill>
                  <a:srgbClr val="0000FF"/>
                </a:solidFill>
              </a:rPr>
              <a:t>3,5</a:t>
            </a:r>
            <a:r>
              <a:rPr lang="ru-RU" altLang="ru-RU" sz="1200" b="1" dirty="0"/>
              <a:t>; </a:t>
            </a:r>
            <a:r>
              <a:rPr lang="ru-RU" altLang="ru-RU" sz="1200" b="1" dirty="0">
                <a:solidFill>
                  <a:srgbClr val="FF0000"/>
                </a:solidFill>
              </a:rPr>
              <a:t>3,5</a:t>
            </a:r>
          </a:p>
        </p:txBody>
      </p:sp>
      <p:sp>
        <p:nvSpPr>
          <p:cNvPr id="197" name="Text Box 228"/>
          <p:cNvSpPr txBox="1">
            <a:spLocks noChangeArrowheads="1"/>
          </p:cNvSpPr>
          <p:nvPr/>
        </p:nvSpPr>
        <p:spPr bwMode="auto">
          <a:xfrm>
            <a:off x="2971800" y="2478360"/>
            <a:ext cx="9300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dirty="0">
                <a:solidFill>
                  <a:srgbClr val="00FF00"/>
                </a:solidFill>
              </a:rPr>
              <a:t>2,3</a:t>
            </a:r>
            <a:r>
              <a:rPr lang="ru-RU" altLang="ru-RU" sz="1200" b="1" dirty="0"/>
              <a:t>; </a:t>
            </a:r>
            <a:r>
              <a:rPr lang="ru-RU" altLang="ru-RU" sz="1200" b="1" dirty="0">
                <a:solidFill>
                  <a:srgbClr val="0000FF"/>
                </a:solidFill>
              </a:rPr>
              <a:t>2,7</a:t>
            </a:r>
            <a:r>
              <a:rPr lang="ru-RU" altLang="ru-RU" sz="1200" b="1" dirty="0"/>
              <a:t>; </a:t>
            </a:r>
            <a:r>
              <a:rPr lang="ru-RU" altLang="ru-RU" sz="1200" b="1" dirty="0">
                <a:solidFill>
                  <a:srgbClr val="FF0000"/>
                </a:solidFill>
              </a:rPr>
              <a:t>2,7</a:t>
            </a:r>
          </a:p>
        </p:txBody>
      </p:sp>
      <p:sp>
        <p:nvSpPr>
          <p:cNvPr id="198" name="Text Box 229"/>
          <p:cNvSpPr txBox="1">
            <a:spLocks noChangeArrowheads="1"/>
          </p:cNvSpPr>
          <p:nvPr/>
        </p:nvSpPr>
        <p:spPr bwMode="auto">
          <a:xfrm>
            <a:off x="3826933" y="2325960"/>
            <a:ext cx="6928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dirty="0">
                <a:solidFill>
                  <a:srgbClr val="00FF00"/>
                </a:solidFill>
              </a:rPr>
              <a:t>1,7</a:t>
            </a:r>
            <a:r>
              <a:rPr lang="ru-RU" altLang="ru-RU" sz="1200" b="1" dirty="0"/>
              <a:t>; </a:t>
            </a:r>
            <a:r>
              <a:rPr lang="ru-RU" altLang="ru-RU" sz="1200" b="1" dirty="0">
                <a:solidFill>
                  <a:srgbClr val="0000FF"/>
                </a:solidFill>
              </a:rPr>
              <a:t>2</a:t>
            </a:r>
            <a:r>
              <a:rPr lang="ru-RU" altLang="ru-RU" sz="1200" b="1" dirty="0"/>
              <a:t>; </a:t>
            </a:r>
            <a:r>
              <a:rPr lang="ru-RU" altLang="ru-RU" sz="12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99" name="Text Box 230"/>
          <p:cNvSpPr txBox="1">
            <a:spLocks noChangeArrowheads="1"/>
          </p:cNvSpPr>
          <p:nvPr/>
        </p:nvSpPr>
        <p:spPr bwMode="auto">
          <a:xfrm>
            <a:off x="4648200" y="2478360"/>
            <a:ext cx="9300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dirty="0">
                <a:solidFill>
                  <a:srgbClr val="00FF00"/>
                </a:solidFill>
              </a:rPr>
              <a:t>5,7</a:t>
            </a:r>
            <a:r>
              <a:rPr lang="ru-RU" altLang="ru-RU" sz="1200" b="1" dirty="0"/>
              <a:t>; </a:t>
            </a:r>
            <a:r>
              <a:rPr lang="ru-RU" altLang="ru-RU" sz="1200" b="1" dirty="0">
                <a:solidFill>
                  <a:srgbClr val="0000FF"/>
                </a:solidFill>
              </a:rPr>
              <a:t>7,6</a:t>
            </a:r>
            <a:r>
              <a:rPr lang="ru-RU" altLang="ru-RU" sz="1200" b="1" dirty="0"/>
              <a:t>; </a:t>
            </a:r>
            <a:r>
              <a:rPr lang="ru-RU" altLang="ru-RU" sz="1200" b="1" dirty="0">
                <a:solidFill>
                  <a:srgbClr val="FF0000"/>
                </a:solidFill>
              </a:rPr>
              <a:t>7,6</a:t>
            </a:r>
          </a:p>
        </p:txBody>
      </p:sp>
      <p:sp>
        <p:nvSpPr>
          <p:cNvPr id="200" name="Text Box 231"/>
          <p:cNvSpPr txBox="1">
            <a:spLocks noChangeArrowheads="1"/>
          </p:cNvSpPr>
          <p:nvPr/>
        </p:nvSpPr>
        <p:spPr bwMode="auto">
          <a:xfrm>
            <a:off x="5674404" y="2478360"/>
            <a:ext cx="81144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dirty="0">
                <a:solidFill>
                  <a:srgbClr val="00FF00"/>
                </a:solidFill>
              </a:rPr>
              <a:t>1,8</a:t>
            </a:r>
            <a:r>
              <a:rPr lang="ru-RU" altLang="ru-RU" sz="1200" b="1" dirty="0"/>
              <a:t>; </a:t>
            </a:r>
            <a:r>
              <a:rPr lang="ru-RU" altLang="ru-RU" sz="1200" b="1" dirty="0">
                <a:solidFill>
                  <a:srgbClr val="0000FF"/>
                </a:solidFill>
              </a:rPr>
              <a:t>2,5</a:t>
            </a:r>
            <a:r>
              <a:rPr lang="ru-RU" altLang="ru-RU" sz="1200" b="1" dirty="0"/>
              <a:t>; </a:t>
            </a:r>
            <a:r>
              <a:rPr lang="ru-RU" altLang="ru-RU" sz="1200" b="1" dirty="0">
                <a:solidFill>
                  <a:srgbClr val="FF0000"/>
                </a:solidFill>
              </a:rPr>
              <a:t>3</a:t>
            </a:r>
          </a:p>
        </p:txBody>
      </p:sp>
      <p:graphicFrame>
        <p:nvGraphicFramePr>
          <p:cNvPr id="201" name="Object 2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677077"/>
              </p:ext>
            </p:extLst>
          </p:nvPr>
        </p:nvGraphicFramePr>
        <p:xfrm>
          <a:off x="4114800" y="5754960"/>
          <a:ext cx="25987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Лист" r:id="rId3" imgW="3589417" imgH="1036709" progId="Excel.Sheet.8">
                  <p:embed/>
                </p:oleObj>
              </mc:Choice>
              <mc:Fallback>
                <p:oleObj name="Лист" r:id="rId3" imgW="3589417" imgH="103670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754960"/>
                        <a:ext cx="259873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2" name="Text Box 226"/>
          <p:cNvSpPr txBox="1">
            <a:spLocks noChangeArrowheads="1"/>
          </p:cNvSpPr>
          <p:nvPr/>
        </p:nvSpPr>
        <p:spPr bwMode="auto">
          <a:xfrm>
            <a:off x="1705893" y="864097"/>
            <a:ext cx="5746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 b="1" dirty="0">
                <a:solidFill>
                  <a:srgbClr val="00FF00"/>
                </a:solidFill>
              </a:rPr>
              <a:t>2</a:t>
            </a:r>
            <a:r>
              <a:rPr lang="ru-RU" altLang="ru-RU" sz="900" b="1" dirty="0"/>
              <a:t>; </a:t>
            </a:r>
            <a:r>
              <a:rPr lang="ru-RU" altLang="ru-RU" sz="900" b="1" dirty="0">
                <a:solidFill>
                  <a:srgbClr val="0000FF"/>
                </a:solidFill>
              </a:rPr>
              <a:t>2,3</a:t>
            </a:r>
            <a:r>
              <a:rPr lang="ru-RU" altLang="ru-RU" sz="900" b="1" dirty="0"/>
              <a:t>; </a:t>
            </a:r>
            <a:r>
              <a:rPr lang="ru-RU" altLang="ru-RU" sz="9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3" name="Text Box 227"/>
          <p:cNvSpPr txBox="1">
            <a:spLocks noChangeArrowheads="1"/>
          </p:cNvSpPr>
          <p:nvPr/>
        </p:nvSpPr>
        <p:spPr bwMode="auto">
          <a:xfrm>
            <a:off x="2514600" y="837158"/>
            <a:ext cx="7461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 b="1" dirty="0">
                <a:solidFill>
                  <a:srgbClr val="00FF00"/>
                </a:solidFill>
              </a:rPr>
              <a:t>2,7</a:t>
            </a:r>
            <a:r>
              <a:rPr lang="ru-RU" altLang="ru-RU" sz="900" b="1" dirty="0"/>
              <a:t>; </a:t>
            </a:r>
            <a:r>
              <a:rPr lang="ru-RU" altLang="ru-RU" sz="900" b="1" dirty="0">
                <a:solidFill>
                  <a:srgbClr val="0000FF"/>
                </a:solidFill>
              </a:rPr>
              <a:t>3,5</a:t>
            </a:r>
            <a:r>
              <a:rPr lang="ru-RU" altLang="ru-RU" sz="900" b="1" dirty="0"/>
              <a:t>; </a:t>
            </a:r>
            <a:r>
              <a:rPr lang="ru-RU" altLang="ru-RU" sz="900" b="1" dirty="0">
                <a:solidFill>
                  <a:srgbClr val="FF0000"/>
                </a:solidFill>
              </a:rPr>
              <a:t>3,5</a:t>
            </a:r>
          </a:p>
        </p:txBody>
      </p:sp>
      <p:sp>
        <p:nvSpPr>
          <p:cNvPr id="204" name="Text Box 228"/>
          <p:cNvSpPr txBox="1">
            <a:spLocks noChangeArrowheads="1"/>
          </p:cNvSpPr>
          <p:nvPr/>
        </p:nvSpPr>
        <p:spPr bwMode="auto">
          <a:xfrm>
            <a:off x="2903537" y="1106760"/>
            <a:ext cx="7461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 b="1" dirty="0">
                <a:solidFill>
                  <a:srgbClr val="00FF00"/>
                </a:solidFill>
              </a:rPr>
              <a:t>2,3</a:t>
            </a:r>
            <a:r>
              <a:rPr lang="ru-RU" altLang="ru-RU" sz="900" b="1" dirty="0"/>
              <a:t>; </a:t>
            </a:r>
            <a:r>
              <a:rPr lang="ru-RU" altLang="ru-RU" sz="900" b="1" dirty="0">
                <a:solidFill>
                  <a:srgbClr val="0000FF"/>
                </a:solidFill>
              </a:rPr>
              <a:t>2,7</a:t>
            </a:r>
            <a:r>
              <a:rPr lang="ru-RU" altLang="ru-RU" sz="900" b="1" dirty="0"/>
              <a:t>; </a:t>
            </a:r>
            <a:r>
              <a:rPr lang="ru-RU" altLang="ru-RU" sz="900" b="1" dirty="0">
                <a:solidFill>
                  <a:srgbClr val="FF0000"/>
                </a:solidFill>
              </a:rPr>
              <a:t>2,7</a:t>
            </a:r>
          </a:p>
        </p:txBody>
      </p:sp>
      <p:sp>
        <p:nvSpPr>
          <p:cNvPr id="205" name="Text Box 229"/>
          <p:cNvSpPr txBox="1">
            <a:spLocks noChangeArrowheads="1"/>
          </p:cNvSpPr>
          <p:nvPr/>
        </p:nvSpPr>
        <p:spPr bwMode="auto">
          <a:xfrm>
            <a:off x="3842808" y="1114970"/>
            <a:ext cx="5746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 b="1" dirty="0">
                <a:solidFill>
                  <a:srgbClr val="00FF00"/>
                </a:solidFill>
              </a:rPr>
              <a:t>1,7</a:t>
            </a:r>
            <a:r>
              <a:rPr lang="ru-RU" altLang="ru-RU" sz="900" b="1" dirty="0"/>
              <a:t>; </a:t>
            </a:r>
            <a:r>
              <a:rPr lang="ru-RU" altLang="ru-RU" sz="900" b="1" dirty="0">
                <a:solidFill>
                  <a:srgbClr val="0000FF"/>
                </a:solidFill>
              </a:rPr>
              <a:t>2</a:t>
            </a:r>
            <a:r>
              <a:rPr lang="ru-RU" altLang="ru-RU" sz="900" b="1" dirty="0"/>
              <a:t>; </a:t>
            </a:r>
            <a:r>
              <a:rPr lang="ru-RU" altLang="ru-RU" sz="9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06" name="Text Box 230"/>
          <p:cNvSpPr txBox="1">
            <a:spLocks noChangeArrowheads="1"/>
          </p:cNvSpPr>
          <p:nvPr/>
        </p:nvSpPr>
        <p:spPr bwMode="auto">
          <a:xfrm>
            <a:off x="4732337" y="1127141"/>
            <a:ext cx="7461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900" b="1" dirty="0">
                <a:solidFill>
                  <a:srgbClr val="00FF00"/>
                </a:solidFill>
              </a:rPr>
              <a:t>5,7</a:t>
            </a:r>
            <a:r>
              <a:rPr lang="ru-RU" altLang="ru-RU" sz="900" b="1" dirty="0"/>
              <a:t>; </a:t>
            </a:r>
            <a:r>
              <a:rPr lang="ru-RU" altLang="ru-RU" sz="900" b="1" dirty="0">
                <a:solidFill>
                  <a:srgbClr val="0000FF"/>
                </a:solidFill>
              </a:rPr>
              <a:t>7,6</a:t>
            </a:r>
            <a:r>
              <a:rPr lang="ru-RU" altLang="ru-RU" sz="900" b="1" dirty="0"/>
              <a:t>; </a:t>
            </a:r>
            <a:r>
              <a:rPr lang="ru-RU" altLang="ru-RU" sz="900" b="1" dirty="0">
                <a:solidFill>
                  <a:srgbClr val="FF0000"/>
                </a:solidFill>
              </a:rPr>
              <a:t>7,6</a:t>
            </a:r>
          </a:p>
        </p:txBody>
      </p:sp>
      <p:sp>
        <p:nvSpPr>
          <p:cNvPr id="207" name="Text Box 231"/>
          <p:cNvSpPr txBox="1">
            <a:spLocks noChangeArrowheads="1"/>
          </p:cNvSpPr>
          <p:nvPr/>
        </p:nvSpPr>
        <p:spPr bwMode="auto">
          <a:xfrm>
            <a:off x="5667375" y="1092697"/>
            <a:ext cx="81144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200" b="1" dirty="0">
                <a:solidFill>
                  <a:srgbClr val="00FF00"/>
                </a:solidFill>
              </a:rPr>
              <a:t>1,8</a:t>
            </a:r>
            <a:r>
              <a:rPr lang="ru-RU" altLang="ru-RU" sz="1200" b="1" dirty="0"/>
              <a:t>; </a:t>
            </a:r>
            <a:r>
              <a:rPr lang="ru-RU" altLang="ru-RU" sz="1200" b="1" dirty="0">
                <a:solidFill>
                  <a:srgbClr val="0000FF"/>
                </a:solidFill>
              </a:rPr>
              <a:t>2,5</a:t>
            </a:r>
            <a:r>
              <a:rPr lang="ru-RU" altLang="ru-RU" sz="1200" b="1" dirty="0"/>
              <a:t>; </a:t>
            </a:r>
            <a:r>
              <a:rPr lang="ru-RU" altLang="ru-RU" sz="1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6714455" y="1448229"/>
            <a:ext cx="20882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Минимальные содержания в краевой (МСК) скважине по вариантам.</a:t>
            </a:r>
          </a:p>
          <a:p>
            <a:r>
              <a:rPr lang="ru-RU" b="1" dirty="0" smtClean="0"/>
              <a:t>В данном случае МСК = </a:t>
            </a:r>
            <a:r>
              <a:rPr lang="ru-RU" b="1" dirty="0" err="1" smtClean="0"/>
              <a:t>Сборт</a:t>
            </a:r>
            <a:r>
              <a:rPr lang="ru-RU" b="1" dirty="0" smtClean="0"/>
              <a:t>. по значениям вариантов.</a:t>
            </a:r>
            <a:endParaRPr lang="ru-RU" b="1" dirty="0"/>
          </a:p>
        </p:txBody>
      </p:sp>
      <p:cxnSp>
        <p:nvCxnSpPr>
          <p:cNvPr id="213" name="Прямая со стрелкой 212"/>
          <p:cNvCxnSpPr/>
          <p:nvPr/>
        </p:nvCxnSpPr>
        <p:spPr>
          <a:xfrm flipH="1" flipV="1">
            <a:off x="6327775" y="1448229"/>
            <a:ext cx="386680" cy="191931"/>
          </a:xfrm>
          <a:prstGeom prst="straightConnector1">
            <a:avLst/>
          </a:prstGeom>
          <a:ln w="571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Прямая со стрелкой 218"/>
          <p:cNvCxnSpPr/>
          <p:nvPr/>
        </p:nvCxnSpPr>
        <p:spPr>
          <a:xfrm flipH="1">
            <a:off x="6172200" y="1716360"/>
            <a:ext cx="542257" cy="744749"/>
          </a:xfrm>
          <a:prstGeom prst="straightConnector1">
            <a:avLst/>
          </a:prstGeom>
          <a:ln w="571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Прямая со стрелкой 223"/>
          <p:cNvCxnSpPr/>
          <p:nvPr/>
        </p:nvCxnSpPr>
        <p:spPr>
          <a:xfrm flipH="1">
            <a:off x="5410200" y="1716360"/>
            <a:ext cx="1304256" cy="748099"/>
          </a:xfrm>
          <a:prstGeom prst="straightConnector1">
            <a:avLst/>
          </a:prstGeom>
          <a:ln w="571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Полилиния 227"/>
          <p:cNvSpPr/>
          <p:nvPr/>
        </p:nvSpPr>
        <p:spPr>
          <a:xfrm>
            <a:off x="5676782" y="2463083"/>
            <a:ext cx="808767" cy="307289"/>
          </a:xfrm>
          <a:custGeom>
            <a:avLst/>
            <a:gdLst>
              <a:gd name="connsiteX0" fmla="*/ 913264 w 923886"/>
              <a:gd name="connsiteY0" fmla="*/ 110067 h 325638"/>
              <a:gd name="connsiteX1" fmla="*/ 430664 w 923886"/>
              <a:gd name="connsiteY1" fmla="*/ 0 h 325638"/>
              <a:gd name="connsiteX2" fmla="*/ 49664 w 923886"/>
              <a:gd name="connsiteY2" fmla="*/ 42333 h 325638"/>
              <a:gd name="connsiteX3" fmla="*/ 7331 w 923886"/>
              <a:gd name="connsiteY3" fmla="*/ 237067 h 325638"/>
              <a:gd name="connsiteX4" fmla="*/ 75064 w 923886"/>
              <a:gd name="connsiteY4" fmla="*/ 321733 h 325638"/>
              <a:gd name="connsiteX5" fmla="*/ 472997 w 923886"/>
              <a:gd name="connsiteY5" fmla="*/ 304800 h 325638"/>
              <a:gd name="connsiteX6" fmla="*/ 879397 w 923886"/>
              <a:gd name="connsiteY6" fmla="*/ 245533 h 325638"/>
              <a:gd name="connsiteX7" fmla="*/ 913264 w 923886"/>
              <a:gd name="connsiteY7" fmla="*/ 177800 h 325638"/>
              <a:gd name="connsiteX0" fmla="*/ 887524 w 898146"/>
              <a:gd name="connsiteY0" fmla="*/ 113524 h 330285"/>
              <a:gd name="connsiteX1" fmla="*/ 404924 w 898146"/>
              <a:gd name="connsiteY1" fmla="*/ 3457 h 330285"/>
              <a:gd name="connsiteX2" fmla="*/ 23924 w 898146"/>
              <a:gd name="connsiteY2" fmla="*/ 45790 h 330285"/>
              <a:gd name="connsiteX3" fmla="*/ 40857 w 898146"/>
              <a:gd name="connsiteY3" fmla="*/ 223591 h 330285"/>
              <a:gd name="connsiteX4" fmla="*/ 49324 w 898146"/>
              <a:gd name="connsiteY4" fmla="*/ 325190 h 330285"/>
              <a:gd name="connsiteX5" fmla="*/ 447257 w 898146"/>
              <a:gd name="connsiteY5" fmla="*/ 308257 h 330285"/>
              <a:gd name="connsiteX6" fmla="*/ 853657 w 898146"/>
              <a:gd name="connsiteY6" fmla="*/ 248990 h 330285"/>
              <a:gd name="connsiteX7" fmla="*/ 887524 w 898146"/>
              <a:gd name="connsiteY7" fmla="*/ 181257 h 330285"/>
              <a:gd name="connsiteX0" fmla="*/ 891195 w 901817"/>
              <a:gd name="connsiteY0" fmla="*/ 113524 h 309370"/>
              <a:gd name="connsiteX1" fmla="*/ 408595 w 901817"/>
              <a:gd name="connsiteY1" fmla="*/ 3457 h 309370"/>
              <a:gd name="connsiteX2" fmla="*/ 27595 w 901817"/>
              <a:gd name="connsiteY2" fmla="*/ 45790 h 309370"/>
              <a:gd name="connsiteX3" fmla="*/ 44528 w 901817"/>
              <a:gd name="connsiteY3" fmla="*/ 223591 h 309370"/>
              <a:gd name="connsiteX4" fmla="*/ 163062 w 901817"/>
              <a:gd name="connsiteY4" fmla="*/ 282857 h 309370"/>
              <a:gd name="connsiteX5" fmla="*/ 450928 w 901817"/>
              <a:gd name="connsiteY5" fmla="*/ 308257 h 309370"/>
              <a:gd name="connsiteX6" fmla="*/ 857328 w 901817"/>
              <a:gd name="connsiteY6" fmla="*/ 248990 h 309370"/>
              <a:gd name="connsiteX7" fmla="*/ 891195 w 901817"/>
              <a:gd name="connsiteY7" fmla="*/ 181257 h 309370"/>
              <a:gd name="connsiteX0" fmla="*/ 798062 w 901817"/>
              <a:gd name="connsiteY0" fmla="*/ 122546 h 309925"/>
              <a:gd name="connsiteX1" fmla="*/ 408595 w 901817"/>
              <a:gd name="connsiteY1" fmla="*/ 4012 h 309925"/>
              <a:gd name="connsiteX2" fmla="*/ 27595 w 901817"/>
              <a:gd name="connsiteY2" fmla="*/ 46345 h 309925"/>
              <a:gd name="connsiteX3" fmla="*/ 44528 w 901817"/>
              <a:gd name="connsiteY3" fmla="*/ 224146 h 309925"/>
              <a:gd name="connsiteX4" fmla="*/ 163062 w 901817"/>
              <a:gd name="connsiteY4" fmla="*/ 283412 h 309925"/>
              <a:gd name="connsiteX5" fmla="*/ 450928 w 901817"/>
              <a:gd name="connsiteY5" fmla="*/ 308812 h 309925"/>
              <a:gd name="connsiteX6" fmla="*/ 857328 w 901817"/>
              <a:gd name="connsiteY6" fmla="*/ 249545 h 309925"/>
              <a:gd name="connsiteX7" fmla="*/ 891195 w 901817"/>
              <a:gd name="connsiteY7" fmla="*/ 181812 h 309925"/>
              <a:gd name="connsiteX0" fmla="*/ 798062 w 872039"/>
              <a:gd name="connsiteY0" fmla="*/ 122546 h 309925"/>
              <a:gd name="connsiteX1" fmla="*/ 408595 w 872039"/>
              <a:gd name="connsiteY1" fmla="*/ 4012 h 309925"/>
              <a:gd name="connsiteX2" fmla="*/ 27595 w 872039"/>
              <a:gd name="connsiteY2" fmla="*/ 46345 h 309925"/>
              <a:gd name="connsiteX3" fmla="*/ 44528 w 872039"/>
              <a:gd name="connsiteY3" fmla="*/ 224146 h 309925"/>
              <a:gd name="connsiteX4" fmla="*/ 163062 w 872039"/>
              <a:gd name="connsiteY4" fmla="*/ 283412 h 309925"/>
              <a:gd name="connsiteX5" fmla="*/ 450928 w 872039"/>
              <a:gd name="connsiteY5" fmla="*/ 308812 h 309925"/>
              <a:gd name="connsiteX6" fmla="*/ 857328 w 872039"/>
              <a:gd name="connsiteY6" fmla="*/ 249545 h 309925"/>
              <a:gd name="connsiteX7" fmla="*/ 789595 w 872039"/>
              <a:gd name="connsiteY7" fmla="*/ 97145 h 309925"/>
              <a:gd name="connsiteX0" fmla="*/ 798062 w 882358"/>
              <a:gd name="connsiteY0" fmla="*/ 122546 h 309925"/>
              <a:gd name="connsiteX1" fmla="*/ 408595 w 882358"/>
              <a:gd name="connsiteY1" fmla="*/ 4012 h 309925"/>
              <a:gd name="connsiteX2" fmla="*/ 27595 w 882358"/>
              <a:gd name="connsiteY2" fmla="*/ 46345 h 309925"/>
              <a:gd name="connsiteX3" fmla="*/ 44528 w 882358"/>
              <a:gd name="connsiteY3" fmla="*/ 224146 h 309925"/>
              <a:gd name="connsiteX4" fmla="*/ 163062 w 882358"/>
              <a:gd name="connsiteY4" fmla="*/ 283412 h 309925"/>
              <a:gd name="connsiteX5" fmla="*/ 450928 w 882358"/>
              <a:gd name="connsiteY5" fmla="*/ 308812 h 309925"/>
              <a:gd name="connsiteX6" fmla="*/ 857328 w 882358"/>
              <a:gd name="connsiteY6" fmla="*/ 249545 h 309925"/>
              <a:gd name="connsiteX7" fmla="*/ 840395 w 882358"/>
              <a:gd name="connsiteY7" fmla="*/ 80211 h 309925"/>
              <a:gd name="connsiteX0" fmla="*/ 798062 w 882358"/>
              <a:gd name="connsiteY0" fmla="*/ 77576 h 307288"/>
              <a:gd name="connsiteX1" fmla="*/ 408595 w 882358"/>
              <a:gd name="connsiteY1" fmla="*/ 1375 h 307288"/>
              <a:gd name="connsiteX2" fmla="*/ 27595 w 882358"/>
              <a:gd name="connsiteY2" fmla="*/ 43708 h 307288"/>
              <a:gd name="connsiteX3" fmla="*/ 44528 w 882358"/>
              <a:gd name="connsiteY3" fmla="*/ 221509 h 307288"/>
              <a:gd name="connsiteX4" fmla="*/ 163062 w 882358"/>
              <a:gd name="connsiteY4" fmla="*/ 280775 h 307288"/>
              <a:gd name="connsiteX5" fmla="*/ 450928 w 882358"/>
              <a:gd name="connsiteY5" fmla="*/ 306175 h 307288"/>
              <a:gd name="connsiteX6" fmla="*/ 857328 w 882358"/>
              <a:gd name="connsiteY6" fmla="*/ 246908 h 307288"/>
              <a:gd name="connsiteX7" fmla="*/ 840395 w 882358"/>
              <a:gd name="connsiteY7" fmla="*/ 77574 h 307288"/>
              <a:gd name="connsiteX0" fmla="*/ 798062 w 874852"/>
              <a:gd name="connsiteY0" fmla="*/ 77576 h 307288"/>
              <a:gd name="connsiteX1" fmla="*/ 408595 w 874852"/>
              <a:gd name="connsiteY1" fmla="*/ 1375 h 307288"/>
              <a:gd name="connsiteX2" fmla="*/ 27595 w 874852"/>
              <a:gd name="connsiteY2" fmla="*/ 43708 h 307288"/>
              <a:gd name="connsiteX3" fmla="*/ 44528 w 874852"/>
              <a:gd name="connsiteY3" fmla="*/ 221509 h 307288"/>
              <a:gd name="connsiteX4" fmla="*/ 163062 w 874852"/>
              <a:gd name="connsiteY4" fmla="*/ 280775 h 307288"/>
              <a:gd name="connsiteX5" fmla="*/ 450928 w 874852"/>
              <a:gd name="connsiteY5" fmla="*/ 306175 h 307288"/>
              <a:gd name="connsiteX6" fmla="*/ 857328 w 874852"/>
              <a:gd name="connsiteY6" fmla="*/ 246908 h 307288"/>
              <a:gd name="connsiteX7" fmla="*/ 806528 w 874852"/>
              <a:gd name="connsiteY7" fmla="*/ 94507 h 307288"/>
              <a:gd name="connsiteX0" fmla="*/ 798062 w 808767"/>
              <a:gd name="connsiteY0" fmla="*/ 77576 h 307289"/>
              <a:gd name="connsiteX1" fmla="*/ 408595 w 808767"/>
              <a:gd name="connsiteY1" fmla="*/ 1375 h 307289"/>
              <a:gd name="connsiteX2" fmla="*/ 27595 w 808767"/>
              <a:gd name="connsiteY2" fmla="*/ 43708 h 307289"/>
              <a:gd name="connsiteX3" fmla="*/ 44528 w 808767"/>
              <a:gd name="connsiteY3" fmla="*/ 221509 h 307289"/>
              <a:gd name="connsiteX4" fmla="*/ 163062 w 808767"/>
              <a:gd name="connsiteY4" fmla="*/ 280775 h 307289"/>
              <a:gd name="connsiteX5" fmla="*/ 450928 w 808767"/>
              <a:gd name="connsiteY5" fmla="*/ 306175 h 307289"/>
              <a:gd name="connsiteX6" fmla="*/ 764195 w 808767"/>
              <a:gd name="connsiteY6" fmla="*/ 246908 h 307289"/>
              <a:gd name="connsiteX7" fmla="*/ 806528 w 808767"/>
              <a:gd name="connsiteY7" fmla="*/ 94507 h 307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8767" h="307289">
                <a:moveTo>
                  <a:pt x="798062" y="77576"/>
                </a:moveTo>
                <a:cubicBezTo>
                  <a:pt x="628728" y="28187"/>
                  <a:pt x="537006" y="7020"/>
                  <a:pt x="408595" y="1375"/>
                </a:cubicBezTo>
                <a:cubicBezTo>
                  <a:pt x="280184" y="-4270"/>
                  <a:pt x="88273" y="7019"/>
                  <a:pt x="27595" y="43708"/>
                </a:cubicBezTo>
                <a:cubicBezTo>
                  <a:pt x="-33083" y="80397"/>
                  <a:pt x="21950" y="181998"/>
                  <a:pt x="44528" y="221509"/>
                </a:cubicBezTo>
                <a:cubicBezTo>
                  <a:pt x="67106" y="261020"/>
                  <a:pt x="95329" y="266664"/>
                  <a:pt x="163062" y="280775"/>
                </a:cubicBezTo>
                <a:cubicBezTo>
                  <a:pt x="230795" y="294886"/>
                  <a:pt x="350739" y="311820"/>
                  <a:pt x="450928" y="306175"/>
                </a:cubicBezTo>
                <a:cubicBezTo>
                  <a:pt x="551117" y="300531"/>
                  <a:pt x="704928" y="282186"/>
                  <a:pt x="764195" y="246908"/>
                </a:cubicBezTo>
                <a:cubicBezTo>
                  <a:pt x="823462" y="211630"/>
                  <a:pt x="806528" y="94507"/>
                  <a:pt x="806528" y="9450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Полилиния 230"/>
          <p:cNvSpPr/>
          <p:nvPr/>
        </p:nvSpPr>
        <p:spPr>
          <a:xfrm>
            <a:off x="4652117" y="2461109"/>
            <a:ext cx="959655" cy="332203"/>
          </a:xfrm>
          <a:custGeom>
            <a:avLst/>
            <a:gdLst>
              <a:gd name="connsiteX0" fmla="*/ 913264 w 923886"/>
              <a:gd name="connsiteY0" fmla="*/ 110067 h 325638"/>
              <a:gd name="connsiteX1" fmla="*/ 430664 w 923886"/>
              <a:gd name="connsiteY1" fmla="*/ 0 h 325638"/>
              <a:gd name="connsiteX2" fmla="*/ 49664 w 923886"/>
              <a:gd name="connsiteY2" fmla="*/ 42333 h 325638"/>
              <a:gd name="connsiteX3" fmla="*/ 7331 w 923886"/>
              <a:gd name="connsiteY3" fmla="*/ 237067 h 325638"/>
              <a:gd name="connsiteX4" fmla="*/ 75064 w 923886"/>
              <a:gd name="connsiteY4" fmla="*/ 321733 h 325638"/>
              <a:gd name="connsiteX5" fmla="*/ 472997 w 923886"/>
              <a:gd name="connsiteY5" fmla="*/ 304800 h 325638"/>
              <a:gd name="connsiteX6" fmla="*/ 879397 w 923886"/>
              <a:gd name="connsiteY6" fmla="*/ 245533 h 325638"/>
              <a:gd name="connsiteX7" fmla="*/ 913264 w 923886"/>
              <a:gd name="connsiteY7" fmla="*/ 177800 h 325638"/>
              <a:gd name="connsiteX0" fmla="*/ 949033 w 959655"/>
              <a:gd name="connsiteY0" fmla="*/ 113019 h 332203"/>
              <a:gd name="connsiteX1" fmla="*/ 466433 w 959655"/>
              <a:gd name="connsiteY1" fmla="*/ 2952 h 332203"/>
              <a:gd name="connsiteX2" fmla="*/ 85433 w 959655"/>
              <a:gd name="connsiteY2" fmla="*/ 45285 h 332203"/>
              <a:gd name="connsiteX3" fmla="*/ 767 w 959655"/>
              <a:gd name="connsiteY3" fmla="*/ 189219 h 332203"/>
              <a:gd name="connsiteX4" fmla="*/ 110833 w 959655"/>
              <a:gd name="connsiteY4" fmla="*/ 324685 h 332203"/>
              <a:gd name="connsiteX5" fmla="*/ 508766 w 959655"/>
              <a:gd name="connsiteY5" fmla="*/ 307752 h 332203"/>
              <a:gd name="connsiteX6" fmla="*/ 915166 w 959655"/>
              <a:gd name="connsiteY6" fmla="*/ 248485 h 332203"/>
              <a:gd name="connsiteX7" fmla="*/ 949033 w 959655"/>
              <a:gd name="connsiteY7" fmla="*/ 180752 h 332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9655" h="332203">
                <a:moveTo>
                  <a:pt x="949033" y="113019"/>
                </a:moveTo>
                <a:cubicBezTo>
                  <a:pt x="779699" y="63630"/>
                  <a:pt x="610366" y="14241"/>
                  <a:pt x="466433" y="2952"/>
                </a:cubicBezTo>
                <a:cubicBezTo>
                  <a:pt x="322500" y="-8337"/>
                  <a:pt x="163044" y="14241"/>
                  <a:pt x="85433" y="45285"/>
                </a:cubicBezTo>
                <a:cubicBezTo>
                  <a:pt x="7822" y="76329"/>
                  <a:pt x="-3466" y="142652"/>
                  <a:pt x="767" y="189219"/>
                </a:cubicBezTo>
                <a:cubicBezTo>
                  <a:pt x="5000" y="235786"/>
                  <a:pt x="26167" y="304930"/>
                  <a:pt x="110833" y="324685"/>
                </a:cubicBezTo>
                <a:cubicBezTo>
                  <a:pt x="195499" y="344440"/>
                  <a:pt x="374711" y="320452"/>
                  <a:pt x="508766" y="307752"/>
                </a:cubicBezTo>
                <a:cubicBezTo>
                  <a:pt x="642821" y="295052"/>
                  <a:pt x="841788" y="269652"/>
                  <a:pt x="915166" y="248485"/>
                </a:cubicBezTo>
                <a:cubicBezTo>
                  <a:pt x="988544" y="227318"/>
                  <a:pt x="949033" y="180752"/>
                  <a:pt x="949033" y="18075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Полилиния 231"/>
          <p:cNvSpPr/>
          <p:nvPr/>
        </p:nvSpPr>
        <p:spPr>
          <a:xfrm>
            <a:off x="5644859" y="1083819"/>
            <a:ext cx="811754" cy="365623"/>
          </a:xfrm>
          <a:custGeom>
            <a:avLst/>
            <a:gdLst>
              <a:gd name="connsiteX0" fmla="*/ 913264 w 923886"/>
              <a:gd name="connsiteY0" fmla="*/ 110067 h 325638"/>
              <a:gd name="connsiteX1" fmla="*/ 430664 w 923886"/>
              <a:gd name="connsiteY1" fmla="*/ 0 h 325638"/>
              <a:gd name="connsiteX2" fmla="*/ 49664 w 923886"/>
              <a:gd name="connsiteY2" fmla="*/ 42333 h 325638"/>
              <a:gd name="connsiteX3" fmla="*/ 7331 w 923886"/>
              <a:gd name="connsiteY3" fmla="*/ 237067 h 325638"/>
              <a:gd name="connsiteX4" fmla="*/ 75064 w 923886"/>
              <a:gd name="connsiteY4" fmla="*/ 321733 h 325638"/>
              <a:gd name="connsiteX5" fmla="*/ 472997 w 923886"/>
              <a:gd name="connsiteY5" fmla="*/ 304800 h 325638"/>
              <a:gd name="connsiteX6" fmla="*/ 879397 w 923886"/>
              <a:gd name="connsiteY6" fmla="*/ 245533 h 325638"/>
              <a:gd name="connsiteX7" fmla="*/ 913264 w 923886"/>
              <a:gd name="connsiteY7" fmla="*/ 177800 h 325638"/>
              <a:gd name="connsiteX0" fmla="*/ 887524 w 898146"/>
              <a:gd name="connsiteY0" fmla="*/ 113524 h 330285"/>
              <a:gd name="connsiteX1" fmla="*/ 404924 w 898146"/>
              <a:gd name="connsiteY1" fmla="*/ 3457 h 330285"/>
              <a:gd name="connsiteX2" fmla="*/ 23924 w 898146"/>
              <a:gd name="connsiteY2" fmla="*/ 45790 h 330285"/>
              <a:gd name="connsiteX3" fmla="*/ 40857 w 898146"/>
              <a:gd name="connsiteY3" fmla="*/ 223591 h 330285"/>
              <a:gd name="connsiteX4" fmla="*/ 49324 w 898146"/>
              <a:gd name="connsiteY4" fmla="*/ 325190 h 330285"/>
              <a:gd name="connsiteX5" fmla="*/ 447257 w 898146"/>
              <a:gd name="connsiteY5" fmla="*/ 308257 h 330285"/>
              <a:gd name="connsiteX6" fmla="*/ 853657 w 898146"/>
              <a:gd name="connsiteY6" fmla="*/ 248990 h 330285"/>
              <a:gd name="connsiteX7" fmla="*/ 887524 w 898146"/>
              <a:gd name="connsiteY7" fmla="*/ 181257 h 330285"/>
              <a:gd name="connsiteX0" fmla="*/ 891195 w 901817"/>
              <a:gd name="connsiteY0" fmla="*/ 113524 h 309370"/>
              <a:gd name="connsiteX1" fmla="*/ 408595 w 901817"/>
              <a:gd name="connsiteY1" fmla="*/ 3457 h 309370"/>
              <a:gd name="connsiteX2" fmla="*/ 27595 w 901817"/>
              <a:gd name="connsiteY2" fmla="*/ 45790 h 309370"/>
              <a:gd name="connsiteX3" fmla="*/ 44528 w 901817"/>
              <a:gd name="connsiteY3" fmla="*/ 223591 h 309370"/>
              <a:gd name="connsiteX4" fmla="*/ 163062 w 901817"/>
              <a:gd name="connsiteY4" fmla="*/ 282857 h 309370"/>
              <a:gd name="connsiteX5" fmla="*/ 450928 w 901817"/>
              <a:gd name="connsiteY5" fmla="*/ 308257 h 309370"/>
              <a:gd name="connsiteX6" fmla="*/ 857328 w 901817"/>
              <a:gd name="connsiteY6" fmla="*/ 248990 h 309370"/>
              <a:gd name="connsiteX7" fmla="*/ 891195 w 901817"/>
              <a:gd name="connsiteY7" fmla="*/ 181257 h 309370"/>
              <a:gd name="connsiteX0" fmla="*/ 798062 w 901817"/>
              <a:gd name="connsiteY0" fmla="*/ 122546 h 309925"/>
              <a:gd name="connsiteX1" fmla="*/ 408595 w 901817"/>
              <a:gd name="connsiteY1" fmla="*/ 4012 h 309925"/>
              <a:gd name="connsiteX2" fmla="*/ 27595 w 901817"/>
              <a:gd name="connsiteY2" fmla="*/ 46345 h 309925"/>
              <a:gd name="connsiteX3" fmla="*/ 44528 w 901817"/>
              <a:gd name="connsiteY3" fmla="*/ 224146 h 309925"/>
              <a:gd name="connsiteX4" fmla="*/ 163062 w 901817"/>
              <a:gd name="connsiteY4" fmla="*/ 283412 h 309925"/>
              <a:gd name="connsiteX5" fmla="*/ 450928 w 901817"/>
              <a:gd name="connsiteY5" fmla="*/ 308812 h 309925"/>
              <a:gd name="connsiteX6" fmla="*/ 857328 w 901817"/>
              <a:gd name="connsiteY6" fmla="*/ 249545 h 309925"/>
              <a:gd name="connsiteX7" fmla="*/ 891195 w 901817"/>
              <a:gd name="connsiteY7" fmla="*/ 181812 h 309925"/>
              <a:gd name="connsiteX0" fmla="*/ 798062 w 872039"/>
              <a:gd name="connsiteY0" fmla="*/ 122546 h 309925"/>
              <a:gd name="connsiteX1" fmla="*/ 408595 w 872039"/>
              <a:gd name="connsiteY1" fmla="*/ 4012 h 309925"/>
              <a:gd name="connsiteX2" fmla="*/ 27595 w 872039"/>
              <a:gd name="connsiteY2" fmla="*/ 46345 h 309925"/>
              <a:gd name="connsiteX3" fmla="*/ 44528 w 872039"/>
              <a:gd name="connsiteY3" fmla="*/ 224146 h 309925"/>
              <a:gd name="connsiteX4" fmla="*/ 163062 w 872039"/>
              <a:gd name="connsiteY4" fmla="*/ 283412 h 309925"/>
              <a:gd name="connsiteX5" fmla="*/ 450928 w 872039"/>
              <a:gd name="connsiteY5" fmla="*/ 308812 h 309925"/>
              <a:gd name="connsiteX6" fmla="*/ 857328 w 872039"/>
              <a:gd name="connsiteY6" fmla="*/ 249545 h 309925"/>
              <a:gd name="connsiteX7" fmla="*/ 789595 w 872039"/>
              <a:gd name="connsiteY7" fmla="*/ 97145 h 309925"/>
              <a:gd name="connsiteX0" fmla="*/ 798062 w 882358"/>
              <a:gd name="connsiteY0" fmla="*/ 122546 h 309925"/>
              <a:gd name="connsiteX1" fmla="*/ 408595 w 882358"/>
              <a:gd name="connsiteY1" fmla="*/ 4012 h 309925"/>
              <a:gd name="connsiteX2" fmla="*/ 27595 w 882358"/>
              <a:gd name="connsiteY2" fmla="*/ 46345 h 309925"/>
              <a:gd name="connsiteX3" fmla="*/ 44528 w 882358"/>
              <a:gd name="connsiteY3" fmla="*/ 224146 h 309925"/>
              <a:gd name="connsiteX4" fmla="*/ 163062 w 882358"/>
              <a:gd name="connsiteY4" fmla="*/ 283412 h 309925"/>
              <a:gd name="connsiteX5" fmla="*/ 450928 w 882358"/>
              <a:gd name="connsiteY5" fmla="*/ 308812 h 309925"/>
              <a:gd name="connsiteX6" fmla="*/ 857328 w 882358"/>
              <a:gd name="connsiteY6" fmla="*/ 249545 h 309925"/>
              <a:gd name="connsiteX7" fmla="*/ 840395 w 882358"/>
              <a:gd name="connsiteY7" fmla="*/ 80211 h 309925"/>
              <a:gd name="connsiteX0" fmla="*/ 798062 w 882358"/>
              <a:gd name="connsiteY0" fmla="*/ 77576 h 307288"/>
              <a:gd name="connsiteX1" fmla="*/ 408595 w 882358"/>
              <a:gd name="connsiteY1" fmla="*/ 1375 h 307288"/>
              <a:gd name="connsiteX2" fmla="*/ 27595 w 882358"/>
              <a:gd name="connsiteY2" fmla="*/ 43708 h 307288"/>
              <a:gd name="connsiteX3" fmla="*/ 44528 w 882358"/>
              <a:gd name="connsiteY3" fmla="*/ 221509 h 307288"/>
              <a:gd name="connsiteX4" fmla="*/ 163062 w 882358"/>
              <a:gd name="connsiteY4" fmla="*/ 280775 h 307288"/>
              <a:gd name="connsiteX5" fmla="*/ 450928 w 882358"/>
              <a:gd name="connsiteY5" fmla="*/ 306175 h 307288"/>
              <a:gd name="connsiteX6" fmla="*/ 857328 w 882358"/>
              <a:gd name="connsiteY6" fmla="*/ 246908 h 307288"/>
              <a:gd name="connsiteX7" fmla="*/ 840395 w 882358"/>
              <a:gd name="connsiteY7" fmla="*/ 77574 h 307288"/>
              <a:gd name="connsiteX0" fmla="*/ 798062 w 874852"/>
              <a:gd name="connsiteY0" fmla="*/ 77576 h 307288"/>
              <a:gd name="connsiteX1" fmla="*/ 408595 w 874852"/>
              <a:gd name="connsiteY1" fmla="*/ 1375 h 307288"/>
              <a:gd name="connsiteX2" fmla="*/ 27595 w 874852"/>
              <a:gd name="connsiteY2" fmla="*/ 43708 h 307288"/>
              <a:gd name="connsiteX3" fmla="*/ 44528 w 874852"/>
              <a:gd name="connsiteY3" fmla="*/ 221509 h 307288"/>
              <a:gd name="connsiteX4" fmla="*/ 163062 w 874852"/>
              <a:gd name="connsiteY4" fmla="*/ 280775 h 307288"/>
              <a:gd name="connsiteX5" fmla="*/ 450928 w 874852"/>
              <a:gd name="connsiteY5" fmla="*/ 306175 h 307288"/>
              <a:gd name="connsiteX6" fmla="*/ 857328 w 874852"/>
              <a:gd name="connsiteY6" fmla="*/ 246908 h 307288"/>
              <a:gd name="connsiteX7" fmla="*/ 806528 w 874852"/>
              <a:gd name="connsiteY7" fmla="*/ 94507 h 307288"/>
              <a:gd name="connsiteX0" fmla="*/ 798062 w 808767"/>
              <a:gd name="connsiteY0" fmla="*/ 77576 h 307289"/>
              <a:gd name="connsiteX1" fmla="*/ 408595 w 808767"/>
              <a:gd name="connsiteY1" fmla="*/ 1375 h 307289"/>
              <a:gd name="connsiteX2" fmla="*/ 27595 w 808767"/>
              <a:gd name="connsiteY2" fmla="*/ 43708 h 307289"/>
              <a:gd name="connsiteX3" fmla="*/ 44528 w 808767"/>
              <a:gd name="connsiteY3" fmla="*/ 221509 h 307289"/>
              <a:gd name="connsiteX4" fmla="*/ 163062 w 808767"/>
              <a:gd name="connsiteY4" fmla="*/ 280775 h 307289"/>
              <a:gd name="connsiteX5" fmla="*/ 450928 w 808767"/>
              <a:gd name="connsiteY5" fmla="*/ 306175 h 307289"/>
              <a:gd name="connsiteX6" fmla="*/ 764195 w 808767"/>
              <a:gd name="connsiteY6" fmla="*/ 246908 h 307289"/>
              <a:gd name="connsiteX7" fmla="*/ 806528 w 808767"/>
              <a:gd name="connsiteY7" fmla="*/ 94507 h 307289"/>
              <a:gd name="connsiteX0" fmla="*/ 798062 w 808767"/>
              <a:gd name="connsiteY0" fmla="*/ 77576 h 384290"/>
              <a:gd name="connsiteX1" fmla="*/ 408595 w 808767"/>
              <a:gd name="connsiteY1" fmla="*/ 1375 h 384290"/>
              <a:gd name="connsiteX2" fmla="*/ 27595 w 808767"/>
              <a:gd name="connsiteY2" fmla="*/ 43708 h 384290"/>
              <a:gd name="connsiteX3" fmla="*/ 44528 w 808767"/>
              <a:gd name="connsiteY3" fmla="*/ 221509 h 384290"/>
              <a:gd name="connsiteX4" fmla="*/ 163062 w 808767"/>
              <a:gd name="connsiteY4" fmla="*/ 382375 h 384290"/>
              <a:gd name="connsiteX5" fmla="*/ 450928 w 808767"/>
              <a:gd name="connsiteY5" fmla="*/ 306175 h 384290"/>
              <a:gd name="connsiteX6" fmla="*/ 764195 w 808767"/>
              <a:gd name="connsiteY6" fmla="*/ 246908 h 384290"/>
              <a:gd name="connsiteX7" fmla="*/ 806528 w 808767"/>
              <a:gd name="connsiteY7" fmla="*/ 94507 h 384290"/>
              <a:gd name="connsiteX0" fmla="*/ 798062 w 808767"/>
              <a:gd name="connsiteY0" fmla="*/ 77576 h 411685"/>
              <a:gd name="connsiteX1" fmla="*/ 408595 w 808767"/>
              <a:gd name="connsiteY1" fmla="*/ 1375 h 411685"/>
              <a:gd name="connsiteX2" fmla="*/ 27595 w 808767"/>
              <a:gd name="connsiteY2" fmla="*/ 43708 h 411685"/>
              <a:gd name="connsiteX3" fmla="*/ 44528 w 808767"/>
              <a:gd name="connsiteY3" fmla="*/ 221509 h 411685"/>
              <a:gd name="connsiteX4" fmla="*/ 163062 w 808767"/>
              <a:gd name="connsiteY4" fmla="*/ 382375 h 411685"/>
              <a:gd name="connsiteX5" fmla="*/ 450928 w 808767"/>
              <a:gd name="connsiteY5" fmla="*/ 399308 h 411685"/>
              <a:gd name="connsiteX6" fmla="*/ 764195 w 808767"/>
              <a:gd name="connsiteY6" fmla="*/ 246908 h 411685"/>
              <a:gd name="connsiteX7" fmla="*/ 806528 w 808767"/>
              <a:gd name="connsiteY7" fmla="*/ 94507 h 411685"/>
              <a:gd name="connsiteX0" fmla="*/ 798062 w 808767"/>
              <a:gd name="connsiteY0" fmla="*/ 77576 h 405422"/>
              <a:gd name="connsiteX1" fmla="*/ 408595 w 808767"/>
              <a:gd name="connsiteY1" fmla="*/ 1375 h 405422"/>
              <a:gd name="connsiteX2" fmla="*/ 27595 w 808767"/>
              <a:gd name="connsiteY2" fmla="*/ 43708 h 405422"/>
              <a:gd name="connsiteX3" fmla="*/ 44528 w 808767"/>
              <a:gd name="connsiteY3" fmla="*/ 221509 h 405422"/>
              <a:gd name="connsiteX4" fmla="*/ 163062 w 808767"/>
              <a:gd name="connsiteY4" fmla="*/ 382375 h 405422"/>
              <a:gd name="connsiteX5" fmla="*/ 450928 w 808767"/>
              <a:gd name="connsiteY5" fmla="*/ 399308 h 405422"/>
              <a:gd name="connsiteX6" fmla="*/ 764195 w 808767"/>
              <a:gd name="connsiteY6" fmla="*/ 246908 h 405422"/>
              <a:gd name="connsiteX7" fmla="*/ 806528 w 808767"/>
              <a:gd name="connsiteY7" fmla="*/ 94507 h 405422"/>
              <a:gd name="connsiteX0" fmla="*/ 798062 w 808767"/>
              <a:gd name="connsiteY0" fmla="*/ 77576 h 382516"/>
              <a:gd name="connsiteX1" fmla="*/ 408595 w 808767"/>
              <a:gd name="connsiteY1" fmla="*/ 1375 h 382516"/>
              <a:gd name="connsiteX2" fmla="*/ 27595 w 808767"/>
              <a:gd name="connsiteY2" fmla="*/ 43708 h 382516"/>
              <a:gd name="connsiteX3" fmla="*/ 44528 w 808767"/>
              <a:gd name="connsiteY3" fmla="*/ 221509 h 382516"/>
              <a:gd name="connsiteX4" fmla="*/ 163062 w 808767"/>
              <a:gd name="connsiteY4" fmla="*/ 382375 h 382516"/>
              <a:gd name="connsiteX5" fmla="*/ 764195 w 808767"/>
              <a:gd name="connsiteY5" fmla="*/ 246908 h 382516"/>
              <a:gd name="connsiteX6" fmla="*/ 806528 w 808767"/>
              <a:gd name="connsiteY6" fmla="*/ 94507 h 382516"/>
              <a:gd name="connsiteX0" fmla="*/ 811148 w 822218"/>
              <a:gd name="connsiteY0" fmla="*/ 77576 h 365608"/>
              <a:gd name="connsiteX1" fmla="*/ 421681 w 822218"/>
              <a:gd name="connsiteY1" fmla="*/ 1375 h 365608"/>
              <a:gd name="connsiteX2" fmla="*/ 40681 w 822218"/>
              <a:gd name="connsiteY2" fmla="*/ 43708 h 365608"/>
              <a:gd name="connsiteX3" fmla="*/ 57614 w 822218"/>
              <a:gd name="connsiteY3" fmla="*/ 221509 h 365608"/>
              <a:gd name="connsiteX4" fmla="*/ 455548 w 822218"/>
              <a:gd name="connsiteY4" fmla="*/ 365442 h 365608"/>
              <a:gd name="connsiteX5" fmla="*/ 777281 w 822218"/>
              <a:gd name="connsiteY5" fmla="*/ 246908 h 365608"/>
              <a:gd name="connsiteX6" fmla="*/ 819614 w 822218"/>
              <a:gd name="connsiteY6" fmla="*/ 94507 h 365608"/>
              <a:gd name="connsiteX0" fmla="*/ 811148 w 822218"/>
              <a:gd name="connsiteY0" fmla="*/ 77576 h 365600"/>
              <a:gd name="connsiteX1" fmla="*/ 421681 w 822218"/>
              <a:gd name="connsiteY1" fmla="*/ 1375 h 365600"/>
              <a:gd name="connsiteX2" fmla="*/ 40681 w 822218"/>
              <a:gd name="connsiteY2" fmla="*/ 43708 h 365600"/>
              <a:gd name="connsiteX3" fmla="*/ 57614 w 822218"/>
              <a:gd name="connsiteY3" fmla="*/ 221509 h 365600"/>
              <a:gd name="connsiteX4" fmla="*/ 455548 w 822218"/>
              <a:gd name="connsiteY4" fmla="*/ 365442 h 365600"/>
              <a:gd name="connsiteX5" fmla="*/ 777281 w 822218"/>
              <a:gd name="connsiteY5" fmla="*/ 246908 h 365600"/>
              <a:gd name="connsiteX6" fmla="*/ 819614 w 822218"/>
              <a:gd name="connsiteY6" fmla="*/ 119907 h 365600"/>
              <a:gd name="connsiteX0" fmla="*/ 811148 w 811754"/>
              <a:gd name="connsiteY0" fmla="*/ 77576 h 365623"/>
              <a:gd name="connsiteX1" fmla="*/ 421681 w 811754"/>
              <a:gd name="connsiteY1" fmla="*/ 1375 h 365623"/>
              <a:gd name="connsiteX2" fmla="*/ 40681 w 811754"/>
              <a:gd name="connsiteY2" fmla="*/ 43708 h 365623"/>
              <a:gd name="connsiteX3" fmla="*/ 57614 w 811754"/>
              <a:gd name="connsiteY3" fmla="*/ 221509 h 365623"/>
              <a:gd name="connsiteX4" fmla="*/ 455548 w 811754"/>
              <a:gd name="connsiteY4" fmla="*/ 365442 h 365623"/>
              <a:gd name="connsiteX5" fmla="*/ 777281 w 811754"/>
              <a:gd name="connsiteY5" fmla="*/ 246908 h 365623"/>
              <a:gd name="connsiteX6" fmla="*/ 802681 w 811754"/>
              <a:gd name="connsiteY6" fmla="*/ 52174 h 36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1754" h="365623">
                <a:moveTo>
                  <a:pt x="811148" y="77576"/>
                </a:moveTo>
                <a:cubicBezTo>
                  <a:pt x="641814" y="28187"/>
                  <a:pt x="550092" y="7020"/>
                  <a:pt x="421681" y="1375"/>
                </a:cubicBezTo>
                <a:cubicBezTo>
                  <a:pt x="293270" y="-4270"/>
                  <a:pt x="101359" y="7019"/>
                  <a:pt x="40681" y="43708"/>
                </a:cubicBezTo>
                <a:cubicBezTo>
                  <a:pt x="-19997" y="80397"/>
                  <a:pt x="-11530" y="167887"/>
                  <a:pt x="57614" y="221509"/>
                </a:cubicBezTo>
                <a:cubicBezTo>
                  <a:pt x="126758" y="275131"/>
                  <a:pt x="335604" y="361209"/>
                  <a:pt x="455548" y="365442"/>
                </a:cubicBezTo>
                <a:cubicBezTo>
                  <a:pt x="575492" y="369675"/>
                  <a:pt x="719426" y="299119"/>
                  <a:pt x="777281" y="246908"/>
                </a:cubicBezTo>
                <a:cubicBezTo>
                  <a:pt x="835136" y="194697"/>
                  <a:pt x="802681" y="52174"/>
                  <a:pt x="802681" y="5217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6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 Box 50"/>
          <p:cNvSpPr txBox="1">
            <a:spLocks noChangeArrowheads="1"/>
          </p:cNvSpPr>
          <p:nvPr/>
        </p:nvSpPr>
        <p:spPr bwMode="auto">
          <a:xfrm>
            <a:off x="2770393" y="1172357"/>
            <a:ext cx="32136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ru-RU" altLang="ru-RU" sz="2000" b="1" dirty="0" smtClean="0">
                <a:latin typeface="Bookman Old Style" panose="02050604050505020204" pitchFamily="18" charset="0"/>
              </a:rPr>
              <a:t>Варианты С</a:t>
            </a:r>
            <a:r>
              <a:rPr lang="ru-RU" altLang="ru-RU" sz="2000" b="1" baseline="-25000" dirty="0" smtClean="0">
                <a:latin typeface="Bookman Old Style" panose="02050604050505020204" pitchFamily="18" charset="0"/>
              </a:rPr>
              <a:t>МСК </a:t>
            </a:r>
            <a:r>
              <a:rPr lang="ru-RU" altLang="ru-RU" sz="2000" b="1" dirty="0">
                <a:latin typeface="Bookman Old Style" panose="02050604050505020204" pitchFamily="18" charset="0"/>
              </a:rPr>
              <a:t>, г</a:t>
            </a:r>
            <a:r>
              <a:rPr lang="en-US" altLang="ru-RU" sz="2000" b="1" dirty="0">
                <a:latin typeface="Bookman Old Style" panose="02050604050505020204" pitchFamily="18" charset="0"/>
              </a:rPr>
              <a:t>/</a:t>
            </a:r>
            <a:r>
              <a:rPr lang="ru-RU" altLang="ru-RU" sz="2000" b="1" dirty="0" smtClean="0">
                <a:latin typeface="Bookman Old Style" panose="02050604050505020204" pitchFamily="18" charset="0"/>
              </a:rPr>
              <a:t>м</a:t>
            </a:r>
            <a:r>
              <a:rPr lang="ru-RU" altLang="ru-RU" sz="2000" b="1" baseline="30000" dirty="0" smtClean="0">
                <a:latin typeface="Bookman Old Style" panose="02050604050505020204" pitchFamily="18" charset="0"/>
              </a:rPr>
              <a:t>3</a:t>
            </a:r>
            <a:r>
              <a:rPr lang="ru-RU" altLang="ru-RU" sz="2000" b="1" dirty="0" smtClean="0">
                <a:latin typeface="Bookman Old Style" panose="02050604050505020204" pitchFamily="18" charset="0"/>
              </a:rPr>
              <a:t>:</a:t>
            </a:r>
            <a:endParaRPr lang="ru-RU" altLang="ru-RU" sz="2000" b="1" dirty="0">
              <a:latin typeface="Bookman Old Style" panose="02050604050505020204" pitchFamily="18" charset="0"/>
            </a:endParaRPr>
          </a:p>
        </p:txBody>
      </p:sp>
      <p:sp>
        <p:nvSpPr>
          <p:cNvPr id="241" name="Line 47"/>
          <p:cNvSpPr>
            <a:spLocks noChangeShapeType="1"/>
          </p:cNvSpPr>
          <p:nvPr/>
        </p:nvSpPr>
        <p:spPr bwMode="auto">
          <a:xfrm>
            <a:off x="5993394" y="1256138"/>
            <a:ext cx="1126464" cy="0"/>
          </a:xfrm>
          <a:prstGeom prst="line">
            <a:avLst/>
          </a:prstGeom>
          <a:noFill/>
          <a:ln w="1905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 b="1">
              <a:latin typeface="Bookman Old Style" panose="02050604050505020204" pitchFamily="18" charset="0"/>
            </a:endParaRPr>
          </a:p>
        </p:txBody>
      </p:sp>
      <p:sp>
        <p:nvSpPr>
          <p:cNvPr id="242" name="Line 48"/>
          <p:cNvSpPr>
            <a:spLocks noChangeShapeType="1"/>
          </p:cNvSpPr>
          <p:nvPr/>
        </p:nvSpPr>
        <p:spPr bwMode="auto">
          <a:xfrm>
            <a:off x="5993394" y="1416259"/>
            <a:ext cx="1126464" cy="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 b="1">
              <a:latin typeface="Bookman Old Style" panose="02050604050505020204" pitchFamily="18" charset="0"/>
            </a:endParaRPr>
          </a:p>
        </p:txBody>
      </p:sp>
      <p:sp>
        <p:nvSpPr>
          <p:cNvPr id="243" name="Line 49"/>
          <p:cNvSpPr>
            <a:spLocks noChangeShapeType="1"/>
          </p:cNvSpPr>
          <p:nvPr/>
        </p:nvSpPr>
        <p:spPr bwMode="auto">
          <a:xfrm>
            <a:off x="5993394" y="1607819"/>
            <a:ext cx="112646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 b="1">
              <a:latin typeface="Bookman Old Style" panose="02050604050505020204" pitchFamily="18" charset="0"/>
            </a:endParaRPr>
          </a:p>
        </p:txBody>
      </p:sp>
      <p:sp>
        <p:nvSpPr>
          <p:cNvPr id="245" name="Text Box 51"/>
          <p:cNvSpPr txBox="1">
            <a:spLocks noChangeArrowheads="1"/>
          </p:cNvSpPr>
          <p:nvPr/>
        </p:nvSpPr>
        <p:spPr bwMode="auto">
          <a:xfrm>
            <a:off x="7119858" y="1046927"/>
            <a:ext cx="30328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1400" b="1" dirty="0">
                <a:latin typeface="Bookman Old Style" panose="02050604050505020204" pitchFamily="18" charset="0"/>
              </a:rPr>
              <a:t>1</a:t>
            </a:r>
          </a:p>
          <a:p>
            <a:pPr eaLnBrk="1" hangingPunct="1"/>
            <a:r>
              <a:rPr lang="ru-RU" altLang="ru-RU" sz="1400" b="1" dirty="0">
                <a:latin typeface="Bookman Old Style" panose="02050604050505020204" pitchFamily="18" charset="0"/>
              </a:rPr>
              <a:t>2</a:t>
            </a:r>
          </a:p>
          <a:p>
            <a:pPr eaLnBrk="1" hangingPunct="1"/>
            <a:r>
              <a:rPr lang="ru-RU" altLang="ru-RU" sz="1400" b="1" dirty="0">
                <a:latin typeface="Bookman Old Style" panose="02050604050505020204" pitchFamily="18" charset="0"/>
              </a:rPr>
              <a:t>3</a:t>
            </a:r>
          </a:p>
        </p:txBody>
      </p:sp>
      <p:sp>
        <p:nvSpPr>
          <p:cNvPr id="247" name="Oval 54"/>
          <p:cNvSpPr>
            <a:spLocks noChangeArrowheads="1"/>
          </p:cNvSpPr>
          <p:nvPr/>
        </p:nvSpPr>
        <p:spPr bwMode="auto">
          <a:xfrm>
            <a:off x="1115616" y="6377136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8" name="Text Box 55"/>
          <p:cNvSpPr txBox="1">
            <a:spLocks noChangeArrowheads="1"/>
          </p:cNvSpPr>
          <p:nvPr/>
        </p:nvSpPr>
        <p:spPr bwMode="auto">
          <a:xfrm>
            <a:off x="1302470" y="6214477"/>
            <a:ext cx="70976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1800" dirty="0" smtClean="0"/>
              <a:t>- скважина</a:t>
            </a:r>
            <a:r>
              <a:rPr lang="ru-RU" altLang="ru-RU" sz="1800" dirty="0"/>
              <a:t>, </a:t>
            </a:r>
            <a:r>
              <a:rPr lang="ru-RU" altLang="ru-RU" sz="1800" dirty="0" smtClean="0"/>
              <a:t> в числителе - номер, в знаменателе - </a:t>
            </a:r>
            <a:r>
              <a:rPr lang="ru-RU" altLang="ru-RU" sz="1800" dirty="0"/>
              <a:t>содержание</a:t>
            </a:r>
            <a:r>
              <a:rPr lang="en-US" altLang="ru-RU" sz="1800" dirty="0"/>
              <a:t> Au</a:t>
            </a:r>
            <a:r>
              <a:rPr lang="ru-RU" altLang="ru-RU" sz="1800" dirty="0"/>
              <a:t> в г</a:t>
            </a:r>
            <a:r>
              <a:rPr lang="en-US" altLang="ru-RU" sz="1800" dirty="0"/>
              <a:t>/</a:t>
            </a:r>
            <a:r>
              <a:rPr lang="ru-RU" altLang="ru-RU" sz="1800" dirty="0"/>
              <a:t>м</a:t>
            </a:r>
            <a:r>
              <a:rPr lang="ru-RU" altLang="ru-RU" sz="1800" baseline="30000" dirty="0"/>
              <a:t>3</a:t>
            </a:r>
            <a:endParaRPr lang="ru-RU" altLang="ru-RU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303484" y="-5047"/>
            <a:ext cx="885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Bookman Old Style" panose="02050604050505020204" pitchFamily="18" charset="0"/>
              </a:rPr>
              <a:t>Варианты оконтуривания полезного ископаемого по минимальному содержанию в краевой выработке (МСК) в плане</a:t>
            </a:r>
            <a:endParaRPr lang="ru-RU" sz="2400" b="1" dirty="0">
              <a:latin typeface="Bookman Old Style" panose="02050604050505020204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1866900" y="2000250"/>
            <a:ext cx="5095875" cy="4105275"/>
          </a:xfrm>
          <a:custGeom>
            <a:avLst/>
            <a:gdLst>
              <a:gd name="connsiteX0" fmla="*/ 0 w 5095875"/>
              <a:gd name="connsiteY0" fmla="*/ 933450 h 4105275"/>
              <a:gd name="connsiteX1" fmla="*/ 1238250 w 5095875"/>
              <a:gd name="connsiteY1" fmla="*/ 2343150 h 4105275"/>
              <a:gd name="connsiteX2" fmla="*/ 666750 w 5095875"/>
              <a:gd name="connsiteY2" fmla="*/ 3590925 h 4105275"/>
              <a:gd name="connsiteX3" fmla="*/ 1295400 w 5095875"/>
              <a:gd name="connsiteY3" fmla="*/ 3590925 h 4105275"/>
              <a:gd name="connsiteX4" fmla="*/ 2095500 w 5095875"/>
              <a:gd name="connsiteY4" fmla="*/ 3914775 h 4105275"/>
              <a:gd name="connsiteX5" fmla="*/ 2800350 w 5095875"/>
              <a:gd name="connsiteY5" fmla="*/ 4086225 h 4105275"/>
              <a:gd name="connsiteX6" fmla="*/ 3562350 w 5095875"/>
              <a:gd name="connsiteY6" fmla="*/ 4105275 h 4105275"/>
              <a:gd name="connsiteX7" fmla="*/ 4467225 w 5095875"/>
              <a:gd name="connsiteY7" fmla="*/ 3781425 h 4105275"/>
              <a:gd name="connsiteX8" fmla="*/ 5086350 w 5095875"/>
              <a:gd name="connsiteY8" fmla="*/ 3505200 h 4105275"/>
              <a:gd name="connsiteX9" fmla="*/ 5095875 w 5095875"/>
              <a:gd name="connsiteY9" fmla="*/ 2266950 h 4105275"/>
              <a:gd name="connsiteX10" fmla="*/ 3914775 w 5095875"/>
              <a:gd name="connsiteY10" fmla="*/ 942975 h 4105275"/>
              <a:gd name="connsiteX11" fmla="*/ 3057525 w 5095875"/>
              <a:gd name="connsiteY11" fmla="*/ 457200 h 4105275"/>
              <a:gd name="connsiteX12" fmla="*/ 2305050 w 5095875"/>
              <a:gd name="connsiteY12" fmla="*/ 0 h 4105275"/>
              <a:gd name="connsiteX13" fmla="*/ 1543050 w 5095875"/>
              <a:gd name="connsiteY13" fmla="*/ 933450 h 4105275"/>
              <a:gd name="connsiteX14" fmla="*/ 781050 w 5095875"/>
              <a:gd name="connsiteY14" fmla="*/ 342900 h 4105275"/>
              <a:gd name="connsiteX15" fmla="*/ 0 w 5095875"/>
              <a:gd name="connsiteY15" fmla="*/ 933450 h 4105275"/>
              <a:gd name="connsiteX0" fmla="*/ 0 w 5095875"/>
              <a:gd name="connsiteY0" fmla="*/ 933450 h 4105275"/>
              <a:gd name="connsiteX1" fmla="*/ 1238250 w 5095875"/>
              <a:gd name="connsiteY1" fmla="*/ 2343150 h 4105275"/>
              <a:gd name="connsiteX2" fmla="*/ 666750 w 5095875"/>
              <a:gd name="connsiteY2" fmla="*/ 3590925 h 4105275"/>
              <a:gd name="connsiteX3" fmla="*/ 1295400 w 5095875"/>
              <a:gd name="connsiteY3" fmla="*/ 3590925 h 4105275"/>
              <a:gd name="connsiteX4" fmla="*/ 2114550 w 5095875"/>
              <a:gd name="connsiteY4" fmla="*/ 3848100 h 4105275"/>
              <a:gd name="connsiteX5" fmla="*/ 2800350 w 5095875"/>
              <a:gd name="connsiteY5" fmla="*/ 4086225 h 4105275"/>
              <a:gd name="connsiteX6" fmla="*/ 3562350 w 5095875"/>
              <a:gd name="connsiteY6" fmla="*/ 4105275 h 4105275"/>
              <a:gd name="connsiteX7" fmla="*/ 4467225 w 5095875"/>
              <a:gd name="connsiteY7" fmla="*/ 3781425 h 4105275"/>
              <a:gd name="connsiteX8" fmla="*/ 5086350 w 5095875"/>
              <a:gd name="connsiteY8" fmla="*/ 3505200 h 4105275"/>
              <a:gd name="connsiteX9" fmla="*/ 5095875 w 5095875"/>
              <a:gd name="connsiteY9" fmla="*/ 2266950 h 4105275"/>
              <a:gd name="connsiteX10" fmla="*/ 3914775 w 5095875"/>
              <a:gd name="connsiteY10" fmla="*/ 942975 h 4105275"/>
              <a:gd name="connsiteX11" fmla="*/ 3057525 w 5095875"/>
              <a:gd name="connsiteY11" fmla="*/ 457200 h 4105275"/>
              <a:gd name="connsiteX12" fmla="*/ 2305050 w 5095875"/>
              <a:gd name="connsiteY12" fmla="*/ 0 h 4105275"/>
              <a:gd name="connsiteX13" fmla="*/ 1543050 w 5095875"/>
              <a:gd name="connsiteY13" fmla="*/ 933450 h 4105275"/>
              <a:gd name="connsiteX14" fmla="*/ 781050 w 5095875"/>
              <a:gd name="connsiteY14" fmla="*/ 342900 h 4105275"/>
              <a:gd name="connsiteX15" fmla="*/ 0 w 5095875"/>
              <a:gd name="connsiteY15" fmla="*/ 933450 h 4105275"/>
              <a:gd name="connsiteX0" fmla="*/ 0 w 5095875"/>
              <a:gd name="connsiteY0" fmla="*/ 933450 h 4105275"/>
              <a:gd name="connsiteX1" fmla="*/ 1238250 w 5095875"/>
              <a:gd name="connsiteY1" fmla="*/ 2343150 h 4105275"/>
              <a:gd name="connsiteX2" fmla="*/ 666750 w 5095875"/>
              <a:gd name="connsiteY2" fmla="*/ 3590925 h 4105275"/>
              <a:gd name="connsiteX3" fmla="*/ 1295400 w 5095875"/>
              <a:gd name="connsiteY3" fmla="*/ 3590925 h 4105275"/>
              <a:gd name="connsiteX4" fmla="*/ 2114550 w 5095875"/>
              <a:gd name="connsiteY4" fmla="*/ 3848100 h 4105275"/>
              <a:gd name="connsiteX5" fmla="*/ 2809875 w 5095875"/>
              <a:gd name="connsiteY5" fmla="*/ 4029075 h 4105275"/>
              <a:gd name="connsiteX6" fmla="*/ 3562350 w 5095875"/>
              <a:gd name="connsiteY6" fmla="*/ 4105275 h 4105275"/>
              <a:gd name="connsiteX7" fmla="*/ 4467225 w 5095875"/>
              <a:gd name="connsiteY7" fmla="*/ 3781425 h 4105275"/>
              <a:gd name="connsiteX8" fmla="*/ 5086350 w 5095875"/>
              <a:gd name="connsiteY8" fmla="*/ 3505200 h 4105275"/>
              <a:gd name="connsiteX9" fmla="*/ 5095875 w 5095875"/>
              <a:gd name="connsiteY9" fmla="*/ 2266950 h 4105275"/>
              <a:gd name="connsiteX10" fmla="*/ 3914775 w 5095875"/>
              <a:gd name="connsiteY10" fmla="*/ 942975 h 4105275"/>
              <a:gd name="connsiteX11" fmla="*/ 3057525 w 5095875"/>
              <a:gd name="connsiteY11" fmla="*/ 457200 h 4105275"/>
              <a:gd name="connsiteX12" fmla="*/ 2305050 w 5095875"/>
              <a:gd name="connsiteY12" fmla="*/ 0 h 4105275"/>
              <a:gd name="connsiteX13" fmla="*/ 1543050 w 5095875"/>
              <a:gd name="connsiteY13" fmla="*/ 933450 h 4105275"/>
              <a:gd name="connsiteX14" fmla="*/ 781050 w 5095875"/>
              <a:gd name="connsiteY14" fmla="*/ 342900 h 4105275"/>
              <a:gd name="connsiteX15" fmla="*/ 0 w 5095875"/>
              <a:gd name="connsiteY15" fmla="*/ 933450 h 4105275"/>
              <a:gd name="connsiteX0" fmla="*/ 0 w 5095875"/>
              <a:gd name="connsiteY0" fmla="*/ 933450 h 4105275"/>
              <a:gd name="connsiteX1" fmla="*/ 1238250 w 5095875"/>
              <a:gd name="connsiteY1" fmla="*/ 2343150 h 4105275"/>
              <a:gd name="connsiteX2" fmla="*/ 666750 w 5095875"/>
              <a:gd name="connsiteY2" fmla="*/ 3590925 h 4105275"/>
              <a:gd name="connsiteX3" fmla="*/ 1295400 w 5095875"/>
              <a:gd name="connsiteY3" fmla="*/ 3590925 h 4105275"/>
              <a:gd name="connsiteX4" fmla="*/ 2114550 w 5095875"/>
              <a:gd name="connsiteY4" fmla="*/ 3848100 h 4105275"/>
              <a:gd name="connsiteX5" fmla="*/ 2809875 w 5095875"/>
              <a:gd name="connsiteY5" fmla="*/ 4000500 h 4105275"/>
              <a:gd name="connsiteX6" fmla="*/ 3562350 w 5095875"/>
              <a:gd name="connsiteY6" fmla="*/ 4105275 h 4105275"/>
              <a:gd name="connsiteX7" fmla="*/ 4467225 w 5095875"/>
              <a:gd name="connsiteY7" fmla="*/ 3781425 h 4105275"/>
              <a:gd name="connsiteX8" fmla="*/ 5086350 w 5095875"/>
              <a:gd name="connsiteY8" fmla="*/ 3505200 h 4105275"/>
              <a:gd name="connsiteX9" fmla="*/ 5095875 w 5095875"/>
              <a:gd name="connsiteY9" fmla="*/ 2266950 h 4105275"/>
              <a:gd name="connsiteX10" fmla="*/ 3914775 w 5095875"/>
              <a:gd name="connsiteY10" fmla="*/ 942975 h 4105275"/>
              <a:gd name="connsiteX11" fmla="*/ 3057525 w 5095875"/>
              <a:gd name="connsiteY11" fmla="*/ 457200 h 4105275"/>
              <a:gd name="connsiteX12" fmla="*/ 2305050 w 5095875"/>
              <a:gd name="connsiteY12" fmla="*/ 0 h 4105275"/>
              <a:gd name="connsiteX13" fmla="*/ 1543050 w 5095875"/>
              <a:gd name="connsiteY13" fmla="*/ 933450 h 4105275"/>
              <a:gd name="connsiteX14" fmla="*/ 781050 w 5095875"/>
              <a:gd name="connsiteY14" fmla="*/ 342900 h 4105275"/>
              <a:gd name="connsiteX15" fmla="*/ 0 w 5095875"/>
              <a:gd name="connsiteY15" fmla="*/ 933450 h 4105275"/>
              <a:gd name="connsiteX0" fmla="*/ 0 w 5095875"/>
              <a:gd name="connsiteY0" fmla="*/ 933450 h 4105275"/>
              <a:gd name="connsiteX1" fmla="*/ 1238250 w 5095875"/>
              <a:gd name="connsiteY1" fmla="*/ 2343150 h 4105275"/>
              <a:gd name="connsiteX2" fmla="*/ 666750 w 5095875"/>
              <a:gd name="connsiteY2" fmla="*/ 3590925 h 4105275"/>
              <a:gd name="connsiteX3" fmla="*/ 1295400 w 5095875"/>
              <a:gd name="connsiteY3" fmla="*/ 3590925 h 4105275"/>
              <a:gd name="connsiteX4" fmla="*/ 2114550 w 5095875"/>
              <a:gd name="connsiteY4" fmla="*/ 3848100 h 4105275"/>
              <a:gd name="connsiteX5" fmla="*/ 2809875 w 5095875"/>
              <a:gd name="connsiteY5" fmla="*/ 4000500 h 4105275"/>
              <a:gd name="connsiteX6" fmla="*/ 3562350 w 5095875"/>
              <a:gd name="connsiteY6" fmla="*/ 4105275 h 4105275"/>
              <a:gd name="connsiteX7" fmla="*/ 4467225 w 5095875"/>
              <a:gd name="connsiteY7" fmla="*/ 3781425 h 4105275"/>
              <a:gd name="connsiteX8" fmla="*/ 4886325 w 5095875"/>
              <a:gd name="connsiteY8" fmla="*/ 3562350 h 4105275"/>
              <a:gd name="connsiteX9" fmla="*/ 5095875 w 5095875"/>
              <a:gd name="connsiteY9" fmla="*/ 2266950 h 4105275"/>
              <a:gd name="connsiteX10" fmla="*/ 3914775 w 5095875"/>
              <a:gd name="connsiteY10" fmla="*/ 942975 h 4105275"/>
              <a:gd name="connsiteX11" fmla="*/ 3057525 w 5095875"/>
              <a:gd name="connsiteY11" fmla="*/ 457200 h 4105275"/>
              <a:gd name="connsiteX12" fmla="*/ 2305050 w 5095875"/>
              <a:gd name="connsiteY12" fmla="*/ 0 h 4105275"/>
              <a:gd name="connsiteX13" fmla="*/ 1543050 w 5095875"/>
              <a:gd name="connsiteY13" fmla="*/ 933450 h 4105275"/>
              <a:gd name="connsiteX14" fmla="*/ 781050 w 5095875"/>
              <a:gd name="connsiteY14" fmla="*/ 342900 h 4105275"/>
              <a:gd name="connsiteX15" fmla="*/ 0 w 5095875"/>
              <a:gd name="connsiteY15" fmla="*/ 933450 h 410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95875" h="4105275">
                <a:moveTo>
                  <a:pt x="0" y="933450"/>
                </a:moveTo>
                <a:lnTo>
                  <a:pt x="1238250" y="2343150"/>
                </a:lnTo>
                <a:lnTo>
                  <a:pt x="666750" y="3590925"/>
                </a:lnTo>
                <a:lnTo>
                  <a:pt x="1295400" y="3590925"/>
                </a:lnTo>
                <a:lnTo>
                  <a:pt x="2114550" y="3848100"/>
                </a:lnTo>
                <a:lnTo>
                  <a:pt x="2809875" y="4000500"/>
                </a:lnTo>
                <a:lnTo>
                  <a:pt x="3562350" y="4105275"/>
                </a:lnTo>
                <a:lnTo>
                  <a:pt x="4467225" y="3781425"/>
                </a:lnTo>
                <a:lnTo>
                  <a:pt x="4886325" y="3562350"/>
                </a:lnTo>
                <a:lnTo>
                  <a:pt x="5095875" y="2266950"/>
                </a:lnTo>
                <a:lnTo>
                  <a:pt x="3914775" y="942975"/>
                </a:lnTo>
                <a:lnTo>
                  <a:pt x="3057525" y="457200"/>
                </a:lnTo>
                <a:lnTo>
                  <a:pt x="2305050" y="0"/>
                </a:lnTo>
                <a:lnTo>
                  <a:pt x="1543050" y="933450"/>
                </a:lnTo>
                <a:lnTo>
                  <a:pt x="781050" y="342900"/>
                </a:lnTo>
                <a:lnTo>
                  <a:pt x="0" y="933450"/>
                </a:lnTo>
                <a:close/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105025" y="2238375"/>
            <a:ext cx="4448175" cy="3695700"/>
          </a:xfrm>
          <a:custGeom>
            <a:avLst/>
            <a:gdLst>
              <a:gd name="connsiteX0" fmla="*/ 0 w 4448175"/>
              <a:gd name="connsiteY0" fmla="*/ 704850 h 3695700"/>
              <a:gd name="connsiteX1" fmla="*/ 1419225 w 4448175"/>
              <a:gd name="connsiteY1" fmla="*/ 2066925 h 3695700"/>
              <a:gd name="connsiteX2" fmla="*/ 1876425 w 4448175"/>
              <a:gd name="connsiteY2" fmla="*/ 3362325 h 3695700"/>
              <a:gd name="connsiteX3" fmla="*/ 2590800 w 4448175"/>
              <a:gd name="connsiteY3" fmla="*/ 3581400 h 3695700"/>
              <a:gd name="connsiteX4" fmla="*/ 3324225 w 4448175"/>
              <a:gd name="connsiteY4" fmla="*/ 3695700 h 3695700"/>
              <a:gd name="connsiteX5" fmla="*/ 4171950 w 4448175"/>
              <a:gd name="connsiteY5" fmla="*/ 3314700 h 3695700"/>
              <a:gd name="connsiteX6" fmla="*/ 4448175 w 4448175"/>
              <a:gd name="connsiteY6" fmla="*/ 2066925 h 3695700"/>
              <a:gd name="connsiteX7" fmla="*/ 3257550 w 4448175"/>
              <a:gd name="connsiteY7" fmla="*/ 695325 h 3695700"/>
              <a:gd name="connsiteX8" fmla="*/ 2209800 w 4448175"/>
              <a:gd name="connsiteY8" fmla="*/ 57150 h 3695700"/>
              <a:gd name="connsiteX9" fmla="*/ 2124075 w 4448175"/>
              <a:gd name="connsiteY9" fmla="*/ 0 h 3695700"/>
              <a:gd name="connsiteX10" fmla="*/ 1381125 w 4448175"/>
              <a:gd name="connsiteY10" fmla="*/ 1047750 h 3695700"/>
              <a:gd name="connsiteX11" fmla="*/ 495300 w 4448175"/>
              <a:gd name="connsiteY11" fmla="*/ 352425 h 3695700"/>
              <a:gd name="connsiteX12" fmla="*/ 0 w 4448175"/>
              <a:gd name="connsiteY12" fmla="*/ 704850 h 369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48175" h="3695700">
                <a:moveTo>
                  <a:pt x="0" y="704850"/>
                </a:moveTo>
                <a:lnTo>
                  <a:pt x="1419225" y="2066925"/>
                </a:lnTo>
                <a:lnTo>
                  <a:pt x="1876425" y="3362325"/>
                </a:lnTo>
                <a:lnTo>
                  <a:pt x="2590800" y="3581400"/>
                </a:lnTo>
                <a:lnTo>
                  <a:pt x="3324225" y="3695700"/>
                </a:lnTo>
                <a:lnTo>
                  <a:pt x="4171950" y="3314700"/>
                </a:lnTo>
                <a:lnTo>
                  <a:pt x="4448175" y="2066925"/>
                </a:lnTo>
                <a:lnTo>
                  <a:pt x="3257550" y="695325"/>
                </a:lnTo>
                <a:lnTo>
                  <a:pt x="2209800" y="57150"/>
                </a:lnTo>
                <a:lnTo>
                  <a:pt x="2124075" y="0"/>
                </a:lnTo>
                <a:lnTo>
                  <a:pt x="1381125" y="1047750"/>
                </a:lnTo>
                <a:lnTo>
                  <a:pt x="495300" y="352425"/>
                </a:lnTo>
                <a:lnTo>
                  <a:pt x="0" y="704850"/>
                </a:lnTo>
                <a:close/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905250" y="2505075"/>
            <a:ext cx="2266950" cy="3276600"/>
          </a:xfrm>
          <a:custGeom>
            <a:avLst/>
            <a:gdLst>
              <a:gd name="connsiteX0" fmla="*/ 438150 w 2266950"/>
              <a:gd name="connsiteY0" fmla="*/ 1819275 h 3276600"/>
              <a:gd name="connsiteX1" fmla="*/ 771525 w 2266950"/>
              <a:gd name="connsiteY1" fmla="*/ 3114675 h 3276600"/>
              <a:gd name="connsiteX2" fmla="*/ 1543050 w 2266950"/>
              <a:gd name="connsiteY2" fmla="*/ 3276600 h 3276600"/>
              <a:gd name="connsiteX3" fmla="*/ 1971675 w 2266950"/>
              <a:gd name="connsiteY3" fmla="*/ 3048000 h 3276600"/>
              <a:gd name="connsiteX4" fmla="*/ 2266950 w 2266950"/>
              <a:gd name="connsiteY4" fmla="*/ 1819275 h 3276600"/>
              <a:gd name="connsiteX5" fmla="*/ 971550 w 2266950"/>
              <a:gd name="connsiteY5" fmla="*/ 438150 h 3276600"/>
              <a:gd name="connsiteX6" fmla="*/ 323850 w 2266950"/>
              <a:gd name="connsiteY6" fmla="*/ 0 h 3276600"/>
              <a:gd name="connsiteX7" fmla="*/ 0 w 2266950"/>
              <a:gd name="connsiteY7" fmla="*/ 419100 h 3276600"/>
              <a:gd name="connsiteX8" fmla="*/ 438150 w 2266950"/>
              <a:gd name="connsiteY8" fmla="*/ 1819275 h 327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6950" h="3276600">
                <a:moveTo>
                  <a:pt x="438150" y="1819275"/>
                </a:moveTo>
                <a:lnTo>
                  <a:pt x="771525" y="3114675"/>
                </a:lnTo>
                <a:lnTo>
                  <a:pt x="1543050" y="3276600"/>
                </a:lnTo>
                <a:lnTo>
                  <a:pt x="1971675" y="3048000"/>
                </a:lnTo>
                <a:lnTo>
                  <a:pt x="2266950" y="1819275"/>
                </a:lnTo>
                <a:lnTo>
                  <a:pt x="971550" y="438150"/>
                </a:lnTo>
                <a:lnTo>
                  <a:pt x="323850" y="0"/>
                </a:lnTo>
                <a:lnTo>
                  <a:pt x="0" y="419100"/>
                </a:lnTo>
                <a:lnTo>
                  <a:pt x="438150" y="1819275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Oval 3"/>
          <p:cNvSpPr>
            <a:spLocks noChangeArrowheads="1"/>
          </p:cNvSpPr>
          <p:nvPr/>
        </p:nvSpPr>
        <p:spPr bwMode="auto">
          <a:xfrm>
            <a:off x="2695713" y="2913132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 sz="1800" b="1"/>
          </a:p>
        </p:txBody>
      </p:sp>
      <p:sp>
        <p:nvSpPr>
          <p:cNvPr id="204" name="Oval 5"/>
          <p:cNvSpPr>
            <a:spLocks noChangeArrowheads="1"/>
          </p:cNvSpPr>
          <p:nvPr/>
        </p:nvSpPr>
        <p:spPr bwMode="auto">
          <a:xfrm>
            <a:off x="4067313" y="2913132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 sz="1800" b="1"/>
          </a:p>
        </p:txBody>
      </p:sp>
      <p:sp>
        <p:nvSpPr>
          <p:cNvPr id="218" name="Text Box 21"/>
          <p:cNvSpPr txBox="1">
            <a:spLocks noChangeArrowheads="1"/>
          </p:cNvSpPr>
          <p:nvPr/>
        </p:nvSpPr>
        <p:spPr bwMode="auto">
          <a:xfrm>
            <a:off x="1783638" y="2506732"/>
            <a:ext cx="531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 sz="1800" b="1" dirty="0"/>
              <a:t>1/2</a:t>
            </a:r>
            <a:endParaRPr lang="ru-RU" altLang="ru-RU" sz="1800" b="1" dirty="0"/>
          </a:p>
        </p:txBody>
      </p:sp>
      <p:sp>
        <p:nvSpPr>
          <p:cNvPr id="219" name="Text Box 22"/>
          <p:cNvSpPr txBox="1">
            <a:spLocks noChangeArrowheads="1"/>
          </p:cNvSpPr>
          <p:nvPr/>
        </p:nvSpPr>
        <p:spPr bwMode="auto">
          <a:xfrm>
            <a:off x="2494004" y="2479745"/>
            <a:ext cx="4796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 sz="1800" b="1" dirty="0"/>
              <a:t>2/3</a:t>
            </a:r>
            <a:endParaRPr lang="ru-RU" altLang="ru-RU" sz="1800" b="1" dirty="0"/>
          </a:p>
        </p:txBody>
      </p:sp>
      <p:sp>
        <p:nvSpPr>
          <p:cNvPr id="220" name="Text Box 23"/>
          <p:cNvSpPr txBox="1">
            <a:spLocks noChangeArrowheads="1"/>
          </p:cNvSpPr>
          <p:nvPr/>
        </p:nvSpPr>
        <p:spPr bwMode="auto">
          <a:xfrm>
            <a:off x="3179804" y="2506732"/>
            <a:ext cx="4796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 sz="1800" b="1" dirty="0"/>
              <a:t>3/1</a:t>
            </a:r>
            <a:endParaRPr lang="ru-RU" altLang="ru-RU" sz="1800" b="1" dirty="0"/>
          </a:p>
        </p:txBody>
      </p:sp>
      <p:sp>
        <p:nvSpPr>
          <p:cNvPr id="223" name="Text Box 26"/>
          <p:cNvSpPr txBox="1">
            <a:spLocks noChangeArrowheads="1"/>
          </p:cNvSpPr>
          <p:nvPr/>
        </p:nvSpPr>
        <p:spPr bwMode="auto">
          <a:xfrm>
            <a:off x="5753585" y="2511469"/>
            <a:ext cx="4796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 sz="1800" b="1" dirty="0"/>
              <a:t>6/1</a:t>
            </a:r>
            <a:endParaRPr lang="ru-RU" altLang="ru-RU" sz="1800" b="1" dirty="0"/>
          </a:p>
        </p:txBody>
      </p:sp>
      <p:sp>
        <p:nvSpPr>
          <p:cNvPr id="203" name="Oval 4"/>
          <p:cNvSpPr>
            <a:spLocks noChangeArrowheads="1"/>
          </p:cNvSpPr>
          <p:nvPr/>
        </p:nvSpPr>
        <p:spPr bwMode="auto">
          <a:xfrm>
            <a:off x="3381513" y="2913132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 sz="1800" b="1"/>
          </a:p>
        </p:txBody>
      </p:sp>
      <p:sp>
        <p:nvSpPr>
          <p:cNvPr id="205" name="Oval 6"/>
          <p:cNvSpPr>
            <a:spLocks noChangeArrowheads="1"/>
          </p:cNvSpPr>
          <p:nvPr/>
        </p:nvSpPr>
        <p:spPr bwMode="auto">
          <a:xfrm>
            <a:off x="4829313" y="2913132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 sz="1800" b="1"/>
          </a:p>
        </p:txBody>
      </p:sp>
      <p:sp>
        <p:nvSpPr>
          <p:cNvPr id="201" name="Oval 2"/>
          <p:cNvSpPr>
            <a:spLocks noChangeArrowheads="1"/>
          </p:cNvSpPr>
          <p:nvPr/>
        </p:nvSpPr>
        <p:spPr bwMode="auto">
          <a:xfrm>
            <a:off x="2086113" y="2913132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 sz="1800" b="1"/>
          </a:p>
        </p:txBody>
      </p:sp>
      <p:sp>
        <p:nvSpPr>
          <p:cNvPr id="206" name="Oval 7"/>
          <p:cNvSpPr>
            <a:spLocks noChangeArrowheads="1"/>
          </p:cNvSpPr>
          <p:nvPr/>
        </p:nvSpPr>
        <p:spPr bwMode="auto">
          <a:xfrm>
            <a:off x="5743713" y="2913132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 sz="1800" b="1"/>
          </a:p>
        </p:txBody>
      </p:sp>
      <p:sp>
        <p:nvSpPr>
          <p:cNvPr id="222" name="Text Box 25"/>
          <p:cNvSpPr txBox="1">
            <a:spLocks noChangeArrowheads="1"/>
          </p:cNvSpPr>
          <p:nvPr/>
        </p:nvSpPr>
        <p:spPr bwMode="auto">
          <a:xfrm>
            <a:off x="4794388" y="2479745"/>
            <a:ext cx="4796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 sz="1800" b="1" dirty="0"/>
              <a:t>5/3</a:t>
            </a:r>
            <a:endParaRPr lang="ru-RU" altLang="ru-RU" sz="1800" b="1" dirty="0"/>
          </a:p>
        </p:txBody>
      </p:sp>
      <p:sp>
        <p:nvSpPr>
          <p:cNvPr id="221" name="Text Box 24"/>
          <p:cNvSpPr txBox="1">
            <a:spLocks noChangeArrowheads="1"/>
          </p:cNvSpPr>
          <p:nvPr/>
        </p:nvSpPr>
        <p:spPr bwMode="auto">
          <a:xfrm>
            <a:off x="3949326" y="2479745"/>
            <a:ext cx="4796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 sz="1800" b="1" dirty="0"/>
              <a:t>4/5</a:t>
            </a:r>
            <a:endParaRPr lang="ru-RU" altLang="ru-RU" sz="1800" b="1" dirty="0"/>
          </a:p>
        </p:txBody>
      </p:sp>
      <p:sp>
        <p:nvSpPr>
          <p:cNvPr id="207" name="Oval 8"/>
          <p:cNvSpPr>
            <a:spLocks noChangeArrowheads="1"/>
          </p:cNvSpPr>
          <p:nvPr/>
        </p:nvSpPr>
        <p:spPr bwMode="auto">
          <a:xfrm>
            <a:off x="2577726" y="4273064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 sz="1800" b="1"/>
          </a:p>
        </p:txBody>
      </p:sp>
      <p:sp>
        <p:nvSpPr>
          <p:cNvPr id="210" name="Oval 11"/>
          <p:cNvSpPr>
            <a:spLocks noChangeArrowheads="1"/>
          </p:cNvSpPr>
          <p:nvPr/>
        </p:nvSpPr>
        <p:spPr bwMode="auto">
          <a:xfrm>
            <a:off x="4939926" y="4273064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 sz="1800" b="1"/>
          </a:p>
        </p:txBody>
      </p:sp>
      <p:sp>
        <p:nvSpPr>
          <p:cNvPr id="211" name="Oval 12"/>
          <p:cNvSpPr>
            <a:spLocks noChangeArrowheads="1"/>
          </p:cNvSpPr>
          <p:nvPr/>
        </p:nvSpPr>
        <p:spPr bwMode="auto">
          <a:xfrm>
            <a:off x="5701926" y="4196864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 sz="1800" b="1"/>
          </a:p>
        </p:txBody>
      </p:sp>
      <p:sp>
        <p:nvSpPr>
          <p:cNvPr id="224" name="Text Box 27"/>
          <p:cNvSpPr txBox="1">
            <a:spLocks noChangeArrowheads="1"/>
          </p:cNvSpPr>
          <p:nvPr/>
        </p:nvSpPr>
        <p:spPr bwMode="auto">
          <a:xfrm>
            <a:off x="2291783" y="3903732"/>
            <a:ext cx="4796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 sz="1800" b="1" dirty="0"/>
              <a:t>7/0</a:t>
            </a:r>
            <a:endParaRPr lang="ru-RU" altLang="ru-RU" sz="1800" b="1" dirty="0"/>
          </a:p>
        </p:txBody>
      </p:sp>
      <p:sp>
        <p:nvSpPr>
          <p:cNvPr id="225" name="Text Box 28"/>
          <p:cNvSpPr txBox="1">
            <a:spLocks noChangeArrowheads="1"/>
          </p:cNvSpPr>
          <p:nvPr/>
        </p:nvSpPr>
        <p:spPr bwMode="auto">
          <a:xfrm>
            <a:off x="3316010" y="3835986"/>
            <a:ext cx="4796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 sz="1800" b="1" dirty="0"/>
              <a:t>8/2</a:t>
            </a:r>
            <a:endParaRPr lang="ru-RU" altLang="ru-RU" sz="1800" b="1" dirty="0"/>
          </a:p>
        </p:txBody>
      </p:sp>
      <p:sp>
        <p:nvSpPr>
          <p:cNvPr id="226" name="Text Box 29"/>
          <p:cNvSpPr txBox="1">
            <a:spLocks noChangeArrowheads="1"/>
          </p:cNvSpPr>
          <p:nvPr/>
        </p:nvSpPr>
        <p:spPr bwMode="auto">
          <a:xfrm>
            <a:off x="3983558" y="3810104"/>
            <a:ext cx="4796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 sz="1800" b="1" dirty="0"/>
              <a:t>9/3</a:t>
            </a:r>
            <a:endParaRPr lang="ru-RU" altLang="ru-RU" sz="1800" b="1" dirty="0"/>
          </a:p>
        </p:txBody>
      </p:sp>
      <p:sp>
        <p:nvSpPr>
          <p:cNvPr id="227" name="Text Box 30"/>
          <p:cNvSpPr txBox="1">
            <a:spLocks noChangeArrowheads="1"/>
          </p:cNvSpPr>
          <p:nvPr/>
        </p:nvSpPr>
        <p:spPr bwMode="auto">
          <a:xfrm>
            <a:off x="4737100" y="3820111"/>
            <a:ext cx="5950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 sz="1800" b="1" dirty="0"/>
              <a:t>10/8</a:t>
            </a:r>
            <a:endParaRPr lang="ru-RU" altLang="ru-RU" sz="1800" b="1" dirty="0"/>
          </a:p>
        </p:txBody>
      </p:sp>
      <p:sp>
        <p:nvSpPr>
          <p:cNvPr id="228" name="Text Box 31"/>
          <p:cNvSpPr txBox="1">
            <a:spLocks noChangeArrowheads="1"/>
          </p:cNvSpPr>
          <p:nvPr/>
        </p:nvSpPr>
        <p:spPr bwMode="auto">
          <a:xfrm>
            <a:off x="5446804" y="3820111"/>
            <a:ext cx="586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 sz="1800" b="1" dirty="0"/>
              <a:t>11/5</a:t>
            </a:r>
            <a:endParaRPr lang="ru-RU" altLang="ru-RU" sz="1800" b="1" dirty="0"/>
          </a:p>
        </p:txBody>
      </p:sp>
      <p:sp>
        <p:nvSpPr>
          <p:cNvPr id="209" name="Oval 10"/>
          <p:cNvSpPr>
            <a:spLocks noChangeArrowheads="1"/>
          </p:cNvSpPr>
          <p:nvPr/>
        </p:nvSpPr>
        <p:spPr bwMode="auto">
          <a:xfrm>
            <a:off x="4330326" y="4273064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 sz="1800" b="1"/>
          </a:p>
        </p:txBody>
      </p:sp>
      <p:sp>
        <p:nvSpPr>
          <p:cNvPr id="208" name="Oval 9"/>
          <p:cNvSpPr>
            <a:spLocks noChangeArrowheads="1"/>
          </p:cNvSpPr>
          <p:nvPr/>
        </p:nvSpPr>
        <p:spPr bwMode="auto">
          <a:xfrm>
            <a:off x="3492126" y="4273064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 sz="1800" b="1"/>
          </a:p>
        </p:txBody>
      </p:sp>
      <p:sp>
        <p:nvSpPr>
          <p:cNvPr id="216" name="Oval 17"/>
          <p:cNvSpPr>
            <a:spLocks noChangeArrowheads="1"/>
          </p:cNvSpPr>
          <p:nvPr/>
        </p:nvSpPr>
        <p:spPr bwMode="auto">
          <a:xfrm>
            <a:off x="5397125" y="5556796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 sz="1800" b="1"/>
          </a:p>
        </p:txBody>
      </p:sp>
      <p:sp>
        <p:nvSpPr>
          <p:cNvPr id="229" name="Text Box 32"/>
          <p:cNvSpPr txBox="1">
            <a:spLocks noChangeArrowheads="1"/>
          </p:cNvSpPr>
          <p:nvPr/>
        </p:nvSpPr>
        <p:spPr bwMode="auto">
          <a:xfrm>
            <a:off x="1967587" y="5130288"/>
            <a:ext cx="5950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 sz="1800" b="1" dirty="0"/>
              <a:t>12/1</a:t>
            </a:r>
            <a:endParaRPr lang="ru-RU" altLang="ru-RU" sz="1800" b="1" dirty="0"/>
          </a:p>
        </p:txBody>
      </p:sp>
      <p:sp>
        <p:nvSpPr>
          <p:cNvPr id="230" name="Text Box 33"/>
          <p:cNvSpPr txBox="1">
            <a:spLocks noChangeArrowheads="1"/>
          </p:cNvSpPr>
          <p:nvPr/>
        </p:nvSpPr>
        <p:spPr bwMode="auto">
          <a:xfrm>
            <a:off x="3059935" y="5186935"/>
            <a:ext cx="5950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 sz="1800" b="1"/>
              <a:t>13/1</a:t>
            </a:r>
            <a:endParaRPr lang="ru-RU" altLang="ru-RU" sz="1800" b="1"/>
          </a:p>
        </p:txBody>
      </p:sp>
      <p:sp>
        <p:nvSpPr>
          <p:cNvPr id="231" name="Text Box 34"/>
          <p:cNvSpPr txBox="1">
            <a:spLocks noChangeArrowheads="1"/>
          </p:cNvSpPr>
          <p:nvPr/>
        </p:nvSpPr>
        <p:spPr bwMode="auto">
          <a:xfrm>
            <a:off x="3933450" y="5127669"/>
            <a:ext cx="5950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 sz="1800" b="1"/>
              <a:t>14/2</a:t>
            </a:r>
            <a:endParaRPr lang="ru-RU" altLang="ru-RU" sz="1800" b="1"/>
          </a:p>
        </p:txBody>
      </p:sp>
      <p:sp>
        <p:nvSpPr>
          <p:cNvPr id="232" name="Text Box 35"/>
          <p:cNvSpPr txBox="1">
            <a:spLocks noChangeArrowheads="1"/>
          </p:cNvSpPr>
          <p:nvPr/>
        </p:nvSpPr>
        <p:spPr bwMode="auto">
          <a:xfrm>
            <a:off x="4619250" y="5149364"/>
            <a:ext cx="5950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 sz="1800" b="1"/>
              <a:t>15/3</a:t>
            </a:r>
            <a:endParaRPr lang="ru-RU" altLang="ru-RU" sz="1800" b="1"/>
          </a:p>
        </p:txBody>
      </p:sp>
      <p:sp>
        <p:nvSpPr>
          <p:cNvPr id="233" name="Text Box 36"/>
          <p:cNvSpPr txBox="1">
            <a:spLocks noChangeArrowheads="1"/>
          </p:cNvSpPr>
          <p:nvPr/>
        </p:nvSpPr>
        <p:spPr bwMode="auto">
          <a:xfrm>
            <a:off x="5320925" y="5186935"/>
            <a:ext cx="5950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 sz="1800" b="1"/>
              <a:t>16/4</a:t>
            </a:r>
            <a:endParaRPr lang="ru-RU" altLang="ru-RU" sz="1800" b="1"/>
          </a:p>
        </p:txBody>
      </p:sp>
      <p:sp>
        <p:nvSpPr>
          <p:cNvPr id="234" name="Text Box 37"/>
          <p:cNvSpPr txBox="1">
            <a:spLocks noChangeArrowheads="1"/>
          </p:cNvSpPr>
          <p:nvPr/>
        </p:nvSpPr>
        <p:spPr bwMode="auto">
          <a:xfrm>
            <a:off x="6129780" y="5103361"/>
            <a:ext cx="5950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 sz="1800" b="1" dirty="0"/>
              <a:t>17/2</a:t>
            </a:r>
            <a:endParaRPr lang="ru-RU" altLang="ru-RU" sz="1800" b="1" dirty="0"/>
          </a:p>
        </p:txBody>
      </p:sp>
      <p:sp>
        <p:nvSpPr>
          <p:cNvPr id="212" name="Oval 13"/>
          <p:cNvSpPr>
            <a:spLocks noChangeArrowheads="1"/>
          </p:cNvSpPr>
          <p:nvPr/>
        </p:nvSpPr>
        <p:spPr bwMode="auto">
          <a:xfrm>
            <a:off x="2501525" y="5556796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 sz="1800" b="1"/>
          </a:p>
        </p:txBody>
      </p:sp>
      <p:sp>
        <p:nvSpPr>
          <p:cNvPr id="213" name="Oval 14"/>
          <p:cNvSpPr>
            <a:spLocks noChangeArrowheads="1"/>
          </p:cNvSpPr>
          <p:nvPr/>
        </p:nvSpPr>
        <p:spPr bwMode="auto">
          <a:xfrm>
            <a:off x="3111125" y="5556796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 sz="1800" b="1"/>
          </a:p>
        </p:txBody>
      </p:sp>
      <p:sp>
        <p:nvSpPr>
          <p:cNvPr id="214" name="Oval 15"/>
          <p:cNvSpPr>
            <a:spLocks noChangeArrowheads="1"/>
          </p:cNvSpPr>
          <p:nvPr/>
        </p:nvSpPr>
        <p:spPr bwMode="auto">
          <a:xfrm>
            <a:off x="3949325" y="5556796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 sz="1800" b="1"/>
          </a:p>
        </p:txBody>
      </p:sp>
      <p:sp>
        <p:nvSpPr>
          <p:cNvPr id="215" name="Oval 16"/>
          <p:cNvSpPr>
            <a:spLocks noChangeArrowheads="1"/>
          </p:cNvSpPr>
          <p:nvPr/>
        </p:nvSpPr>
        <p:spPr bwMode="auto">
          <a:xfrm>
            <a:off x="4635125" y="5556796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 sz="1800" b="1"/>
          </a:p>
        </p:txBody>
      </p:sp>
      <p:sp>
        <p:nvSpPr>
          <p:cNvPr id="217" name="Oval 18"/>
          <p:cNvSpPr>
            <a:spLocks noChangeArrowheads="1"/>
          </p:cNvSpPr>
          <p:nvPr/>
        </p:nvSpPr>
        <p:spPr bwMode="auto">
          <a:xfrm>
            <a:off x="6235325" y="551304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 sz="1800" b="1"/>
          </a:p>
        </p:txBody>
      </p:sp>
    </p:spTree>
    <p:extLst>
      <p:ext uri="{BB962C8B-B14F-4D97-AF65-F5344CB8AC3E}">
        <p14:creationId xmlns:p14="http://schemas.microsoft.com/office/powerpoint/2010/main" val="213023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73087" y="116632"/>
            <a:ext cx="8229600" cy="41805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Аналитический смысл МСК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35932" y="1346101"/>
                <a:ext cx="5265018" cy="887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b="0" i="1" smtClean="0">
                            <a:latin typeface="Cambria Math"/>
                          </a:rPr>
                          <m:t>С</m:t>
                        </m:r>
                      </m:e>
                      <m:sub>
                        <m:r>
                          <a:rPr lang="ru-RU" sz="3200" b="0" i="1" smtClean="0">
                            <a:latin typeface="Cambria Math"/>
                          </a:rPr>
                          <m:t>пер. </m:t>
                        </m:r>
                      </m:sub>
                    </m:sSub>
                  </m:oMath>
                </a14:m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dirty="0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ru-RU" sz="3200" i="1" dirty="0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ru-RU" sz="320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dirty="0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ru-RU" sz="3200" b="0" i="1" dirty="0" smtClean="0">
                                    <a:latin typeface="Cambria Math"/>
                                  </a:rPr>
                                  <m:t>с</m:t>
                                </m:r>
                              </m:e>
                              <m:sub>
                                <m:r>
                                  <a:rPr lang="en-US" sz="3200" b="0" i="1" dirty="0" smtClean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3200" b="0" i="1" dirty="0" smtClean="0">
                                    <a:latin typeface="Cambria Math"/>
                                  </a:rPr>
                                  <m:t> 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sz="320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dirty="0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3200" b="0" i="1" dirty="0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3200" b="0" i="1" dirty="0" smtClean="0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ru-RU" sz="3200" i="1" dirty="0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ru-RU" sz="320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dirty="0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3200" b="0" i="1" dirty="0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С </a:t>
                </a:r>
                <a:r>
                  <a:rPr lang="ru-RU" sz="32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МСК</a:t>
                </a:r>
                <a:endParaRPr lang="ru-RU" sz="32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5932" y="1346101"/>
                <a:ext cx="5265018" cy="887615"/>
              </a:xfrm>
              <a:prstGeom prst="rect">
                <a:avLst/>
              </a:prstGeom>
              <a:blipFill rotWithShape="1">
                <a:blip r:embed="rId2"/>
                <a:stretch>
                  <a:fillRect b="-2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409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6166"/>
            <a:ext cx="2159000" cy="552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533650"/>
              </p:ext>
            </p:extLst>
          </p:nvPr>
        </p:nvGraphicFramePr>
        <p:xfrm>
          <a:off x="4572000" y="68573"/>
          <a:ext cx="4320480" cy="6675120"/>
        </p:xfrm>
        <a:graphic>
          <a:graphicData uri="http://schemas.openxmlformats.org/drawingml/2006/table">
            <a:tbl>
              <a:tblPr/>
              <a:tblGrid>
                <a:gridCol w="496728"/>
                <a:gridCol w="413940"/>
                <a:gridCol w="745092"/>
                <a:gridCol w="760596"/>
                <a:gridCol w="993456"/>
                <a:gridCol w="910668"/>
              </a:tblGrid>
              <a:tr h="21292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Таблица. Расчет среднего содержания по пересечению (С пер.) при бортовом содержании 0,5 (С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борт =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Интервал (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  <a:r>
                        <a:rPr lang="en-US" sz="12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Содержание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(С</a:t>
                      </a:r>
                      <a:r>
                        <a:rPr lang="en-US" sz="12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),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г/т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Метрограмм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  <a:r>
                        <a:rPr lang="en-US" sz="1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</a:t>
                      </a:r>
                      <a:r>
                        <a:rPr lang="en-US" sz="1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06">
                <a:tc gridSpan="3">
                  <a:txBody>
                    <a:bodyPr/>
                    <a:lstStyle/>
                    <a:p>
                      <a:pPr lvl="1" algn="l" fontAlgn="b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Сумма</a:t>
                      </a:r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42,8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18,3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06">
                <a:tc gridSpan="3">
                  <a:txBody>
                    <a:bodyPr/>
                    <a:lstStyle/>
                    <a:p>
                      <a:pPr lvl="1" algn="l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Сумма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06">
                <a:tc gridSpan="3">
                  <a:txBody>
                    <a:bodyPr/>
                    <a:lstStyle/>
                    <a:p>
                      <a:pPr lvl="1" algn="l" fontAlgn="b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Содержание</a:t>
                      </a:r>
                      <a:r>
                        <a:rPr lang="ru-RU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06">
                <a:tc gridSpan="3">
                  <a:txBody>
                    <a:bodyPr/>
                    <a:lstStyle/>
                    <a:p>
                      <a:pPr lvl="1" algn="l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Содержание</a:t>
                      </a:r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2" name="Прямая со стрелкой 31"/>
          <p:cNvCxnSpPr/>
          <p:nvPr/>
        </p:nvCxnSpPr>
        <p:spPr>
          <a:xfrm>
            <a:off x="2123728" y="1662545"/>
            <a:ext cx="0" cy="4502759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745388" y="6165304"/>
            <a:ext cx="118126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2483768" y="1669473"/>
            <a:ext cx="0" cy="39624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0310" y="85081"/>
            <a:ext cx="42576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Разрез. Оконтуривание запасов по рядовым пробам керна скважин по бортовому содержанию 0,5 г/т. Слева – интервал опробования, м</a:t>
            </a:r>
          </a:p>
          <a:p>
            <a:r>
              <a:rPr lang="ru-RU" sz="1400" b="1" dirty="0" smtClean="0"/>
              <a:t>Справа – содержание, г/т.      МСК = С борт.</a:t>
            </a:r>
            <a:endParaRPr lang="ru-RU" sz="1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518065" y="2392817"/>
            <a:ext cx="1981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Среднее содержание по пересечению – 0,8 г/т.</a:t>
            </a:r>
          </a:p>
          <a:p>
            <a:r>
              <a:rPr lang="ru-RU" sz="16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При МСК = 0,5, входит в контур подсчета запасов в плане.</a:t>
            </a:r>
            <a:endParaRPr lang="ru-RU" sz="1600" b="1" i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7" name="Полилиния 36"/>
          <p:cNvSpPr/>
          <p:nvPr/>
        </p:nvSpPr>
        <p:spPr>
          <a:xfrm>
            <a:off x="1766455" y="1662545"/>
            <a:ext cx="1032163" cy="0"/>
          </a:xfrm>
          <a:custGeom>
            <a:avLst/>
            <a:gdLst>
              <a:gd name="connsiteX0" fmla="*/ 0 w 1032163"/>
              <a:gd name="connsiteY0" fmla="*/ 0 h 0"/>
              <a:gd name="connsiteX1" fmla="*/ 1032163 w 103216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2163">
                <a:moveTo>
                  <a:pt x="0" y="0"/>
                </a:moveTo>
                <a:lnTo>
                  <a:pt x="1032163" y="0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2279073" y="1648691"/>
            <a:ext cx="949036" cy="6927"/>
          </a:xfrm>
          <a:custGeom>
            <a:avLst/>
            <a:gdLst>
              <a:gd name="connsiteX0" fmla="*/ 0 w 949036"/>
              <a:gd name="connsiteY0" fmla="*/ 0 h 6927"/>
              <a:gd name="connsiteX1" fmla="*/ 949036 w 949036"/>
              <a:gd name="connsiteY1" fmla="*/ 6927 h 6927"/>
              <a:gd name="connsiteX2" fmla="*/ 949036 w 949036"/>
              <a:gd name="connsiteY2" fmla="*/ 6927 h 6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9036" h="6927">
                <a:moveTo>
                  <a:pt x="0" y="0"/>
                </a:moveTo>
                <a:lnTo>
                  <a:pt x="949036" y="6927"/>
                </a:lnTo>
                <a:lnTo>
                  <a:pt x="949036" y="6927"/>
                </a:lnTo>
              </a:path>
            </a:pathLst>
          </a:cu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1745673" y="5624945"/>
            <a:ext cx="1544782" cy="6928"/>
          </a:xfrm>
          <a:custGeom>
            <a:avLst/>
            <a:gdLst>
              <a:gd name="connsiteX0" fmla="*/ 0 w 1544782"/>
              <a:gd name="connsiteY0" fmla="*/ 0 h 6928"/>
              <a:gd name="connsiteX1" fmla="*/ 1544782 w 1544782"/>
              <a:gd name="connsiteY1" fmla="*/ 6928 h 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4782" h="6928">
                <a:moveTo>
                  <a:pt x="0" y="0"/>
                </a:moveTo>
                <a:lnTo>
                  <a:pt x="1544782" y="6928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7657421" y="1222794"/>
            <a:ext cx="0" cy="4402151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7812360" y="1222794"/>
            <a:ext cx="0" cy="363804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олилиния 41"/>
          <p:cNvSpPr/>
          <p:nvPr/>
        </p:nvSpPr>
        <p:spPr>
          <a:xfrm>
            <a:off x="7070627" y="1222792"/>
            <a:ext cx="847253" cy="2"/>
          </a:xfrm>
          <a:custGeom>
            <a:avLst/>
            <a:gdLst>
              <a:gd name="connsiteX0" fmla="*/ 0 w 861060"/>
              <a:gd name="connsiteY0" fmla="*/ 0 h 0"/>
              <a:gd name="connsiteX1" fmla="*/ 861060 w 861060"/>
              <a:gd name="connsiteY1" fmla="*/ 0 h 0"/>
              <a:gd name="connsiteX0" fmla="*/ 0 w 9920"/>
              <a:gd name="connsiteY0" fmla="*/ 4545 h 4545"/>
              <a:gd name="connsiteX1" fmla="*/ 9920 w 9920"/>
              <a:gd name="connsiteY1" fmla="*/ 0 h 4545"/>
              <a:gd name="connsiteX0" fmla="*/ 0 w 9919"/>
              <a:gd name="connsiteY0" fmla="*/ 0 h 1"/>
              <a:gd name="connsiteX1" fmla="*/ 9919 w 9919"/>
              <a:gd name="connsiteY1" fmla="*/ 1 h 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919" h="1">
                <a:moveTo>
                  <a:pt x="0" y="0"/>
                </a:moveTo>
                <a:lnTo>
                  <a:pt x="9919" y="1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7063740" y="4869160"/>
            <a:ext cx="861060" cy="0"/>
          </a:xfrm>
          <a:custGeom>
            <a:avLst/>
            <a:gdLst>
              <a:gd name="connsiteX0" fmla="*/ 0 w 861060"/>
              <a:gd name="connsiteY0" fmla="*/ 0 h 0"/>
              <a:gd name="connsiteX1" fmla="*/ 861060 w 86106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1060">
                <a:moveTo>
                  <a:pt x="0" y="0"/>
                </a:moveTo>
                <a:lnTo>
                  <a:pt x="861060" y="0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6925384" y="5624945"/>
            <a:ext cx="118126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олилиния 16"/>
          <p:cNvSpPr/>
          <p:nvPr/>
        </p:nvSpPr>
        <p:spPr>
          <a:xfrm>
            <a:off x="7134543" y="6438900"/>
            <a:ext cx="660217" cy="304800"/>
          </a:xfrm>
          <a:custGeom>
            <a:avLst/>
            <a:gdLst>
              <a:gd name="connsiteX0" fmla="*/ 75301 w 669162"/>
              <a:gd name="connsiteY0" fmla="*/ 19050 h 325997"/>
              <a:gd name="connsiteX1" fmla="*/ 8626 w 669162"/>
              <a:gd name="connsiteY1" fmla="*/ 238125 h 325997"/>
              <a:gd name="connsiteX2" fmla="*/ 56251 w 669162"/>
              <a:gd name="connsiteY2" fmla="*/ 285750 h 325997"/>
              <a:gd name="connsiteX3" fmla="*/ 503926 w 669162"/>
              <a:gd name="connsiteY3" fmla="*/ 323850 h 325997"/>
              <a:gd name="connsiteX4" fmla="*/ 656326 w 669162"/>
              <a:gd name="connsiteY4" fmla="*/ 219075 h 325997"/>
              <a:gd name="connsiteX5" fmla="*/ 656326 w 669162"/>
              <a:gd name="connsiteY5" fmla="*/ 123825 h 325997"/>
              <a:gd name="connsiteX6" fmla="*/ 618226 w 669162"/>
              <a:gd name="connsiteY6" fmla="*/ 38100 h 325997"/>
              <a:gd name="connsiteX7" fmla="*/ 475351 w 669162"/>
              <a:gd name="connsiteY7" fmla="*/ 0 h 325997"/>
              <a:gd name="connsiteX0" fmla="*/ 197600 w 677161"/>
              <a:gd name="connsiteY0" fmla="*/ 19050 h 325997"/>
              <a:gd name="connsiteX1" fmla="*/ 16625 w 677161"/>
              <a:gd name="connsiteY1" fmla="*/ 238125 h 325997"/>
              <a:gd name="connsiteX2" fmla="*/ 64250 w 677161"/>
              <a:gd name="connsiteY2" fmla="*/ 285750 h 325997"/>
              <a:gd name="connsiteX3" fmla="*/ 511925 w 677161"/>
              <a:gd name="connsiteY3" fmla="*/ 323850 h 325997"/>
              <a:gd name="connsiteX4" fmla="*/ 664325 w 677161"/>
              <a:gd name="connsiteY4" fmla="*/ 219075 h 325997"/>
              <a:gd name="connsiteX5" fmla="*/ 664325 w 677161"/>
              <a:gd name="connsiteY5" fmla="*/ 123825 h 325997"/>
              <a:gd name="connsiteX6" fmla="*/ 626225 w 677161"/>
              <a:gd name="connsiteY6" fmla="*/ 38100 h 325997"/>
              <a:gd name="connsiteX7" fmla="*/ 483350 w 677161"/>
              <a:gd name="connsiteY7" fmla="*/ 0 h 325997"/>
              <a:gd name="connsiteX0" fmla="*/ 180656 w 660217"/>
              <a:gd name="connsiteY0" fmla="*/ 19050 h 323850"/>
              <a:gd name="connsiteX1" fmla="*/ 28256 w 660217"/>
              <a:gd name="connsiteY1" fmla="*/ 104775 h 323850"/>
              <a:gd name="connsiteX2" fmla="*/ 47306 w 660217"/>
              <a:gd name="connsiteY2" fmla="*/ 285750 h 323850"/>
              <a:gd name="connsiteX3" fmla="*/ 494981 w 660217"/>
              <a:gd name="connsiteY3" fmla="*/ 323850 h 323850"/>
              <a:gd name="connsiteX4" fmla="*/ 647381 w 660217"/>
              <a:gd name="connsiteY4" fmla="*/ 219075 h 323850"/>
              <a:gd name="connsiteX5" fmla="*/ 647381 w 660217"/>
              <a:gd name="connsiteY5" fmla="*/ 123825 h 323850"/>
              <a:gd name="connsiteX6" fmla="*/ 609281 w 660217"/>
              <a:gd name="connsiteY6" fmla="*/ 38100 h 323850"/>
              <a:gd name="connsiteX7" fmla="*/ 466406 w 660217"/>
              <a:gd name="connsiteY7" fmla="*/ 0 h 323850"/>
              <a:gd name="connsiteX0" fmla="*/ 180656 w 660217"/>
              <a:gd name="connsiteY0" fmla="*/ 0 h 304800"/>
              <a:gd name="connsiteX1" fmla="*/ 28256 w 660217"/>
              <a:gd name="connsiteY1" fmla="*/ 85725 h 304800"/>
              <a:gd name="connsiteX2" fmla="*/ 47306 w 660217"/>
              <a:gd name="connsiteY2" fmla="*/ 266700 h 304800"/>
              <a:gd name="connsiteX3" fmla="*/ 494981 w 660217"/>
              <a:gd name="connsiteY3" fmla="*/ 304800 h 304800"/>
              <a:gd name="connsiteX4" fmla="*/ 647381 w 660217"/>
              <a:gd name="connsiteY4" fmla="*/ 200025 h 304800"/>
              <a:gd name="connsiteX5" fmla="*/ 647381 w 660217"/>
              <a:gd name="connsiteY5" fmla="*/ 104775 h 304800"/>
              <a:gd name="connsiteX6" fmla="*/ 609281 w 660217"/>
              <a:gd name="connsiteY6" fmla="*/ 19050 h 304800"/>
              <a:gd name="connsiteX7" fmla="*/ 466406 w 660217"/>
              <a:gd name="connsiteY7" fmla="*/ 28575 h 304800"/>
              <a:gd name="connsiteX0" fmla="*/ 180656 w 660217"/>
              <a:gd name="connsiteY0" fmla="*/ 0 h 304800"/>
              <a:gd name="connsiteX1" fmla="*/ 28256 w 660217"/>
              <a:gd name="connsiteY1" fmla="*/ 85725 h 304800"/>
              <a:gd name="connsiteX2" fmla="*/ 47306 w 660217"/>
              <a:gd name="connsiteY2" fmla="*/ 266700 h 304800"/>
              <a:gd name="connsiteX3" fmla="*/ 494981 w 660217"/>
              <a:gd name="connsiteY3" fmla="*/ 304800 h 304800"/>
              <a:gd name="connsiteX4" fmla="*/ 647381 w 660217"/>
              <a:gd name="connsiteY4" fmla="*/ 200025 h 304800"/>
              <a:gd name="connsiteX5" fmla="*/ 647381 w 660217"/>
              <a:gd name="connsiteY5" fmla="*/ 104775 h 304800"/>
              <a:gd name="connsiteX6" fmla="*/ 609281 w 660217"/>
              <a:gd name="connsiteY6" fmla="*/ 66675 h 304800"/>
              <a:gd name="connsiteX7" fmla="*/ 466406 w 660217"/>
              <a:gd name="connsiteY7" fmla="*/ 28575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0217" h="304800">
                <a:moveTo>
                  <a:pt x="180656" y="0"/>
                </a:moveTo>
                <a:cubicBezTo>
                  <a:pt x="148906" y="87312"/>
                  <a:pt x="50481" y="41275"/>
                  <a:pt x="28256" y="85725"/>
                </a:cubicBezTo>
                <a:cubicBezTo>
                  <a:pt x="6031" y="130175"/>
                  <a:pt x="-30481" y="230188"/>
                  <a:pt x="47306" y="266700"/>
                </a:cubicBezTo>
                <a:cubicBezTo>
                  <a:pt x="125093" y="303212"/>
                  <a:pt x="394969" y="315912"/>
                  <a:pt x="494981" y="304800"/>
                </a:cubicBezTo>
                <a:cubicBezTo>
                  <a:pt x="594993" y="293688"/>
                  <a:pt x="621981" y="233362"/>
                  <a:pt x="647381" y="200025"/>
                </a:cubicBezTo>
                <a:cubicBezTo>
                  <a:pt x="672781" y="166688"/>
                  <a:pt x="653731" y="127000"/>
                  <a:pt x="647381" y="104775"/>
                </a:cubicBezTo>
                <a:cubicBezTo>
                  <a:pt x="641031" y="82550"/>
                  <a:pt x="639444" y="79375"/>
                  <a:pt x="609281" y="66675"/>
                </a:cubicBezTo>
                <a:cubicBezTo>
                  <a:pt x="579119" y="53975"/>
                  <a:pt x="466406" y="28575"/>
                  <a:pt x="466406" y="28575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6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012" y="1886616"/>
            <a:ext cx="4203750" cy="1087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7856" y="3076180"/>
            <a:ext cx="8748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МКВ – минимальное содержание в краевой выработке при нулевой вскрыши, г/м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затраты на добычу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обогащенгие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м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песков без вскрыши, руб./м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коэффициент технологического извлечения,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дол.ед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187" y="4475194"/>
            <a:ext cx="4064087" cy="91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5868" y="5491927"/>
            <a:ext cx="8532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^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МКВ – увеличение МСК на единицу коэффициента вскрыши, «градиент» по вскрыше, г/м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прямые затраты на вскрышу песков, руб./м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коэффициент технологического извлечения,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дол.ед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97274" y="1517284"/>
            <a:ext cx="6289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рекомендациях ГКЗ по россыпям золота с учётом вскрыши: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5868" y="221586"/>
            <a:ext cx="8398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РОССЫПЕЙ  ВВОДИТСЯ ДОПОЛНИТЕЛЬНЫЙ ПАРАМЕТР -  МКВ при нулевой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вскриши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^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МСК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градиент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уменьшения содержания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1 м</a:t>
            </a:r>
            <a:r>
              <a:rPr lang="ru-RU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вскрыши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1290" y="4144430"/>
            <a:ext cx="4032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Градиент увеличения МКВ 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всрыше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66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35292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latin typeface="Times New Roman"/>
                <a:ea typeface="Times New Roman"/>
              </a:rPr>
              <a:t>3. Минимальное </a:t>
            </a:r>
            <a:r>
              <a:rPr lang="ru-RU" sz="2800" b="1" dirty="0">
                <a:latin typeface="Times New Roman"/>
                <a:ea typeface="Times New Roman"/>
              </a:rPr>
              <a:t>промышленное содержание полезного компонента в </a:t>
            </a:r>
            <a:r>
              <a:rPr lang="ru-RU" sz="2800" b="1" dirty="0" err="1">
                <a:latin typeface="Times New Roman"/>
                <a:ea typeface="Times New Roman"/>
              </a:rPr>
              <a:t>подсчетном</a:t>
            </a:r>
            <a:r>
              <a:rPr lang="ru-RU" sz="2800" b="1" dirty="0">
                <a:latin typeface="Times New Roman"/>
                <a:ea typeface="Times New Roman"/>
              </a:rPr>
              <a:t> блоке (</a:t>
            </a:r>
            <a:r>
              <a:rPr lang="en-US" sz="2800" b="1" dirty="0" err="1">
                <a:latin typeface="Times New Roman"/>
                <a:ea typeface="Times New Roman"/>
              </a:rPr>
              <a:t>C</a:t>
            </a:r>
            <a:r>
              <a:rPr lang="en-US" sz="2800" b="1" baseline="-25000" dirty="0" err="1">
                <a:latin typeface="Times New Roman"/>
                <a:ea typeface="Times New Roman"/>
              </a:rPr>
              <a:t>min</a:t>
            </a:r>
            <a:r>
              <a:rPr lang="en-US" sz="2800" b="1" dirty="0" smtClean="0">
                <a:latin typeface="Times New Roman"/>
                <a:ea typeface="Times New Roman"/>
              </a:rPr>
              <a:t>)</a:t>
            </a:r>
            <a:r>
              <a:rPr lang="ru-RU" sz="2800" b="1" dirty="0" smtClean="0">
                <a:latin typeface="Times New Roman"/>
                <a:ea typeface="Times New Roman"/>
              </a:rPr>
              <a:t> </a:t>
            </a:r>
            <a:r>
              <a:rPr lang="ru-RU" sz="2000" b="1" dirty="0" smtClean="0">
                <a:latin typeface="Times New Roman"/>
                <a:ea typeface="Times New Roman"/>
              </a:rPr>
              <a:t>-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это такое содержание, при котором достигается равенство извлекаемой ценности минерального сырья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с эксплуатационным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затратам на получение товарной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продукции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lvl="0"/>
            <a:endParaRPr lang="ru-RU" sz="2000" dirty="0" smtClean="0">
              <a:solidFill>
                <a:srgbClr val="000000"/>
              </a:solidFill>
              <a:latin typeface="Times New Roman"/>
            </a:endParaRPr>
          </a:p>
          <a:p>
            <a:pPr lvl="0"/>
            <a:r>
              <a:rPr lang="ru-RU" sz="2000" b="1" i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Это содержание, отвечающее </a:t>
            </a:r>
            <a:r>
              <a:rPr lang="ru-RU" sz="2000" b="1" i="1" u="sng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отношению</a:t>
            </a:r>
            <a:r>
              <a:rPr lang="ru-RU" sz="2000" b="1" i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 значений эксплуатационных затрат по добыче и обогащению 1 т руды ( или 1м</a:t>
            </a:r>
            <a:r>
              <a:rPr lang="ru-RU" sz="2000" b="1" i="1" baseline="300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3 </a:t>
            </a:r>
            <a:r>
              <a:rPr lang="ru-RU" sz="2000" b="1" i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песков) полезного ископаемого к стоимости единицы полезного компонента извлекаемого из этой 1 т (или 1 м</a:t>
            </a:r>
            <a:r>
              <a:rPr lang="ru-RU" sz="2000" b="1" i="1" baseline="300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3</a:t>
            </a:r>
            <a:r>
              <a:rPr lang="ru-RU" sz="2000" b="1" i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 песков) с учетом разубоживания руды (песков):</a:t>
            </a:r>
          </a:p>
          <a:p>
            <a:pPr lvl="0"/>
            <a:endParaRPr lang="ru-RU" sz="20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/>
            <a:endParaRPr lang="ru-RU" sz="2000" b="1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548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253" y="1856"/>
            <a:ext cx="8887876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b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ОСНОВНЫЕ</a:t>
            </a:r>
            <a:r>
              <a:rPr lang="en-US" sz="3200" b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3200" b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параметры кондиций</a:t>
            </a:r>
          </a:p>
          <a:p>
            <a:pPr marL="457200" indent="-457200" algn="just">
              <a:lnSpc>
                <a:spcPct val="13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Бортовое содержание полезного компонента в пробе (</a:t>
            </a:r>
            <a:r>
              <a:rPr lang="ru-RU" sz="2000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С</a:t>
            </a:r>
            <a:r>
              <a:rPr lang="ru-RU" sz="2000" baseline="-25000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борт</a:t>
            </a:r>
            <a:r>
              <a:rPr lang="ru-RU" sz="2000" baseline="-25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.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);</a:t>
            </a:r>
          </a:p>
          <a:p>
            <a:pPr marL="457200" indent="-457200" algn="just">
              <a:lnSpc>
                <a:spcPct val="13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Минимальное содержание полезного компонента в краевой выработке (МСК);</a:t>
            </a:r>
          </a:p>
          <a:p>
            <a:pPr marL="457200" indent="-457200" algn="just">
              <a:lnSpc>
                <a:spcPct val="13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Минимальное промышленное содержание полезного компонента в </a:t>
            </a:r>
            <a:r>
              <a:rPr lang="ru-RU" sz="2000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подсчетном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 блоке (</a:t>
            </a:r>
            <a:r>
              <a:rPr lang="en-US" sz="2000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C</a:t>
            </a:r>
            <a:r>
              <a:rPr lang="en-US" sz="2000" baseline="-25000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min</a:t>
            </a:r>
            <a:r>
              <a:rPr lang="en-US" sz="2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)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;</a:t>
            </a:r>
          </a:p>
          <a:p>
            <a:pPr marL="457200" lvl="0" indent="-457200" algn="just">
              <a:lnSpc>
                <a:spcPct val="13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Минимальные </a:t>
            </a:r>
            <a:r>
              <a:rPr lang="ru-RU" sz="2000" dirty="0">
                <a:solidFill>
                  <a:schemeClr val="bg1"/>
                </a:solidFill>
                <a:latin typeface="Times New Roman"/>
                <a:ea typeface="Times New Roman"/>
              </a:rPr>
              <a:t>мощности тел полезных ископаемых (пластов, залежей, жил и т.п.) или соответствующий минимальный </a:t>
            </a:r>
            <a:r>
              <a:rPr lang="ru-RU" sz="2000" dirty="0" err="1">
                <a:solidFill>
                  <a:schemeClr val="bg1"/>
                </a:solidFill>
                <a:latin typeface="Times New Roman"/>
                <a:ea typeface="Times New Roman"/>
              </a:rPr>
              <a:t>метропроцент</a:t>
            </a:r>
            <a:r>
              <a:rPr lang="ru-RU" sz="2000" dirty="0">
                <a:solidFill>
                  <a:schemeClr val="bg1"/>
                </a:solidFill>
                <a:latin typeface="Times New Roman"/>
                <a:ea typeface="Times New Roman"/>
              </a:rPr>
              <a:t> (</a:t>
            </a:r>
            <a:r>
              <a:rPr lang="ru-RU" sz="2000" dirty="0" err="1">
                <a:solidFill>
                  <a:schemeClr val="bg1"/>
                </a:solidFill>
                <a:latin typeface="Times New Roman"/>
                <a:ea typeface="Times New Roman"/>
              </a:rPr>
              <a:t>метрограмм</a:t>
            </a:r>
            <a:r>
              <a:rPr lang="ru-RU" sz="2000" dirty="0">
                <a:solidFill>
                  <a:schemeClr val="bg1"/>
                </a:solidFill>
                <a:latin typeface="Times New Roman"/>
                <a:ea typeface="Times New Roman"/>
              </a:rPr>
              <a:t>); при необходимости - мини­мальные мощности полезного ископаемого по типами и сортам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;</a:t>
            </a:r>
          </a:p>
          <a:p>
            <a:pPr marL="457200" lvl="0" indent="-457200" algn="just">
              <a:lnSpc>
                <a:spcPct val="13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Максимально </a:t>
            </a:r>
            <a:r>
              <a:rPr lang="ru-RU" sz="2000" dirty="0">
                <a:solidFill>
                  <a:schemeClr val="bg1"/>
                </a:solidFill>
                <a:latin typeface="Times New Roman"/>
                <a:ea typeface="Times New Roman"/>
              </a:rPr>
              <a:t>допустимая мощность прослоев пустых пород или некондиционных руд, включаемых в контур подсчета запасов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;</a:t>
            </a:r>
          </a:p>
          <a:p>
            <a:pPr marL="457200" lvl="0" indent="-457200">
              <a:lnSpc>
                <a:spcPct val="13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Условия </a:t>
            </a:r>
            <a:r>
              <a:rPr lang="ru-RU" sz="2000" dirty="0">
                <a:solidFill>
                  <a:schemeClr val="bg1"/>
                </a:solidFill>
                <a:latin typeface="Times New Roman"/>
                <a:ea typeface="Times New Roman"/>
              </a:rPr>
              <a:t>оконтуривания рудных тел в геологических границах</a:t>
            </a: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;</a:t>
            </a:r>
          </a:p>
          <a:p>
            <a:pPr marL="457200" lvl="0" indent="-457200" algn="just">
              <a:lnSpc>
                <a:spcPct val="13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Максимальная </a:t>
            </a:r>
            <a:r>
              <a:rPr lang="ru-RU" sz="2000" dirty="0">
                <a:solidFill>
                  <a:schemeClr val="bg1"/>
                </a:solidFill>
                <a:latin typeface="Times New Roman"/>
                <a:ea typeface="Times New Roman"/>
              </a:rPr>
              <a:t>глубина подсчета запасов, требования, предусматривающие проведение подсчета запасов в экономически обоснованных контурах разработки с выделением, при необходимости, охранных целиков;	</a:t>
            </a:r>
            <a:endParaRPr lang="ru-RU" sz="2000" dirty="0" smtClean="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3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1028" y="620688"/>
                <a:ext cx="2675476" cy="8674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sz="32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200" b="0" i="1" dirty="0" smtClean="0">
                                <a:latin typeface="Cambria Math"/>
                              </a:rPr>
                              <m:t>Уд.З</m:t>
                            </m:r>
                          </m:e>
                          <m:sub>
                            <m:r>
                              <a:rPr lang="ru-RU" sz="3200" b="0" i="1" dirty="0" smtClean="0">
                                <a:latin typeface="Cambria Math"/>
                              </a:rPr>
                              <m:t>э</m:t>
                            </m:r>
                          </m:sub>
                        </m:sSub>
                      </m:num>
                      <m:den>
                        <m:r>
                          <a:rPr lang="ru-RU" sz="3200" b="0" i="1" dirty="0" smtClean="0">
                            <a:latin typeface="Cambria Math"/>
                          </a:rPr>
                          <m:t>Ц И (1−Р)</m:t>
                        </m:r>
                      </m:den>
                    </m:f>
                  </m:oMath>
                </a14:m>
                <a:r>
                  <a:rPr lang="ru-RU" sz="3200" dirty="0" smtClean="0"/>
                  <a:t>;</a:t>
                </a:r>
                <a:endParaRPr lang="ru-RU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28" y="620688"/>
                <a:ext cx="2675476" cy="867482"/>
              </a:xfrm>
              <a:prstGeom prst="rect">
                <a:avLst/>
              </a:prstGeom>
              <a:blipFill rotWithShape="1">
                <a:blip r:embed="rId2"/>
                <a:stretch>
                  <a:fillRect r="-5011" b="-42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29340" y="620688"/>
                <a:ext cx="2803460" cy="8674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sz="36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dirty="0" smtClean="0">
                            <a:latin typeface="Cambria Math"/>
                          </a:rPr>
                          <m:t>100 </m:t>
                        </m:r>
                        <m:sSub>
                          <m:sSubPr>
                            <m:ctrlPr>
                              <a:rPr lang="en-US" sz="32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200" b="0" i="1" dirty="0" smtClean="0">
                                <a:latin typeface="Cambria Math"/>
                              </a:rPr>
                              <m:t>Уд.З</m:t>
                            </m:r>
                          </m:e>
                          <m:sub>
                            <m:r>
                              <a:rPr lang="ru-RU" sz="3200" b="0" i="1" dirty="0" smtClean="0">
                                <a:latin typeface="Cambria Math"/>
                              </a:rPr>
                              <m:t>э</m:t>
                            </m:r>
                          </m:sub>
                        </m:sSub>
                      </m:num>
                      <m:den>
                        <m:r>
                          <a:rPr lang="ru-RU" sz="3200" b="0" i="1" dirty="0" smtClean="0">
                            <a:latin typeface="Cambria Math"/>
                          </a:rPr>
                          <m:t>Ц И (1−Р)</m:t>
                        </m:r>
                      </m:den>
                    </m:f>
                  </m:oMath>
                </a14:m>
                <a:r>
                  <a:rPr lang="ru-RU" sz="3200" dirty="0" smtClean="0"/>
                  <a:t>;</a:t>
                </a:r>
                <a:endParaRPr lang="ru-RU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340" y="620688"/>
                <a:ext cx="2803460" cy="867482"/>
              </a:xfrm>
              <a:prstGeom prst="rect">
                <a:avLst/>
              </a:prstGeom>
              <a:blipFill rotWithShape="1">
                <a:blip r:embed="rId3"/>
                <a:stretch>
                  <a:fillRect t="-2113" r="-4565" b="-91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253676" y="640135"/>
                <a:ext cx="2675476" cy="8674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sz="32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dirty="0" smtClean="0">
                            <a:latin typeface="Cambria Math"/>
                          </a:rPr>
                          <m:t>200 </m:t>
                        </m:r>
                        <m:sSub>
                          <m:sSubPr>
                            <m:ctrlPr>
                              <a:rPr lang="en-US" sz="32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200" b="0" i="1" dirty="0" smtClean="0">
                                <a:latin typeface="Cambria Math"/>
                              </a:rPr>
                              <m:t>Уд.З</m:t>
                            </m:r>
                          </m:e>
                          <m:sub>
                            <m:r>
                              <a:rPr lang="ru-RU" sz="3200" b="0" i="1" dirty="0" smtClean="0">
                                <a:latin typeface="Cambria Math"/>
                              </a:rPr>
                              <m:t>э</m:t>
                            </m:r>
                          </m:sub>
                        </m:sSub>
                      </m:num>
                      <m:den>
                        <m:r>
                          <a:rPr lang="ru-RU" sz="3200" b="0" i="1" dirty="0" smtClean="0">
                            <a:latin typeface="Cambria Math"/>
                          </a:rPr>
                          <m:t>Ц И (1−Р)</m:t>
                        </m:r>
                      </m:den>
                    </m:f>
                  </m:oMath>
                </a14:m>
                <a:r>
                  <a:rPr lang="ru-RU" sz="3200" dirty="0" smtClean="0"/>
                  <a:t>;</a:t>
                </a:r>
                <a:endParaRPr lang="ru-RU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676" y="640135"/>
                <a:ext cx="2675476" cy="867482"/>
              </a:xfrm>
              <a:prstGeom prst="rect">
                <a:avLst/>
              </a:prstGeom>
              <a:blipFill rotWithShape="1">
                <a:blip r:embed="rId4"/>
                <a:stretch>
                  <a:fillRect r="-4784" b="-42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21028" y="1556792"/>
            <a:ext cx="856895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где </a:t>
            </a:r>
            <a:endParaRPr lang="ru-RU" sz="1600" dirty="0" smtClean="0">
              <a:solidFill>
                <a:srgbClr val="000000"/>
              </a:solidFill>
              <a:latin typeface="Bookman Old Style" panose="02050604050505020204" pitchFamily="18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1600" b="1" dirty="0" err="1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C</a:t>
            </a:r>
            <a:r>
              <a:rPr lang="en-US" sz="1600" b="1" baseline="-25000" dirty="0" err="1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min</a:t>
            </a: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- минимальное промышленное содержание полезного компонента, </a:t>
            </a: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%; </a:t>
            </a:r>
          </a:p>
          <a:p>
            <a:pPr algn="just">
              <a:spcAft>
                <a:spcPts val="0"/>
              </a:spcAft>
            </a:pPr>
            <a:r>
              <a:rPr lang="ru-RU" sz="1600" b="1" dirty="0" err="1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Уд.З</a:t>
            </a:r>
            <a:r>
              <a:rPr lang="ru-RU" sz="1600" b="1" baseline="-25000" dirty="0" err="1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э</a:t>
            </a: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 – удельные эксплуатационные </a:t>
            </a: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затраты на добычу и обогащение 1 т </a:t>
            </a: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руды или 1 м</a:t>
            </a:r>
            <a:r>
              <a:rPr lang="ru-RU" sz="1600" baseline="300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3</a:t>
            </a: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 песков, </a:t>
            </a: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руб</a:t>
            </a: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./т или руб./м</a:t>
            </a:r>
            <a:r>
              <a:rPr lang="ru-RU" sz="1600" baseline="300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3</a:t>
            </a: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; </a:t>
            </a: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Ц</a:t>
            </a: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- оптовая цена* товарной продукции, получаемой при переработке 1 т </a:t>
            </a: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руды или 1 м</a:t>
            </a:r>
            <a:r>
              <a:rPr lang="ru-RU" sz="1600" baseline="300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3</a:t>
            </a: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 песков, </a:t>
            </a: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номенклатура которой обоснована в ТЭО кондиций, руб.; </a:t>
            </a:r>
            <a:endParaRPr lang="ru-RU" sz="1600" dirty="0" smtClean="0">
              <a:solidFill>
                <a:srgbClr val="000000"/>
              </a:solidFill>
              <a:latin typeface="Bookman Old Style" panose="02050604050505020204" pitchFamily="18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И</a:t>
            </a: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- сквозное извлечение полезного </a:t>
            </a: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компонента в </a:t>
            </a: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товарную продукцию из минерального сырья, доли ед.; принимается на уровне, обосно­ванном в технологической части ТЭО и учтенном в расчетах </a:t>
            </a: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ТЭП освоения </a:t>
            </a: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месторождения (при </a:t>
            </a:r>
            <a:r>
              <a:rPr lang="ru-RU" sz="1600" dirty="0" err="1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повариантном</a:t>
            </a: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 обосновании кондиций - на уровне, соответствующем рекомендованному варианту); </a:t>
            </a:r>
            <a:endParaRPr lang="ru-RU" sz="1600" dirty="0" smtClean="0">
              <a:solidFill>
                <a:srgbClr val="000000"/>
              </a:solidFill>
              <a:latin typeface="Bookman Old Style" panose="02050604050505020204" pitchFamily="18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Р</a:t>
            </a: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- </a:t>
            </a: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разубоживание </a:t>
            </a: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при добыче, значение которого обосновано в горнотехнической части ТЭО кон­диций, доли ед.</a:t>
            </a:r>
            <a:endParaRPr lang="ru-RU" sz="1600" dirty="0">
              <a:latin typeface="Bookman Old Style" panose="02050604050505020204" pitchFamily="18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600" dirty="0">
              <a:latin typeface="Bookman Old Style" panose="02050604050505020204" pitchFamily="18" charset="0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* под </a:t>
            </a: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оптовой ценой понимается цена производителей и оптовых поставщиков</a:t>
            </a: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endParaRPr lang="ru-RU" sz="1600" dirty="0" smtClean="0">
              <a:latin typeface="Bookman Old Style" panose="02050604050505020204" pitchFamily="18" charset="0"/>
              <a:ea typeface="Times New Roman"/>
            </a:endParaRPr>
          </a:p>
          <a:p>
            <a:r>
              <a:rPr lang="ru-RU" sz="1600" b="1" dirty="0" smtClean="0">
                <a:latin typeface="Bookman Old Style" panose="02050604050505020204" pitchFamily="18" charset="0"/>
              </a:rPr>
              <a:t>В формуле в числите 100, когда содержание измеряется в %, 200 – когда в каратах.</a:t>
            </a:r>
            <a:endParaRPr lang="ru-RU" sz="1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14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8764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Формулы расчета </a:t>
            </a:r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минимального промышленного содержания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,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в зависимости от номенклатуры товарной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продукции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ru-RU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54" y="1104427"/>
            <a:ext cx="4183815" cy="88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1361967"/>
            <a:ext cx="3011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Товарная продукция металл:</a:t>
            </a:r>
            <a:endParaRPr lang="ru-R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070" y="2014668"/>
            <a:ext cx="3022371" cy="694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988840"/>
            <a:ext cx="3092451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4528" y="2097861"/>
            <a:ext cx="3429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Товарная продукция концентрат: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2423" y="2780928"/>
            <a:ext cx="85817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err="1">
                <a:solidFill>
                  <a:srgbClr val="000000"/>
                </a:solidFill>
                <a:latin typeface="Times New Roman"/>
              </a:rPr>
              <a:t>Сmin</a:t>
            </a:r>
            <a:r>
              <a:rPr lang="ru-RU" sz="1400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– минимальное промышленное содержание полезного компонента в руде, %; </a:t>
            </a:r>
          </a:p>
          <a:p>
            <a:r>
              <a:rPr lang="ru-RU" sz="1400" b="1" i="1" dirty="0" err="1">
                <a:solidFill>
                  <a:srgbClr val="000000"/>
                </a:solidFill>
                <a:latin typeface="Times New Roman"/>
              </a:rPr>
              <a:t>Зд</a:t>
            </a:r>
            <a:r>
              <a:rPr lang="ru-RU" sz="1400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– себестоимость добычи 1 т добываемой руды, руб.; </a:t>
            </a:r>
          </a:p>
          <a:p>
            <a:r>
              <a:rPr lang="ru-RU" sz="1400" b="1" i="1" dirty="0" err="1">
                <a:solidFill>
                  <a:srgbClr val="000000"/>
                </a:solidFill>
                <a:latin typeface="Times New Roman"/>
              </a:rPr>
              <a:t>Зо</a:t>
            </a:r>
            <a:r>
              <a:rPr lang="ru-RU" sz="1400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– себестоимость обогащения 1 т добываемой руды, включая общерудничные (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комбинатские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и коммерческие расходы), руб.; </a:t>
            </a:r>
          </a:p>
          <a:p>
            <a:r>
              <a:rPr lang="ru-RU" sz="1400" b="1" i="1" dirty="0" err="1">
                <a:solidFill>
                  <a:srgbClr val="000000"/>
                </a:solidFill>
                <a:latin typeface="Times New Roman"/>
              </a:rPr>
              <a:t>Зтр.к</a:t>
            </a:r>
            <a:r>
              <a:rPr lang="ru-RU" sz="1400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– затраты на транспортировку концентрата в расчете на 1 т добытой руды, руб.; </a:t>
            </a:r>
          </a:p>
          <a:p>
            <a:r>
              <a:rPr lang="ru-RU" sz="1400" b="1" i="1" dirty="0" err="1">
                <a:solidFill>
                  <a:srgbClr val="000000"/>
                </a:solidFill>
                <a:latin typeface="Times New Roman"/>
              </a:rPr>
              <a:t>Зм</a:t>
            </a:r>
            <a:r>
              <a:rPr lang="ru-RU" sz="1400" b="1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– затраты на металлургический передел в пересчете на 1 т добытой руды, руб.; </a:t>
            </a:r>
          </a:p>
          <a:p>
            <a:r>
              <a:rPr lang="ru-RU" sz="1400" b="1" i="1" dirty="0">
                <a:solidFill>
                  <a:srgbClr val="000000"/>
                </a:solidFill>
                <a:latin typeface="Times New Roman"/>
              </a:rPr>
              <a:t>Н</a:t>
            </a:r>
            <a:r>
              <a:rPr lang="ru-RU" sz="1400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– налоги, не входящие в структуру себестоимости (кроме налога на прибыль) на 1 т добытой руды, руб.; </a:t>
            </a:r>
          </a:p>
          <a:p>
            <a:r>
              <a:rPr lang="ru-RU" sz="1400" b="1" i="1" dirty="0" err="1">
                <a:solidFill>
                  <a:srgbClr val="000000"/>
                </a:solidFill>
                <a:latin typeface="Times New Roman"/>
              </a:rPr>
              <a:t>Цм</a:t>
            </a:r>
            <a:r>
              <a:rPr lang="ru-RU" sz="1400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– цена 1 т товарного металла (без налога на добавленную стоимость), руб./т; </a:t>
            </a:r>
          </a:p>
          <a:p>
            <a:r>
              <a:rPr lang="ru-RU" sz="1400" b="1" i="1" dirty="0" err="1">
                <a:solidFill>
                  <a:srgbClr val="000000"/>
                </a:solidFill>
                <a:latin typeface="Times New Roman"/>
              </a:rPr>
              <a:t>Цк</a:t>
            </a:r>
            <a:r>
              <a:rPr lang="ru-RU" sz="1400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– цена 1 т концентрата, руб./т; </a:t>
            </a:r>
          </a:p>
          <a:p>
            <a:r>
              <a:rPr lang="ru-RU" sz="1400" b="1" i="1" dirty="0" err="1">
                <a:solidFill>
                  <a:srgbClr val="000000"/>
                </a:solidFill>
                <a:latin typeface="Times New Roman"/>
              </a:rPr>
              <a:t>Цм</a:t>
            </a:r>
            <a:r>
              <a:rPr lang="ru-RU" sz="1400" b="1" i="1" dirty="0">
                <a:solidFill>
                  <a:srgbClr val="000000"/>
                </a:solidFill>
                <a:latin typeface="Times New Roman"/>
              </a:rPr>
              <a:t> кон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– цена 1 т металла (полезного компонента) в концентрате (с учетом затрат на транспортировку концентрата и себестоимости металлургического передела концентрата), руб./т;</a:t>
            </a:r>
          </a:p>
          <a:p>
            <a:r>
              <a:rPr lang="ru-RU" sz="1400" b="1" i="1" dirty="0" err="1">
                <a:solidFill>
                  <a:srgbClr val="000000"/>
                </a:solidFill>
                <a:latin typeface="Times New Roman"/>
              </a:rPr>
              <a:t>Ск</a:t>
            </a:r>
            <a:r>
              <a:rPr lang="ru-RU" sz="1400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–содержание металла (полезного компонента) в концентрате, %; </a:t>
            </a:r>
          </a:p>
          <a:p>
            <a:r>
              <a:rPr lang="ru-RU" sz="1400" b="1" i="1" dirty="0">
                <a:solidFill>
                  <a:srgbClr val="000000"/>
                </a:solidFill>
                <a:latin typeface="Times New Roman"/>
              </a:rPr>
              <a:t>Ио</a:t>
            </a:r>
            <a:r>
              <a:rPr lang="ru-RU" sz="1400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– коэффициент извлечения металла (полезного компонента) в концентрат при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обогащении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, доли единицы; </a:t>
            </a:r>
          </a:p>
          <a:p>
            <a:r>
              <a:rPr lang="ru-RU" sz="1400" b="1" i="1" dirty="0">
                <a:solidFill>
                  <a:srgbClr val="000000"/>
                </a:solidFill>
                <a:latin typeface="Times New Roman"/>
              </a:rPr>
              <a:t>Им</a:t>
            </a:r>
            <a:r>
              <a:rPr lang="ru-RU" sz="1400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– коэффициент извлечения металла при металлургическом переделе, доли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ед.; </a:t>
            </a:r>
            <a:endParaRPr lang="ru-RU" sz="1400" dirty="0">
              <a:solidFill>
                <a:srgbClr val="000000"/>
              </a:solidFill>
              <a:latin typeface="Times New Roman"/>
            </a:endParaRPr>
          </a:p>
          <a:p>
            <a:r>
              <a:rPr lang="ru-RU" sz="1400" b="1" i="1" dirty="0">
                <a:solidFill>
                  <a:srgbClr val="000000"/>
                </a:solidFill>
                <a:latin typeface="Times New Roman"/>
              </a:rPr>
              <a:t>Р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 – коэффициент, учитывающий разубоживание руд при добыче, доли единицы.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4198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8764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Формулы расчета </a:t>
            </a:r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минимального промышленного содержания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,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 наличии попутных компонентов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4115" y="2508177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0000"/>
                </a:solidFill>
                <a:latin typeface="Times New Roman"/>
              </a:rPr>
              <a:t>З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– полная себестоимость добычи и переработки 1 т руды, руб./т; </a:t>
            </a:r>
          </a:p>
          <a:p>
            <a:r>
              <a:rPr lang="ru-RU" b="1" i="1" dirty="0">
                <a:solidFill>
                  <a:srgbClr val="000000"/>
                </a:solidFill>
                <a:latin typeface="Times New Roman"/>
              </a:rPr>
              <a:t>Н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– налоги, не входящие в структуру себестоимости (кроме налога на прибыль) на 1 т добытой руды, руб.; </a:t>
            </a:r>
          </a:p>
          <a:p>
            <a:r>
              <a:rPr lang="ru-RU" b="1" i="1" dirty="0">
                <a:solidFill>
                  <a:srgbClr val="000000"/>
                </a:solidFill>
                <a:latin typeface="Times New Roman"/>
              </a:rPr>
              <a:t>П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– суммарная извлекаемая ценность попутных компонентов, приходящаяся на 1 т добытой руды, руб./т; </a:t>
            </a:r>
          </a:p>
          <a:p>
            <a:r>
              <a:rPr lang="ru-RU" b="1" i="1" dirty="0">
                <a:solidFill>
                  <a:srgbClr val="000000"/>
                </a:solidFill>
                <a:latin typeface="Times New Roman"/>
              </a:rPr>
              <a:t>Ц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– цена 1 т главного основного полезного компонента (металла), руб./т; </a:t>
            </a:r>
          </a:p>
          <a:p>
            <a:r>
              <a:rPr lang="ru-RU" b="1" i="1" dirty="0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– коэффициент сквозного извлечения основного полезного компонента (металла) в товарную продукцию, получаемую из минерального сырья, доли единицы; </a:t>
            </a:r>
          </a:p>
          <a:p>
            <a:r>
              <a:rPr lang="ru-RU" b="1" i="1" dirty="0">
                <a:solidFill>
                  <a:srgbClr val="000000"/>
                </a:solidFill>
                <a:latin typeface="Times New Roman"/>
              </a:rPr>
              <a:t>Р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– разубоживание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руд при добыче, доли единицы.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75" y="1268759"/>
            <a:ext cx="4758033" cy="1239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526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896526"/>
            <a:ext cx="84249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Условия применения: открытый способ, простое и несложное залегание. 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1. Сначала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устанавливается минимальное промышленное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содержание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исходя из затрат при нулевой вскрыше. </a:t>
            </a:r>
            <a:endParaRPr lang="ru-RU" sz="14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2. Полученное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значение увеличивается на содержание, компенсирующее затраты на вскрышные работы, которые определяются с учетом линейного коэффициента вскрыши по выработкам оцениваемого </a:t>
            </a:r>
            <a:r>
              <a:rPr lang="ru-RU" sz="1400" dirty="0" err="1">
                <a:solidFill>
                  <a:srgbClr val="000000"/>
                </a:solidFill>
                <a:latin typeface="Times New Roman"/>
              </a:rPr>
              <a:t>подсчетного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блока. 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3. Минимальное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промышленное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содержание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по оцениваемому блоку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без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вскрыши и со вскрышей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определяется по формулам: 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8864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Расчет минимального </a:t>
            </a: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промышленного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содержания с учетом линейного коэффициента вскрыши по градиенту вскрыши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8222" y="4437112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/>
              </a:rPr>
              <a:t>где </a:t>
            </a:r>
            <a:endParaRPr lang="ru-RU" sz="16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1600" b="1" i="1" dirty="0" smtClean="0">
                <a:solidFill>
                  <a:srgbClr val="000000"/>
                </a:solidFill>
                <a:latin typeface="Times New Roman"/>
              </a:rPr>
              <a:t>С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</a:rPr>
              <a:t>min</a:t>
            </a:r>
            <a:r>
              <a:rPr lang="ru-RU" sz="16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</a:rPr>
              <a:t>н.в</a:t>
            </a:r>
            <a:r>
              <a:rPr lang="ru-RU" sz="16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– минимальное промышленное содержание при нулевой вскрыше, % или г/т, г/м3; </a:t>
            </a:r>
            <a:endParaRPr lang="ru-RU" sz="16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1600" b="1" i="1" dirty="0" smtClean="0">
                <a:solidFill>
                  <a:srgbClr val="000000"/>
                </a:solidFill>
                <a:latin typeface="Times New Roman"/>
              </a:rPr>
              <a:t>С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</a:rPr>
              <a:t>min</a:t>
            </a:r>
            <a:r>
              <a:rPr lang="ru-RU" sz="16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– минимальное промышленное содержание по оцениваемому блоку, % или г/т, г/м</a:t>
            </a:r>
            <a:r>
              <a:rPr lang="ru-RU" sz="1600" baseline="30000" dirty="0">
                <a:solidFill>
                  <a:srgbClr val="000000"/>
                </a:solidFill>
                <a:latin typeface="Times New Roman"/>
              </a:rPr>
              <a:t>3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; </a:t>
            </a:r>
            <a:endParaRPr lang="ru-RU" sz="16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1600" b="1" dirty="0" err="1" smtClean="0">
                <a:solidFill>
                  <a:srgbClr val="000000"/>
                </a:solidFill>
                <a:latin typeface="Times New Roman"/>
              </a:rPr>
              <a:t>Зн.в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– затраты на добычу и переработку 1т, 1 м</a:t>
            </a:r>
            <a:r>
              <a:rPr lang="ru-RU" sz="1600" baseline="30000" dirty="0">
                <a:solidFill>
                  <a:srgbClr val="000000"/>
                </a:solidFill>
                <a:latin typeface="Times New Roman"/>
              </a:rPr>
              <a:t>3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 руды (песков) при нулевой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вскрыше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, руб.; </a:t>
            </a:r>
            <a:endParaRPr lang="ru-RU" sz="16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1600" b="1" dirty="0" err="1" smtClean="0">
                <a:solidFill>
                  <a:srgbClr val="000000"/>
                </a:solidFill>
                <a:latin typeface="Times New Roman"/>
              </a:rPr>
              <a:t>Кв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– линейный коэффициент вскрыши по выработкам оцениваемого блока, т/т, м3/м3, м3/т; </a:t>
            </a:r>
            <a:endParaRPr lang="ru-RU" sz="16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1600" b="1" i="1" dirty="0" smtClean="0">
                <a:solidFill>
                  <a:srgbClr val="000000"/>
                </a:solidFill>
                <a:latin typeface="Times New Roman"/>
              </a:rPr>
              <a:t>Зв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– затраты на 1 т или 1 м</a:t>
            </a:r>
            <a:r>
              <a:rPr lang="ru-RU" sz="1600" baseline="30000" dirty="0">
                <a:solidFill>
                  <a:srgbClr val="000000"/>
                </a:solidFill>
                <a:latin typeface="Times New Roman"/>
              </a:rPr>
              <a:t>3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 вскрыши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( </a:t>
            </a:r>
            <a:r>
              <a:rPr lang="ru-RU" sz="1600" b="1" u="sng" dirty="0" smtClean="0">
                <a:solidFill>
                  <a:srgbClr val="000000"/>
                </a:solidFill>
                <a:latin typeface="Times New Roman"/>
              </a:rPr>
              <a:t>«</a:t>
            </a:r>
            <a:r>
              <a:rPr lang="ru-RU" sz="1600" b="1" u="sng" dirty="0">
                <a:solidFill>
                  <a:srgbClr val="000000"/>
                </a:solidFill>
                <a:latin typeface="Times New Roman"/>
              </a:rPr>
              <a:t>градиент</a:t>
            </a:r>
            <a:r>
              <a:rPr lang="ru-RU" sz="1600" b="1" u="sng" dirty="0" smtClean="0">
                <a:solidFill>
                  <a:srgbClr val="000000"/>
                </a:solidFill>
                <a:latin typeface="Times New Roman"/>
              </a:rPr>
              <a:t>»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), 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руб. </a:t>
            </a:r>
            <a:endParaRPr lang="ru-RU" sz="16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96952"/>
            <a:ext cx="6270186" cy="84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252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038" y="2252893"/>
            <a:ext cx="3391968" cy="1081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21914" y="1883561"/>
            <a:ext cx="554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рекомендациям ГКЗ (2016) для россыпного золота: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096" y="3369459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МПС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минимальное промышленное содержание при нулевой вскрыши, г/м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д.о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полная себестоимость добычи и переработки 1 м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песков без вскрыши, руб./м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коэффициент технологического извлечения,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дол.ед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156" y="4700180"/>
            <a:ext cx="3099850" cy="677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5452481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^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МПС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минимальное промышленное содержание градиента вскрыши, г/м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полная себестоимость 1 м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вскрыши, руб./м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400050"/>
            <a:ext cx="8398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РОССЫПЕЙ  ВВОДИТСЯ ДОПОЛНИТЕЛЬНЫЙ ПАРАМЕТР -  МПС</a:t>
            </a:r>
            <a:r>
              <a:rPr lang="ru-RU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нулевой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вскриши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градиент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^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МПС</a:t>
            </a:r>
            <a:r>
              <a:rPr lang="ru-RU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градиент увеличения МПС на 1 м</a:t>
            </a:r>
            <a:r>
              <a:rPr lang="ru-RU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вскрыше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4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052736"/>
            <a:ext cx="77048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Минимальное промышленное содержание применяется к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подсчетному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блоку с запасами, примерно равными, объему годовой добычи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При небольших размерах блоков допускается применение минимального промыш­ленного содержания к сумме блоков с запасами не более годовой производительности карьера. Для месторождений, отрабатываемых мелкими карьерами с годовой производи­тельностью менее 300 тыс. т, допускается применение минимального промышленного со­держания к группе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подсчетных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блоков или в целом к месторождению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 indent="450215" algn="ctr">
              <a:spcAft>
                <a:spcPts val="0"/>
              </a:spcAft>
            </a:pPr>
            <a:r>
              <a:rPr lang="ru-RU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sz="2000" baseline="-25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ср</a:t>
            </a:r>
            <a:r>
              <a:rPr lang="ru-RU" sz="2000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&gt; </a:t>
            </a:r>
            <a:r>
              <a:rPr lang="en-US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sz="2000" baseline="-25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min</a:t>
            </a:r>
            <a:endParaRPr lang="ru-RU" sz="2000" baseline="-25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861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72" y="116632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Минимальное содержание в </a:t>
            </a:r>
            <a:r>
              <a:rPr lang="ru-RU" sz="20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подсчетном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 блоке, определяемое исходя из условий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окупаемости эксплуатационных затрат </a:t>
            </a:r>
          </a:p>
          <a:p>
            <a:pPr indent="450215" algn="ctr">
              <a:spcAft>
                <a:spcPts val="0"/>
              </a:spcAft>
            </a:pPr>
            <a:r>
              <a:rPr lang="ru-RU" sz="2000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(«</a:t>
            </a:r>
            <a:r>
              <a:rPr lang="ru-RU" sz="20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льготный </a:t>
            </a:r>
            <a:r>
              <a:rPr lang="ru-RU" sz="2000" b="1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промминимум</a:t>
            </a:r>
            <a:r>
              <a:rPr lang="ru-RU" sz="20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» </a:t>
            </a:r>
            <a:r>
              <a:rPr lang="ru-RU" sz="2000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или </a:t>
            </a:r>
            <a:r>
              <a:rPr lang="ru-RU" sz="20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«минимальное про­мышленное содержание в попутно вскрываемом блоке</a:t>
            </a:r>
            <a:r>
              <a:rPr lang="ru-RU" sz="2000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»)</a:t>
            </a:r>
            <a:endParaRPr lang="ru-RU" sz="2000" b="1" u="sng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534" y="1772816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u="sng" dirty="0" smtClean="0"/>
              <a:t>Условия применения: </a:t>
            </a:r>
            <a:r>
              <a:rPr lang="ru-RU" dirty="0" smtClean="0"/>
              <a:t>эксплуатационные кондиции, при разведочных кондициях, крайне редко, при не </a:t>
            </a:r>
            <a:r>
              <a:rPr lang="ru-RU" b="1" u="sng" dirty="0" smtClean="0"/>
              <a:t>высоком качестве руды (?), расчет ведется на определенный блок</a:t>
            </a:r>
            <a:r>
              <a:rPr lang="ru-RU" dirty="0" smtClean="0"/>
              <a:t>. 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u="sng" dirty="0" smtClean="0"/>
              <a:t>Смысл льготного </a:t>
            </a:r>
            <a:r>
              <a:rPr lang="ru-RU" b="1" u="sng" dirty="0" err="1" smtClean="0"/>
              <a:t>промминимума</a:t>
            </a:r>
            <a:r>
              <a:rPr lang="ru-RU" b="1" u="sng" dirty="0" smtClean="0"/>
              <a:t>: </a:t>
            </a:r>
            <a:r>
              <a:rPr lang="ru-RU" dirty="0" smtClean="0"/>
              <a:t>в эксплуатационные затраты включаются только затраты по определенному блоку (без ГПР и ГКР по месторождению). Затраты на погашение ГПР и ГКР по месторождению пропорционально по долям включают в себестоимость руды. Эти затраты называются - </a:t>
            </a:r>
            <a:r>
              <a:rPr lang="ru-RU" b="1" dirty="0" smtClean="0"/>
              <a:t>постоянные условно-пропорциональные </a:t>
            </a:r>
            <a:r>
              <a:rPr lang="ru-RU" dirty="0" smtClean="0"/>
              <a:t>расходы. В случае не пропорционального увеличения добычи используется формула расчета доли условно-пропорциональных расходов относительно прироста добычи.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0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5201" y="109544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Коэффициенты для приведения содержаний полезных компонентов </a:t>
            </a:r>
            <a:endParaRPr lang="ru-RU" sz="2000" b="1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комплекс­ных руд к содержанию условного компонента</a:t>
            </a:r>
            <a:endParaRPr lang="ru-RU" sz="20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5201" y="817430"/>
            <a:ext cx="856895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Если из руд месторождения извлекаются несколько компонентов, то для расче­тов минимального промышленного, краевого и бортового содержаний используется поня­тие </a:t>
            </a: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</a:rPr>
              <a:t>«условный металл»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или </a:t>
            </a: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</a:rPr>
              <a:t>«условный минерал»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Все расчеты с условным металлом или минералом основываются на соотношении извлекаемой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стоимости. Первая формула, для сортов руд, вторя для компонентов: 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346970"/>
            <a:ext cx="1515041" cy="721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568122"/>
            <a:ext cx="1840887" cy="337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5200" y="3068960"/>
            <a:ext cx="849527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где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Ц</a:t>
            </a:r>
            <a:r>
              <a:rPr lang="ru-RU" b="1" baseline="-25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ic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цена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-го сорта;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Ц</a:t>
            </a:r>
            <a:r>
              <a:rPr lang="ru-RU" b="1" baseline="-25000" dirty="0">
                <a:solidFill>
                  <a:srgbClr val="000000"/>
                </a:solidFill>
                <a:latin typeface="Times New Roman"/>
                <a:ea typeface="Times New Roman"/>
              </a:rPr>
              <a:t>1c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цена основного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сорта;</a:t>
            </a:r>
          </a:p>
          <a:p>
            <a:pPr algn="just">
              <a:spcAft>
                <a:spcPts val="0"/>
              </a:spcAft>
            </a:pPr>
            <a:r>
              <a:rPr lang="ru-RU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Ц</a:t>
            </a:r>
            <a:r>
              <a:rPr lang="ru-RU" b="1" baseline="-25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цена единицы товарного металла (минерала) извлекаемого из i-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го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компонента руды, руб.;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цена единицы товарного металла (минерала) главного компонента, руб.;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b="1" baseline="-25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  <a:r>
              <a:rPr lang="ru-RU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сквозное извлечение i-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го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компонента при обогащении и металлургическом переделе, до­ли ед.;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сквозное извлечение главного компонента при обогащении и металлургиче­ском переделе, доли ед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Сквозное извлечение:</a:t>
            </a:r>
          </a:p>
          <a:p>
            <a:pPr algn="ctr"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И </a:t>
            </a:r>
            <a:r>
              <a:rPr lang="ru-RU" sz="2000" b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скв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. = Икон. И </a:t>
            </a:r>
            <a:r>
              <a:rPr lang="ru-RU" sz="2000" b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пром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. И металла</a:t>
            </a:r>
            <a:endParaRPr lang="ru-RU" sz="20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46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Для месторождений, рудные концентраты которых не будут подвергаться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переделу формула приобретает вид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28799"/>
            <a:ext cx="2534952" cy="1013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2996952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где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Ц</a:t>
            </a:r>
            <a:r>
              <a:rPr lang="ru-RU" b="1" baseline="-25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цена единицы товарного концентрата i-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го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минерала, руб.;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b="1" baseline="-25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извлечение i-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го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минерала в одноименный концентрат, доли ед.;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b="1" baseline="-25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содержание i-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го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минерала в этом кон­центрате, доли ед.;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 цена единицы товарного концентрата главного минерала, руб.;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извлечение главного минерала при обогащении в концентрат, доли ед.;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b="1" i="1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-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содержание главного минерала в одноименном концентрате, доли ед.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500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24936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Times New Roman"/>
              </a:rPr>
              <a:t>4. Минимальная </a:t>
            </a:r>
            <a:r>
              <a:rPr lang="ru-RU" sz="2800" b="1" dirty="0">
                <a:latin typeface="Times New Roman"/>
                <a:ea typeface="Times New Roman"/>
              </a:rPr>
              <a:t>мощность полезного ископаемого (</a:t>
            </a:r>
            <a:r>
              <a:rPr lang="en-US" sz="2800" b="1" dirty="0" err="1">
                <a:latin typeface="Times New Roman"/>
                <a:ea typeface="Times New Roman"/>
              </a:rPr>
              <a:t>m</a:t>
            </a:r>
            <a:r>
              <a:rPr lang="en-US" sz="2800" b="1" baseline="-25000" dirty="0" err="1">
                <a:latin typeface="Times New Roman"/>
                <a:ea typeface="Times New Roman"/>
              </a:rPr>
              <a:t>min</a:t>
            </a:r>
            <a:r>
              <a:rPr lang="en-US" sz="2800" b="1" dirty="0">
                <a:latin typeface="Times New Roman"/>
                <a:ea typeface="Times New Roman"/>
              </a:rPr>
              <a:t>)</a:t>
            </a:r>
            <a:r>
              <a:rPr lang="ru-RU" sz="2800" b="1" dirty="0"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latin typeface="Times New Roman"/>
                <a:ea typeface="Times New Roman"/>
              </a:rPr>
              <a:t>или </a:t>
            </a:r>
            <a:r>
              <a:rPr lang="ru-RU" sz="2800" b="1" dirty="0">
                <a:latin typeface="Times New Roman"/>
                <a:ea typeface="Times New Roman"/>
              </a:rPr>
              <a:t>соответствующий минимальный </a:t>
            </a:r>
            <a:r>
              <a:rPr lang="ru-RU" sz="2800" b="1" dirty="0" err="1" smtClean="0">
                <a:latin typeface="Times New Roman"/>
                <a:ea typeface="Times New Roman"/>
              </a:rPr>
              <a:t>метропроцент</a:t>
            </a:r>
            <a:r>
              <a:rPr lang="ru-RU" sz="2800" b="1" dirty="0" smtClean="0">
                <a:latin typeface="Times New Roman"/>
                <a:ea typeface="Times New Roman"/>
              </a:rPr>
              <a:t>, </a:t>
            </a:r>
            <a:r>
              <a:rPr lang="ru-RU" sz="2800" b="1" dirty="0" err="1" smtClean="0">
                <a:latin typeface="Times New Roman"/>
                <a:ea typeface="Times New Roman"/>
              </a:rPr>
              <a:t>метрограмм</a:t>
            </a:r>
            <a:r>
              <a:rPr lang="en-US" sz="2800" b="1" dirty="0" smtClean="0">
                <a:latin typeface="Times New Roman"/>
                <a:ea typeface="Times New Roman"/>
              </a:rPr>
              <a:t> </a:t>
            </a:r>
            <a:r>
              <a:rPr lang="en-US" sz="2800" b="1" dirty="0">
                <a:latin typeface="Times New Roman"/>
                <a:ea typeface="Times New Roman"/>
              </a:rPr>
              <a:t>(m%, mc</a:t>
            </a:r>
            <a:r>
              <a:rPr lang="en-US" sz="2800" b="1" dirty="0" smtClean="0">
                <a:latin typeface="Times New Roman"/>
                <a:ea typeface="Times New Roman"/>
              </a:rPr>
              <a:t>)</a:t>
            </a:r>
            <a:r>
              <a:rPr lang="ru-RU" sz="2800" b="1" dirty="0" smtClean="0"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latin typeface="Times New Roman"/>
                <a:ea typeface="Times New Roman"/>
              </a:rPr>
              <a:t>-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это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наименьшая мощ­ность, которая учитывается при подсчете балансовых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запасов или еще меньшая мощность, но с учетом содержания полезного компонента в этой мощности экономически выгодной для разработки.</a:t>
            </a:r>
          </a:p>
          <a:p>
            <a:pPr indent="450215" algn="just">
              <a:spcAft>
                <a:spcPts val="0"/>
              </a:spcAft>
            </a:pPr>
            <a:r>
              <a:rPr lang="ru-RU" sz="2500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Условия </a:t>
            </a:r>
            <a:r>
              <a:rPr lang="ru-RU" sz="2500" b="1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НЕПРИМЕНЕНИЯ: 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500" b="1" dirty="0" smtClean="0">
                <a:latin typeface="Times New Roman"/>
                <a:ea typeface="Times New Roman"/>
              </a:rPr>
              <a:t>штокверк,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500" b="1" dirty="0" smtClean="0">
                <a:latin typeface="Times New Roman"/>
                <a:ea typeface="Times New Roman"/>
              </a:rPr>
              <a:t>гнездовое распределение полезного ископаемого,</a:t>
            </a: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500" b="1" dirty="0" smtClean="0">
                <a:latin typeface="Times New Roman"/>
                <a:ea typeface="Times New Roman"/>
              </a:rPr>
              <a:t>частое </a:t>
            </a:r>
            <a:r>
              <a:rPr lang="ru-RU" sz="2500" b="1" dirty="0" err="1" smtClean="0">
                <a:latin typeface="Times New Roman"/>
                <a:ea typeface="Times New Roman"/>
              </a:rPr>
              <a:t>переслаивание</a:t>
            </a:r>
            <a:r>
              <a:rPr lang="ru-RU" sz="2500" b="1" dirty="0" smtClean="0">
                <a:latin typeface="Times New Roman"/>
                <a:ea typeface="Times New Roman"/>
              </a:rPr>
              <a:t> с пустыми породами и некондиционными рудами, не позволяющее выделить лимитирующую максимальную мощность прослоев пустых пород и некондиционных руд, которые можно включить в подсчет запасов.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endParaRPr lang="ru-RU" sz="2500" b="1" i="1" u="sng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96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0" lvl="0" indent="450215" algn="ctr"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ДОПОЛНИТЕЛЬНЫЕ параметры кондиций</a:t>
            </a:r>
            <a:endParaRPr lang="en-US" sz="40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450215" algn="just">
              <a:spcBef>
                <a:spcPts val="0"/>
              </a:spcBef>
              <a:buNone/>
            </a:pPr>
            <a:endParaRPr lang="en-US" sz="1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450215" algn="just">
              <a:spcBef>
                <a:spcPts val="0"/>
              </a:spcBef>
              <a:buNone/>
            </a:pP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8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</a:rPr>
              <a:t>. Перечень попутных компонентов, подсчитываемых в рудах совместно с основными компонентами (по типам руд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);</a:t>
            </a:r>
          </a:p>
          <a:p>
            <a:pPr marL="0" lvl="0" indent="450215" algn="just">
              <a:spcBef>
                <a:spcPts val="0"/>
              </a:spcBef>
              <a:buNone/>
            </a:pPr>
            <a:endParaRPr lang="ru-RU" sz="3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450215" algn="just">
              <a:spcBef>
                <a:spcPts val="0"/>
              </a:spcBef>
              <a:buNone/>
            </a:pP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</a:rPr>
              <a:t>9. Коэффициенты для приведения в комплексных рудах содержаний полезных компо­нентов к содержанию условного основного компонента; минимальные содержания компо­нентов, учитываемые при приведении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</a:p>
          <a:p>
            <a:pPr marL="0" lvl="0" indent="450215" algn="just">
              <a:spcBef>
                <a:spcPts val="0"/>
              </a:spcBef>
              <a:buNone/>
            </a:pPr>
            <a:endParaRPr lang="ru-RU" sz="3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450215" algn="just">
              <a:spcBef>
                <a:spcPts val="0"/>
              </a:spcBef>
              <a:buNone/>
            </a:pP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</a:rPr>
              <a:t>10. Максимально допустимые содержания вредных примесей в краевой пробе, в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</a:rPr>
              <a:t>оконтуривающей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</a:rPr>
              <a:t> выработке и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подсчетном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</a:rPr>
              <a:t> блоке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</a:p>
          <a:p>
            <a:pPr marL="0" lvl="0" indent="450215" algn="just">
              <a:spcBef>
                <a:spcPts val="0"/>
              </a:spcBef>
              <a:buNone/>
            </a:pPr>
            <a:endParaRPr lang="ru-RU" sz="3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450215" algn="just">
              <a:spcBef>
                <a:spcPts val="0"/>
              </a:spcBef>
              <a:buNone/>
            </a:pP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</a:rPr>
              <a:t>12. Минимальные запасы изолированных тел полезных ископаемых, участков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</a:p>
          <a:p>
            <a:pPr marL="0" lvl="0" indent="450215" algn="just">
              <a:spcBef>
                <a:spcPts val="0"/>
              </a:spcBef>
              <a:buNone/>
            </a:pPr>
            <a:endParaRPr lang="ru-RU" sz="3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450215" algn="just">
              <a:spcBef>
                <a:spcPts val="0"/>
              </a:spcBef>
              <a:buNone/>
            </a:pP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</a:rPr>
              <a:t>13. Минимальный коэффициент рудоносности в </a:t>
            </a:r>
            <a:r>
              <a:rPr lang="ru-RU" sz="3800" dirty="0" err="1">
                <a:solidFill>
                  <a:srgbClr val="000000"/>
                </a:solidFill>
                <a:latin typeface="Times New Roman"/>
                <a:ea typeface="Times New Roman"/>
              </a:rPr>
              <a:t>подсчетном</a:t>
            </a: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</a:rPr>
              <a:t> блоке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</a:p>
          <a:p>
            <a:pPr marL="0" lvl="0" indent="450215" algn="just">
              <a:spcBef>
                <a:spcPts val="0"/>
              </a:spcBef>
              <a:buNone/>
            </a:pPr>
            <a:endParaRPr lang="ru-RU" sz="3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450215" algn="just">
              <a:spcBef>
                <a:spcPts val="0"/>
              </a:spcBef>
              <a:buNone/>
            </a:pPr>
            <a:r>
              <a:rPr lang="ru-RU" sz="3800" dirty="0">
                <a:solidFill>
                  <a:srgbClr val="000000"/>
                </a:solidFill>
                <a:latin typeface="Times New Roman"/>
                <a:ea typeface="Times New Roman"/>
              </a:rPr>
              <a:t>14.Требования к выделению (по содержанию компонентов, степени окисления или вы­ветривания рудообразующих минералов, другим технологическим характеристикам) и подсчету запасов (статистически или в геометризованных контурах) промышленных (тех­нологических) типов или сортов полезного ископаемого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</a:p>
          <a:p>
            <a:pPr marL="0" lvl="0" indent="450215" algn="just">
              <a:spcBef>
                <a:spcPts val="0"/>
              </a:spcBef>
              <a:buNone/>
            </a:pPr>
            <a:endParaRPr lang="ru-RU" sz="3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450215" algn="just">
              <a:spcBef>
                <a:spcPts val="0"/>
              </a:spcBef>
              <a:buNone/>
            </a:pP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15. Градиент увеличения минимального промышленного содержания на единицу вскрыши – для россыпных месторождений (в Методических рекомендациях отсутствует). </a:t>
            </a:r>
            <a:endParaRPr lang="ru-RU" sz="3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450215" algn="just">
              <a:spcBef>
                <a:spcPts val="0"/>
              </a:spcBef>
              <a:buNone/>
            </a:pPr>
            <a:endParaRPr lang="ru-RU" sz="1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450215" algn="just">
              <a:spcBef>
                <a:spcPts val="0"/>
              </a:spcBef>
              <a:buNone/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947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744888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1.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Минимальная мощность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устанавливается по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истинной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мощность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тела полезного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ископаемого по формуле </a:t>
            </a:r>
            <a:r>
              <a:rPr lang="ru-RU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Леонотовского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и ли по иным тригонометрическим, геометрическим формулам. </a:t>
            </a:r>
          </a:p>
          <a:p>
            <a:pPr indent="450215" algn="just">
              <a:spcAft>
                <a:spcPts val="0"/>
              </a:spcAft>
            </a:pP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2. Замена истинной мощности на длину рудного интервала по выработке (скважине), высоту добычного уступа (</a:t>
            </a:r>
            <a:r>
              <a:rPr lang="ru-RU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подуступа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), горизонтальную или иную мощность проводится по специальному обоснованию.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Тогда в параметре кондиций вводится иная формулировка, к примеру: «минимальная длина рудного интервала по разведочной выработке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–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2 метра»; «минимальная горизонтальная мощность по горизонту – 3 м», или «минимальная высота рабочего уступа с минимальным </a:t>
            </a:r>
            <a:r>
              <a:rPr lang="ru-RU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метрограммом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– 10 м». </a:t>
            </a:r>
          </a:p>
          <a:p>
            <a:pPr indent="450215" algn="just">
              <a:spcAft>
                <a:spcPts val="0"/>
              </a:spcAft>
            </a:pPr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27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864" y="764704"/>
            <a:ext cx="83529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Минимальная мощность обосновывается </a:t>
            </a:r>
            <a:r>
              <a:rPr lang="ru-RU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геологически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и </a:t>
            </a:r>
            <a:r>
              <a:rPr lang="ru-RU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горнотехнически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ее 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</a:rPr>
              <a:t>горнотехническом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обосновании учитываются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</a:p>
          <a:p>
            <a:pPr indent="450215" algn="just">
              <a:spcAft>
                <a:spcPts val="0"/>
              </a:spcAft>
            </a:pPr>
            <a:endParaRPr lang="ru-RU" sz="1400" dirty="0">
              <a:latin typeface="Times New Roman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условия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залегания тел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полезного ископаемого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(крутое, пологое, горизонтальное), </a:t>
            </a:r>
            <a:endParaRPr lang="ru-RU" sz="20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морфология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и размеры, </a:t>
            </a:r>
            <a:endParaRPr lang="ru-RU" sz="20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сложность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внутреннего строения и степень изменчивости по простиранию и падению, в значительной мере определяющие выбор системы разработ­ки месторождения, </a:t>
            </a:r>
            <a:endParaRPr lang="ru-RU" sz="20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ширина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очистного пространства, возможность отработки отдельных тел полезных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ископаемых,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крепость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и устойчивость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полезного ископаемого и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вмещающих пород, определяющие возможность применения тех или иных систем разработки и выбор обору­дования для механизации добычи.</a:t>
            </a:r>
            <a:endParaRPr lang="ru-RU" sz="20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11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5608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Геологическое обоснование проводится:</a:t>
            </a:r>
          </a:p>
          <a:p>
            <a:r>
              <a:rPr lang="ru-RU" sz="2000" b="1" dirty="0" smtClean="0"/>
              <a:t>а) описательно и б) статистически.</a:t>
            </a:r>
          </a:p>
          <a:p>
            <a:r>
              <a:rPr lang="ru-RU" sz="2000" dirty="0" smtClean="0"/>
              <a:t>А. Описательное обоснование проводится по условию залегания залежи, вариации мощности, установления минимальных, максимальных и средних значений в различных частях залежи.</a:t>
            </a:r>
          </a:p>
          <a:p>
            <a:r>
              <a:rPr lang="ru-RU" sz="2000" dirty="0" smtClean="0"/>
              <a:t>Б. Статистическое обоснование проводится при статистическом изучении и исследовании генеральной совокупности значений мощности полезного ископаемого с делением на классы мощностей (при необходимости); с установлением минимальных значений.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47957" y="4016504"/>
            <a:ext cx="81845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Горнотехническое обоснование проводится </a:t>
            </a:r>
            <a:r>
              <a:rPr lang="ru-RU" sz="2000" dirty="0" smtClean="0"/>
              <a:t>с учетом минимальной и номинальной шириной очистной разработки. </a:t>
            </a:r>
          </a:p>
          <a:p>
            <a:endParaRPr lang="ru-RU" sz="2000" dirty="0"/>
          </a:p>
          <a:p>
            <a:r>
              <a:rPr lang="ru-RU" sz="2000" dirty="0" smtClean="0"/>
              <a:t>Причем если мощность будет менее минимальной, но содержания высокие, тогда используется </a:t>
            </a:r>
            <a:r>
              <a:rPr lang="ru-RU" sz="2000" dirty="0" err="1" smtClean="0"/>
              <a:t>метропроцент</a:t>
            </a:r>
            <a:r>
              <a:rPr lang="ru-RU" sz="2000" dirty="0" smtClean="0"/>
              <a:t> или </a:t>
            </a:r>
            <a:r>
              <a:rPr lang="ru-RU" sz="2000" dirty="0" err="1" smtClean="0"/>
              <a:t>метрограмм</a:t>
            </a:r>
            <a:r>
              <a:rPr lang="ru-RU" sz="2000" dirty="0" smtClean="0"/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5954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669" y="277468"/>
            <a:ext cx="86342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Парадокс минимальной мощности полезного ископаемого заключается в том, что в контур подсчета запасов может попасть полезное ископаемое по выклиниванию залежи (рудного тела или пласта), когда наблюдается уменьшение мощности вплоть до значений меньше принятой минимальной мощности или нуль.</a:t>
            </a:r>
            <a:endParaRPr lang="ru-RU" sz="24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5" name="Группа 84"/>
          <p:cNvGrpSpPr/>
          <p:nvPr/>
        </p:nvGrpSpPr>
        <p:grpSpPr>
          <a:xfrm>
            <a:off x="1315393" y="3139790"/>
            <a:ext cx="7029039" cy="3102904"/>
            <a:chOff x="701839" y="3418722"/>
            <a:chExt cx="7029039" cy="3102904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436342" y="3835914"/>
              <a:ext cx="1596013" cy="1701552"/>
              <a:chOff x="1715511" y="3421582"/>
              <a:chExt cx="1596013" cy="170155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1715511" y="3680527"/>
                <a:ext cx="360000" cy="1440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3122177" y="3421582"/>
                <a:ext cx="180000" cy="720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олилиния 8"/>
              <p:cNvSpPr/>
              <p:nvPr/>
            </p:nvSpPr>
            <p:spPr>
              <a:xfrm>
                <a:off x="2063470" y="3433889"/>
                <a:ext cx="1241410" cy="247987"/>
              </a:xfrm>
              <a:custGeom>
                <a:avLst/>
                <a:gdLst>
                  <a:gd name="connsiteX0" fmla="*/ 0 w 1246173"/>
                  <a:gd name="connsiteY0" fmla="*/ 267037 h 267037"/>
                  <a:gd name="connsiteX1" fmla="*/ 1246173 w 1246173"/>
                  <a:gd name="connsiteY1" fmla="*/ 0 h 267037"/>
                  <a:gd name="connsiteX2" fmla="*/ 1246173 w 1246173"/>
                  <a:gd name="connsiteY2" fmla="*/ 0 h 267037"/>
                  <a:gd name="connsiteX0" fmla="*/ 0 w 1660511"/>
                  <a:gd name="connsiteY0" fmla="*/ 272832 h 539195"/>
                  <a:gd name="connsiteX1" fmla="*/ 1246173 w 1660511"/>
                  <a:gd name="connsiteY1" fmla="*/ 5795 h 539195"/>
                  <a:gd name="connsiteX2" fmla="*/ 1660511 w 1660511"/>
                  <a:gd name="connsiteY2" fmla="*/ 539195 h 539195"/>
                  <a:gd name="connsiteX0" fmla="*/ 0 w 1246173"/>
                  <a:gd name="connsiteY0" fmla="*/ 272832 h 272832"/>
                  <a:gd name="connsiteX1" fmla="*/ 1246173 w 1246173"/>
                  <a:gd name="connsiteY1" fmla="*/ 5795 h 272832"/>
                  <a:gd name="connsiteX0" fmla="*/ 0 w 908035"/>
                  <a:gd name="connsiteY0" fmla="*/ 25105 h 153356"/>
                  <a:gd name="connsiteX1" fmla="*/ 908035 w 908035"/>
                  <a:gd name="connsiteY1" fmla="*/ 153356 h 153356"/>
                  <a:gd name="connsiteX0" fmla="*/ 0 w 1241410"/>
                  <a:gd name="connsiteY0" fmla="*/ 254242 h 254242"/>
                  <a:gd name="connsiteX1" fmla="*/ 1241410 w 1241410"/>
                  <a:gd name="connsiteY1" fmla="*/ 6255 h 254242"/>
                  <a:gd name="connsiteX0" fmla="*/ 0 w 1241410"/>
                  <a:gd name="connsiteY0" fmla="*/ 247987 h 247987"/>
                  <a:gd name="connsiteX1" fmla="*/ 1241410 w 1241410"/>
                  <a:gd name="connsiteY1" fmla="*/ 0 h 247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41410" h="247987">
                    <a:moveTo>
                      <a:pt x="0" y="247987"/>
                    </a:moveTo>
                    <a:cubicBezTo>
                      <a:pt x="415391" y="158975"/>
                      <a:pt x="16921" y="255644"/>
                      <a:pt x="1241410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олилиния 9"/>
              <p:cNvSpPr/>
              <p:nvPr/>
            </p:nvSpPr>
            <p:spPr>
              <a:xfrm>
                <a:off x="1715512" y="3424279"/>
                <a:ext cx="1419298" cy="242761"/>
              </a:xfrm>
              <a:custGeom>
                <a:avLst/>
                <a:gdLst>
                  <a:gd name="connsiteX0" fmla="*/ 0 w 1246173"/>
                  <a:gd name="connsiteY0" fmla="*/ 267037 h 267037"/>
                  <a:gd name="connsiteX1" fmla="*/ 1246173 w 1246173"/>
                  <a:gd name="connsiteY1" fmla="*/ 0 h 267037"/>
                  <a:gd name="connsiteX2" fmla="*/ 1246173 w 1246173"/>
                  <a:gd name="connsiteY2" fmla="*/ 0 h 267037"/>
                  <a:gd name="connsiteX0" fmla="*/ 0 w 1383738"/>
                  <a:gd name="connsiteY0" fmla="*/ 267037 h 267037"/>
                  <a:gd name="connsiteX1" fmla="*/ 1246173 w 1383738"/>
                  <a:gd name="connsiteY1" fmla="*/ 0 h 267037"/>
                  <a:gd name="connsiteX2" fmla="*/ 1383738 w 1383738"/>
                  <a:gd name="connsiteY2" fmla="*/ 24276 h 267037"/>
                  <a:gd name="connsiteX0" fmla="*/ 0 w 1383738"/>
                  <a:gd name="connsiteY0" fmla="*/ 242761 h 242761"/>
                  <a:gd name="connsiteX1" fmla="*/ 1383738 w 1383738"/>
                  <a:gd name="connsiteY1" fmla="*/ 0 h 242761"/>
                  <a:gd name="connsiteX0" fmla="*/ 0 w 1419298"/>
                  <a:gd name="connsiteY0" fmla="*/ 242761 h 242761"/>
                  <a:gd name="connsiteX1" fmla="*/ 1419298 w 1419298"/>
                  <a:gd name="connsiteY1" fmla="*/ 0 h 242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19298" h="242761">
                    <a:moveTo>
                      <a:pt x="0" y="242761"/>
                    </a:moveTo>
                    <a:lnTo>
                      <a:pt x="1419298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олилиния 10"/>
              <p:cNvSpPr/>
              <p:nvPr/>
            </p:nvSpPr>
            <p:spPr>
              <a:xfrm>
                <a:off x="2075511" y="4134737"/>
                <a:ext cx="1236013" cy="988397"/>
              </a:xfrm>
              <a:custGeom>
                <a:avLst/>
                <a:gdLst>
                  <a:gd name="connsiteX0" fmla="*/ 0 w 1246173"/>
                  <a:gd name="connsiteY0" fmla="*/ 267037 h 267037"/>
                  <a:gd name="connsiteX1" fmla="*/ 1246173 w 1246173"/>
                  <a:gd name="connsiteY1" fmla="*/ 0 h 267037"/>
                  <a:gd name="connsiteX2" fmla="*/ 1246173 w 1246173"/>
                  <a:gd name="connsiteY2" fmla="*/ 0 h 267037"/>
                  <a:gd name="connsiteX0" fmla="*/ 0 w 1334622"/>
                  <a:gd name="connsiteY0" fmla="*/ 1013797 h 1013797"/>
                  <a:gd name="connsiteX1" fmla="*/ 1246173 w 1334622"/>
                  <a:gd name="connsiteY1" fmla="*/ 746760 h 1013797"/>
                  <a:gd name="connsiteX2" fmla="*/ 1230933 w 1334622"/>
                  <a:gd name="connsiteY2" fmla="*/ 0 h 1013797"/>
                  <a:gd name="connsiteX0" fmla="*/ 0 w 1230933"/>
                  <a:gd name="connsiteY0" fmla="*/ 1013797 h 1013797"/>
                  <a:gd name="connsiteX1" fmla="*/ 1230933 w 1230933"/>
                  <a:gd name="connsiteY1" fmla="*/ 0 h 1013797"/>
                  <a:gd name="connsiteX0" fmla="*/ 0 w 1236013"/>
                  <a:gd name="connsiteY0" fmla="*/ 988397 h 988397"/>
                  <a:gd name="connsiteX1" fmla="*/ 1236013 w 1236013"/>
                  <a:gd name="connsiteY1" fmla="*/ 0 h 988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36013" h="988397">
                    <a:moveTo>
                      <a:pt x="0" y="988397"/>
                    </a:moveTo>
                    <a:lnTo>
                      <a:pt x="1236013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олилиния 11"/>
              <p:cNvSpPr/>
              <p:nvPr/>
            </p:nvSpPr>
            <p:spPr>
              <a:xfrm>
                <a:off x="2077721" y="4141279"/>
                <a:ext cx="1033802" cy="735521"/>
              </a:xfrm>
              <a:custGeom>
                <a:avLst/>
                <a:gdLst>
                  <a:gd name="connsiteX0" fmla="*/ 0 w 1246173"/>
                  <a:gd name="connsiteY0" fmla="*/ 267037 h 267037"/>
                  <a:gd name="connsiteX1" fmla="*/ 1246173 w 1246173"/>
                  <a:gd name="connsiteY1" fmla="*/ 0 h 267037"/>
                  <a:gd name="connsiteX2" fmla="*/ 1246173 w 1246173"/>
                  <a:gd name="connsiteY2" fmla="*/ 0 h 267037"/>
                  <a:gd name="connsiteX0" fmla="*/ 0 w 1708453"/>
                  <a:gd name="connsiteY0" fmla="*/ 1547197 h 1547197"/>
                  <a:gd name="connsiteX1" fmla="*/ 1708453 w 1708453"/>
                  <a:gd name="connsiteY1" fmla="*/ 0 h 1547197"/>
                  <a:gd name="connsiteX2" fmla="*/ 1708453 w 1708453"/>
                  <a:gd name="connsiteY2" fmla="*/ 0 h 1547197"/>
                  <a:gd name="connsiteX0" fmla="*/ 0 w 1770199"/>
                  <a:gd name="connsiteY0" fmla="*/ 1576951 h 1576951"/>
                  <a:gd name="connsiteX1" fmla="*/ 1708453 w 1770199"/>
                  <a:gd name="connsiteY1" fmla="*/ 29754 h 1576951"/>
                  <a:gd name="connsiteX2" fmla="*/ 1357933 w 1770199"/>
                  <a:gd name="connsiteY2" fmla="*/ 603794 h 1576951"/>
                  <a:gd name="connsiteX0" fmla="*/ 0 w 1357933"/>
                  <a:gd name="connsiteY0" fmla="*/ 973157 h 973157"/>
                  <a:gd name="connsiteX1" fmla="*/ 1357933 w 1357933"/>
                  <a:gd name="connsiteY1" fmla="*/ 0 h 973157"/>
                  <a:gd name="connsiteX0" fmla="*/ 0 w 1357933"/>
                  <a:gd name="connsiteY0" fmla="*/ 973157 h 973157"/>
                  <a:gd name="connsiteX1" fmla="*/ 324131 w 1357933"/>
                  <a:gd name="connsiteY1" fmla="*/ 735521 h 973157"/>
                  <a:gd name="connsiteX2" fmla="*/ 1357933 w 1357933"/>
                  <a:gd name="connsiteY2" fmla="*/ 0 h 973157"/>
                  <a:gd name="connsiteX0" fmla="*/ 0 w 1033802"/>
                  <a:gd name="connsiteY0" fmla="*/ 735521 h 735521"/>
                  <a:gd name="connsiteX1" fmla="*/ 1033802 w 1033802"/>
                  <a:gd name="connsiteY1" fmla="*/ 0 h 735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33802" h="735521">
                    <a:moveTo>
                      <a:pt x="0" y="735521"/>
                    </a:moveTo>
                    <a:cubicBezTo>
                      <a:pt x="128513" y="648771"/>
                      <a:pt x="581158" y="324386"/>
                      <a:pt x="1033802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5" name="Прямоугольник 14"/>
            <p:cNvSpPr/>
            <p:nvPr/>
          </p:nvSpPr>
          <p:spPr>
            <a:xfrm>
              <a:off x="3744713" y="4092252"/>
              <a:ext cx="360000" cy="144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4092672" y="3856500"/>
              <a:ext cx="1143438" cy="237102"/>
            </a:xfrm>
            <a:custGeom>
              <a:avLst/>
              <a:gdLst>
                <a:gd name="connsiteX0" fmla="*/ 0 w 1246173"/>
                <a:gd name="connsiteY0" fmla="*/ 267037 h 267037"/>
                <a:gd name="connsiteX1" fmla="*/ 1246173 w 1246173"/>
                <a:gd name="connsiteY1" fmla="*/ 0 h 267037"/>
                <a:gd name="connsiteX2" fmla="*/ 1246173 w 1246173"/>
                <a:gd name="connsiteY2" fmla="*/ 0 h 267037"/>
                <a:gd name="connsiteX0" fmla="*/ 0 w 1660511"/>
                <a:gd name="connsiteY0" fmla="*/ 272832 h 539195"/>
                <a:gd name="connsiteX1" fmla="*/ 1246173 w 1660511"/>
                <a:gd name="connsiteY1" fmla="*/ 5795 h 539195"/>
                <a:gd name="connsiteX2" fmla="*/ 1660511 w 1660511"/>
                <a:gd name="connsiteY2" fmla="*/ 539195 h 539195"/>
                <a:gd name="connsiteX0" fmla="*/ 0 w 1246173"/>
                <a:gd name="connsiteY0" fmla="*/ 272832 h 272832"/>
                <a:gd name="connsiteX1" fmla="*/ 1246173 w 1246173"/>
                <a:gd name="connsiteY1" fmla="*/ 5795 h 272832"/>
                <a:gd name="connsiteX0" fmla="*/ 0 w 908035"/>
                <a:gd name="connsiteY0" fmla="*/ 25105 h 153356"/>
                <a:gd name="connsiteX1" fmla="*/ 908035 w 908035"/>
                <a:gd name="connsiteY1" fmla="*/ 153356 h 153356"/>
                <a:gd name="connsiteX0" fmla="*/ 0 w 1241410"/>
                <a:gd name="connsiteY0" fmla="*/ 254242 h 254242"/>
                <a:gd name="connsiteX1" fmla="*/ 1241410 w 1241410"/>
                <a:gd name="connsiteY1" fmla="*/ 6255 h 254242"/>
                <a:gd name="connsiteX0" fmla="*/ 0 w 1241410"/>
                <a:gd name="connsiteY0" fmla="*/ 247987 h 247987"/>
                <a:gd name="connsiteX1" fmla="*/ 1241410 w 1241410"/>
                <a:gd name="connsiteY1" fmla="*/ 0 h 247987"/>
                <a:gd name="connsiteX0" fmla="*/ 0 w 1154324"/>
                <a:gd name="connsiteY0" fmla="*/ 247987 h 247987"/>
                <a:gd name="connsiteX1" fmla="*/ 1154324 w 1154324"/>
                <a:gd name="connsiteY1" fmla="*/ 0 h 247987"/>
                <a:gd name="connsiteX0" fmla="*/ 0 w 1165209"/>
                <a:gd name="connsiteY0" fmla="*/ 215330 h 215330"/>
                <a:gd name="connsiteX1" fmla="*/ 1165209 w 1165209"/>
                <a:gd name="connsiteY1" fmla="*/ 0 h 215330"/>
                <a:gd name="connsiteX0" fmla="*/ 0 w 1165209"/>
                <a:gd name="connsiteY0" fmla="*/ 215330 h 215330"/>
                <a:gd name="connsiteX1" fmla="*/ 1165209 w 1165209"/>
                <a:gd name="connsiteY1" fmla="*/ 0 h 215330"/>
                <a:gd name="connsiteX0" fmla="*/ 0 w 1143438"/>
                <a:gd name="connsiteY0" fmla="*/ 237102 h 237102"/>
                <a:gd name="connsiteX1" fmla="*/ 1143438 w 1143438"/>
                <a:gd name="connsiteY1" fmla="*/ 0 h 237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43438" h="237102">
                  <a:moveTo>
                    <a:pt x="0" y="237102"/>
                  </a:moveTo>
                  <a:cubicBezTo>
                    <a:pt x="1122963" y="12019"/>
                    <a:pt x="-81051" y="255644"/>
                    <a:pt x="1143438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3744714" y="3852332"/>
              <a:ext cx="1484612" cy="226433"/>
            </a:xfrm>
            <a:custGeom>
              <a:avLst/>
              <a:gdLst>
                <a:gd name="connsiteX0" fmla="*/ 0 w 1246173"/>
                <a:gd name="connsiteY0" fmla="*/ 267037 h 267037"/>
                <a:gd name="connsiteX1" fmla="*/ 1246173 w 1246173"/>
                <a:gd name="connsiteY1" fmla="*/ 0 h 267037"/>
                <a:gd name="connsiteX2" fmla="*/ 1246173 w 1246173"/>
                <a:gd name="connsiteY2" fmla="*/ 0 h 267037"/>
                <a:gd name="connsiteX0" fmla="*/ 0 w 1383738"/>
                <a:gd name="connsiteY0" fmla="*/ 267037 h 267037"/>
                <a:gd name="connsiteX1" fmla="*/ 1246173 w 1383738"/>
                <a:gd name="connsiteY1" fmla="*/ 0 h 267037"/>
                <a:gd name="connsiteX2" fmla="*/ 1383738 w 1383738"/>
                <a:gd name="connsiteY2" fmla="*/ 24276 h 267037"/>
                <a:gd name="connsiteX0" fmla="*/ 0 w 1383738"/>
                <a:gd name="connsiteY0" fmla="*/ 242761 h 242761"/>
                <a:gd name="connsiteX1" fmla="*/ 1383738 w 1383738"/>
                <a:gd name="connsiteY1" fmla="*/ 0 h 242761"/>
                <a:gd name="connsiteX0" fmla="*/ 0 w 1419298"/>
                <a:gd name="connsiteY0" fmla="*/ 242761 h 242761"/>
                <a:gd name="connsiteX1" fmla="*/ 1419298 w 1419298"/>
                <a:gd name="connsiteY1" fmla="*/ 0 h 242761"/>
                <a:gd name="connsiteX0" fmla="*/ 0 w 1484612"/>
                <a:gd name="connsiteY0" fmla="*/ 226433 h 226433"/>
                <a:gd name="connsiteX1" fmla="*/ 1484612 w 1484612"/>
                <a:gd name="connsiteY1" fmla="*/ 0 h 226433"/>
                <a:gd name="connsiteX0" fmla="*/ 0 w 1484612"/>
                <a:gd name="connsiteY0" fmla="*/ 226433 h 226433"/>
                <a:gd name="connsiteX1" fmla="*/ 1484612 w 1484612"/>
                <a:gd name="connsiteY1" fmla="*/ 0 h 226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84612" h="226433">
                  <a:moveTo>
                    <a:pt x="0" y="226433"/>
                  </a:moveTo>
                  <a:cubicBezTo>
                    <a:pt x="494871" y="150955"/>
                    <a:pt x="641398" y="146235"/>
                    <a:pt x="1484612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4104714" y="4279762"/>
              <a:ext cx="1127156" cy="1255097"/>
            </a:xfrm>
            <a:custGeom>
              <a:avLst/>
              <a:gdLst>
                <a:gd name="connsiteX0" fmla="*/ 0 w 1246173"/>
                <a:gd name="connsiteY0" fmla="*/ 267037 h 267037"/>
                <a:gd name="connsiteX1" fmla="*/ 1246173 w 1246173"/>
                <a:gd name="connsiteY1" fmla="*/ 0 h 267037"/>
                <a:gd name="connsiteX2" fmla="*/ 1246173 w 1246173"/>
                <a:gd name="connsiteY2" fmla="*/ 0 h 267037"/>
                <a:gd name="connsiteX0" fmla="*/ 0 w 1334622"/>
                <a:gd name="connsiteY0" fmla="*/ 1013797 h 1013797"/>
                <a:gd name="connsiteX1" fmla="*/ 1246173 w 1334622"/>
                <a:gd name="connsiteY1" fmla="*/ 746760 h 1013797"/>
                <a:gd name="connsiteX2" fmla="*/ 1230933 w 1334622"/>
                <a:gd name="connsiteY2" fmla="*/ 0 h 1013797"/>
                <a:gd name="connsiteX0" fmla="*/ 0 w 1230933"/>
                <a:gd name="connsiteY0" fmla="*/ 1013797 h 1013797"/>
                <a:gd name="connsiteX1" fmla="*/ 1230933 w 1230933"/>
                <a:gd name="connsiteY1" fmla="*/ 0 h 1013797"/>
                <a:gd name="connsiteX0" fmla="*/ 0 w 1236013"/>
                <a:gd name="connsiteY0" fmla="*/ 988397 h 988397"/>
                <a:gd name="connsiteX1" fmla="*/ 1236013 w 1236013"/>
                <a:gd name="connsiteY1" fmla="*/ 0 h 988397"/>
                <a:gd name="connsiteX0" fmla="*/ 0 w 1110827"/>
                <a:gd name="connsiteY0" fmla="*/ 1238769 h 1238769"/>
                <a:gd name="connsiteX1" fmla="*/ 1110827 w 1110827"/>
                <a:gd name="connsiteY1" fmla="*/ 0 h 1238769"/>
                <a:gd name="connsiteX0" fmla="*/ 0 w 1127156"/>
                <a:gd name="connsiteY0" fmla="*/ 1238769 h 1238769"/>
                <a:gd name="connsiteX1" fmla="*/ 1127156 w 1127156"/>
                <a:gd name="connsiteY1" fmla="*/ 0 h 1238769"/>
                <a:gd name="connsiteX0" fmla="*/ 0 w 1127156"/>
                <a:gd name="connsiteY0" fmla="*/ 1255097 h 1255097"/>
                <a:gd name="connsiteX1" fmla="*/ 1127156 w 1127156"/>
                <a:gd name="connsiteY1" fmla="*/ 0 h 125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7156" h="1255097">
                  <a:moveTo>
                    <a:pt x="0" y="1255097"/>
                  </a:moveTo>
                  <a:lnTo>
                    <a:pt x="1127156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4106923" y="4269975"/>
              <a:ext cx="1131774" cy="1018550"/>
            </a:xfrm>
            <a:custGeom>
              <a:avLst/>
              <a:gdLst>
                <a:gd name="connsiteX0" fmla="*/ 0 w 1246173"/>
                <a:gd name="connsiteY0" fmla="*/ 267037 h 267037"/>
                <a:gd name="connsiteX1" fmla="*/ 1246173 w 1246173"/>
                <a:gd name="connsiteY1" fmla="*/ 0 h 267037"/>
                <a:gd name="connsiteX2" fmla="*/ 1246173 w 1246173"/>
                <a:gd name="connsiteY2" fmla="*/ 0 h 267037"/>
                <a:gd name="connsiteX0" fmla="*/ 0 w 1708453"/>
                <a:gd name="connsiteY0" fmla="*/ 1547197 h 1547197"/>
                <a:gd name="connsiteX1" fmla="*/ 1708453 w 1708453"/>
                <a:gd name="connsiteY1" fmla="*/ 0 h 1547197"/>
                <a:gd name="connsiteX2" fmla="*/ 1708453 w 1708453"/>
                <a:gd name="connsiteY2" fmla="*/ 0 h 1547197"/>
                <a:gd name="connsiteX0" fmla="*/ 0 w 1770199"/>
                <a:gd name="connsiteY0" fmla="*/ 1576951 h 1576951"/>
                <a:gd name="connsiteX1" fmla="*/ 1708453 w 1770199"/>
                <a:gd name="connsiteY1" fmla="*/ 29754 h 1576951"/>
                <a:gd name="connsiteX2" fmla="*/ 1357933 w 1770199"/>
                <a:gd name="connsiteY2" fmla="*/ 603794 h 1576951"/>
                <a:gd name="connsiteX0" fmla="*/ 0 w 1357933"/>
                <a:gd name="connsiteY0" fmla="*/ 973157 h 973157"/>
                <a:gd name="connsiteX1" fmla="*/ 1357933 w 1357933"/>
                <a:gd name="connsiteY1" fmla="*/ 0 h 973157"/>
                <a:gd name="connsiteX0" fmla="*/ 0 w 1357933"/>
                <a:gd name="connsiteY0" fmla="*/ 973157 h 973157"/>
                <a:gd name="connsiteX1" fmla="*/ 324131 w 1357933"/>
                <a:gd name="connsiteY1" fmla="*/ 735521 h 973157"/>
                <a:gd name="connsiteX2" fmla="*/ 1357933 w 1357933"/>
                <a:gd name="connsiteY2" fmla="*/ 0 h 973157"/>
                <a:gd name="connsiteX0" fmla="*/ 0 w 1033802"/>
                <a:gd name="connsiteY0" fmla="*/ 735521 h 735521"/>
                <a:gd name="connsiteX1" fmla="*/ 1033802 w 1033802"/>
                <a:gd name="connsiteY1" fmla="*/ 0 h 735521"/>
                <a:gd name="connsiteX0" fmla="*/ 0 w 1131774"/>
                <a:gd name="connsiteY0" fmla="*/ 1018550 h 1018550"/>
                <a:gd name="connsiteX1" fmla="*/ 1131774 w 1131774"/>
                <a:gd name="connsiteY1" fmla="*/ 0 h 1018550"/>
                <a:gd name="connsiteX0" fmla="*/ 0 w 1131774"/>
                <a:gd name="connsiteY0" fmla="*/ 1018550 h 1018550"/>
                <a:gd name="connsiteX1" fmla="*/ 1131774 w 1131774"/>
                <a:gd name="connsiteY1" fmla="*/ 0 h 1018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31774" h="1018550">
                  <a:moveTo>
                    <a:pt x="0" y="1018550"/>
                  </a:moveTo>
                  <a:cubicBezTo>
                    <a:pt x="128513" y="931800"/>
                    <a:pt x="630144" y="427800"/>
                    <a:pt x="1131774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135575" y="4000925"/>
              <a:ext cx="360000" cy="144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6483533" y="3737958"/>
              <a:ext cx="1099895" cy="264316"/>
            </a:xfrm>
            <a:custGeom>
              <a:avLst/>
              <a:gdLst>
                <a:gd name="connsiteX0" fmla="*/ 0 w 1246173"/>
                <a:gd name="connsiteY0" fmla="*/ 267037 h 267037"/>
                <a:gd name="connsiteX1" fmla="*/ 1246173 w 1246173"/>
                <a:gd name="connsiteY1" fmla="*/ 0 h 267037"/>
                <a:gd name="connsiteX2" fmla="*/ 1246173 w 1246173"/>
                <a:gd name="connsiteY2" fmla="*/ 0 h 267037"/>
                <a:gd name="connsiteX0" fmla="*/ 0 w 1660511"/>
                <a:gd name="connsiteY0" fmla="*/ 272832 h 539195"/>
                <a:gd name="connsiteX1" fmla="*/ 1246173 w 1660511"/>
                <a:gd name="connsiteY1" fmla="*/ 5795 h 539195"/>
                <a:gd name="connsiteX2" fmla="*/ 1660511 w 1660511"/>
                <a:gd name="connsiteY2" fmla="*/ 539195 h 539195"/>
                <a:gd name="connsiteX0" fmla="*/ 0 w 1246173"/>
                <a:gd name="connsiteY0" fmla="*/ 272832 h 272832"/>
                <a:gd name="connsiteX1" fmla="*/ 1246173 w 1246173"/>
                <a:gd name="connsiteY1" fmla="*/ 5795 h 272832"/>
                <a:gd name="connsiteX0" fmla="*/ 0 w 908035"/>
                <a:gd name="connsiteY0" fmla="*/ 25105 h 153356"/>
                <a:gd name="connsiteX1" fmla="*/ 908035 w 908035"/>
                <a:gd name="connsiteY1" fmla="*/ 153356 h 153356"/>
                <a:gd name="connsiteX0" fmla="*/ 0 w 1241410"/>
                <a:gd name="connsiteY0" fmla="*/ 254242 h 254242"/>
                <a:gd name="connsiteX1" fmla="*/ 1241410 w 1241410"/>
                <a:gd name="connsiteY1" fmla="*/ 6255 h 254242"/>
                <a:gd name="connsiteX0" fmla="*/ 0 w 1241410"/>
                <a:gd name="connsiteY0" fmla="*/ 247987 h 247987"/>
                <a:gd name="connsiteX1" fmla="*/ 1241410 w 1241410"/>
                <a:gd name="connsiteY1" fmla="*/ 0 h 247987"/>
                <a:gd name="connsiteX0" fmla="*/ 0 w 1235967"/>
                <a:gd name="connsiteY0" fmla="*/ 52045 h 107464"/>
                <a:gd name="connsiteX1" fmla="*/ 1235967 w 1235967"/>
                <a:gd name="connsiteY1" fmla="*/ 0 h 107464"/>
                <a:gd name="connsiteX0" fmla="*/ 0 w 1235967"/>
                <a:gd name="connsiteY0" fmla="*/ 52045 h 52045"/>
                <a:gd name="connsiteX1" fmla="*/ 1235967 w 1235967"/>
                <a:gd name="connsiteY1" fmla="*/ 0 h 52045"/>
                <a:gd name="connsiteX0" fmla="*/ 0 w 1235967"/>
                <a:gd name="connsiteY0" fmla="*/ 52045 h 52045"/>
                <a:gd name="connsiteX1" fmla="*/ 1235967 w 1235967"/>
                <a:gd name="connsiteY1" fmla="*/ 0 h 52045"/>
                <a:gd name="connsiteX0" fmla="*/ 0 w 1099895"/>
                <a:gd name="connsiteY0" fmla="*/ 264316 h 264316"/>
                <a:gd name="connsiteX1" fmla="*/ 1099895 w 1099895"/>
                <a:gd name="connsiteY1" fmla="*/ 0 h 264316"/>
                <a:gd name="connsiteX0" fmla="*/ 0 w 1099895"/>
                <a:gd name="connsiteY0" fmla="*/ 264316 h 264316"/>
                <a:gd name="connsiteX1" fmla="*/ 1099895 w 1099895"/>
                <a:gd name="connsiteY1" fmla="*/ 0 h 264316"/>
                <a:gd name="connsiteX0" fmla="*/ 0 w 1099895"/>
                <a:gd name="connsiteY0" fmla="*/ 264316 h 264316"/>
                <a:gd name="connsiteX1" fmla="*/ 1099895 w 1099895"/>
                <a:gd name="connsiteY1" fmla="*/ 0 h 264316"/>
                <a:gd name="connsiteX0" fmla="*/ 0 w 1099895"/>
                <a:gd name="connsiteY0" fmla="*/ 264316 h 264316"/>
                <a:gd name="connsiteX1" fmla="*/ 1099895 w 1099895"/>
                <a:gd name="connsiteY1" fmla="*/ 0 h 264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99895" h="264316">
                  <a:moveTo>
                    <a:pt x="0" y="264316"/>
                  </a:moveTo>
                  <a:cubicBezTo>
                    <a:pt x="469819" y="164420"/>
                    <a:pt x="229192" y="233872"/>
                    <a:pt x="1099895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6135576" y="3739234"/>
              <a:ext cx="1430184" cy="248204"/>
            </a:xfrm>
            <a:custGeom>
              <a:avLst/>
              <a:gdLst>
                <a:gd name="connsiteX0" fmla="*/ 0 w 1246173"/>
                <a:gd name="connsiteY0" fmla="*/ 267037 h 267037"/>
                <a:gd name="connsiteX1" fmla="*/ 1246173 w 1246173"/>
                <a:gd name="connsiteY1" fmla="*/ 0 h 267037"/>
                <a:gd name="connsiteX2" fmla="*/ 1246173 w 1246173"/>
                <a:gd name="connsiteY2" fmla="*/ 0 h 267037"/>
                <a:gd name="connsiteX0" fmla="*/ 0 w 1383738"/>
                <a:gd name="connsiteY0" fmla="*/ 267037 h 267037"/>
                <a:gd name="connsiteX1" fmla="*/ 1246173 w 1383738"/>
                <a:gd name="connsiteY1" fmla="*/ 0 h 267037"/>
                <a:gd name="connsiteX2" fmla="*/ 1383738 w 1383738"/>
                <a:gd name="connsiteY2" fmla="*/ 24276 h 267037"/>
                <a:gd name="connsiteX0" fmla="*/ 0 w 1383738"/>
                <a:gd name="connsiteY0" fmla="*/ 242761 h 242761"/>
                <a:gd name="connsiteX1" fmla="*/ 1383738 w 1383738"/>
                <a:gd name="connsiteY1" fmla="*/ 0 h 242761"/>
                <a:gd name="connsiteX0" fmla="*/ 0 w 1419298"/>
                <a:gd name="connsiteY0" fmla="*/ 242761 h 242761"/>
                <a:gd name="connsiteX1" fmla="*/ 1419298 w 1419298"/>
                <a:gd name="connsiteY1" fmla="*/ 0 h 242761"/>
                <a:gd name="connsiteX0" fmla="*/ 0 w 1430184"/>
                <a:gd name="connsiteY0" fmla="*/ 248204 h 248204"/>
                <a:gd name="connsiteX1" fmla="*/ 1430184 w 1430184"/>
                <a:gd name="connsiteY1" fmla="*/ 0 h 248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30184" h="248204">
                  <a:moveTo>
                    <a:pt x="0" y="248204"/>
                  </a:moveTo>
                  <a:lnTo>
                    <a:pt x="1430184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6495575" y="3733050"/>
              <a:ext cx="1068373" cy="1710482"/>
            </a:xfrm>
            <a:custGeom>
              <a:avLst/>
              <a:gdLst>
                <a:gd name="connsiteX0" fmla="*/ 0 w 1246173"/>
                <a:gd name="connsiteY0" fmla="*/ 267037 h 267037"/>
                <a:gd name="connsiteX1" fmla="*/ 1246173 w 1246173"/>
                <a:gd name="connsiteY1" fmla="*/ 0 h 267037"/>
                <a:gd name="connsiteX2" fmla="*/ 1246173 w 1246173"/>
                <a:gd name="connsiteY2" fmla="*/ 0 h 267037"/>
                <a:gd name="connsiteX0" fmla="*/ 0 w 1334622"/>
                <a:gd name="connsiteY0" fmla="*/ 1013797 h 1013797"/>
                <a:gd name="connsiteX1" fmla="*/ 1246173 w 1334622"/>
                <a:gd name="connsiteY1" fmla="*/ 746760 h 1013797"/>
                <a:gd name="connsiteX2" fmla="*/ 1230933 w 1334622"/>
                <a:gd name="connsiteY2" fmla="*/ 0 h 1013797"/>
                <a:gd name="connsiteX0" fmla="*/ 0 w 1230933"/>
                <a:gd name="connsiteY0" fmla="*/ 1013797 h 1013797"/>
                <a:gd name="connsiteX1" fmla="*/ 1230933 w 1230933"/>
                <a:gd name="connsiteY1" fmla="*/ 0 h 1013797"/>
                <a:gd name="connsiteX0" fmla="*/ 0 w 1236013"/>
                <a:gd name="connsiteY0" fmla="*/ 988397 h 988397"/>
                <a:gd name="connsiteX1" fmla="*/ 1236013 w 1236013"/>
                <a:gd name="connsiteY1" fmla="*/ 0 h 988397"/>
                <a:gd name="connsiteX0" fmla="*/ 0 w 1083613"/>
                <a:gd name="connsiteY0" fmla="*/ 1685082 h 1685082"/>
                <a:gd name="connsiteX1" fmla="*/ 1083613 w 1083613"/>
                <a:gd name="connsiteY1" fmla="*/ 0 h 1685082"/>
                <a:gd name="connsiteX0" fmla="*/ 0 w 1068373"/>
                <a:gd name="connsiteY0" fmla="*/ 1710482 h 1710482"/>
                <a:gd name="connsiteX1" fmla="*/ 1068373 w 1068373"/>
                <a:gd name="connsiteY1" fmla="*/ 0 h 1710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68373" h="1710482">
                  <a:moveTo>
                    <a:pt x="0" y="1710482"/>
                  </a:moveTo>
                  <a:lnTo>
                    <a:pt x="1068373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6497785" y="3741768"/>
              <a:ext cx="1067547" cy="1455430"/>
            </a:xfrm>
            <a:custGeom>
              <a:avLst/>
              <a:gdLst>
                <a:gd name="connsiteX0" fmla="*/ 0 w 1246173"/>
                <a:gd name="connsiteY0" fmla="*/ 267037 h 267037"/>
                <a:gd name="connsiteX1" fmla="*/ 1246173 w 1246173"/>
                <a:gd name="connsiteY1" fmla="*/ 0 h 267037"/>
                <a:gd name="connsiteX2" fmla="*/ 1246173 w 1246173"/>
                <a:gd name="connsiteY2" fmla="*/ 0 h 267037"/>
                <a:gd name="connsiteX0" fmla="*/ 0 w 1708453"/>
                <a:gd name="connsiteY0" fmla="*/ 1547197 h 1547197"/>
                <a:gd name="connsiteX1" fmla="*/ 1708453 w 1708453"/>
                <a:gd name="connsiteY1" fmla="*/ 0 h 1547197"/>
                <a:gd name="connsiteX2" fmla="*/ 1708453 w 1708453"/>
                <a:gd name="connsiteY2" fmla="*/ 0 h 1547197"/>
                <a:gd name="connsiteX0" fmla="*/ 0 w 1770199"/>
                <a:gd name="connsiteY0" fmla="*/ 1576951 h 1576951"/>
                <a:gd name="connsiteX1" fmla="*/ 1708453 w 1770199"/>
                <a:gd name="connsiteY1" fmla="*/ 29754 h 1576951"/>
                <a:gd name="connsiteX2" fmla="*/ 1357933 w 1770199"/>
                <a:gd name="connsiteY2" fmla="*/ 603794 h 1576951"/>
                <a:gd name="connsiteX0" fmla="*/ 0 w 1357933"/>
                <a:gd name="connsiteY0" fmla="*/ 973157 h 973157"/>
                <a:gd name="connsiteX1" fmla="*/ 1357933 w 1357933"/>
                <a:gd name="connsiteY1" fmla="*/ 0 h 973157"/>
                <a:gd name="connsiteX0" fmla="*/ 0 w 1357933"/>
                <a:gd name="connsiteY0" fmla="*/ 973157 h 973157"/>
                <a:gd name="connsiteX1" fmla="*/ 324131 w 1357933"/>
                <a:gd name="connsiteY1" fmla="*/ 735521 h 973157"/>
                <a:gd name="connsiteX2" fmla="*/ 1357933 w 1357933"/>
                <a:gd name="connsiteY2" fmla="*/ 0 h 973157"/>
                <a:gd name="connsiteX0" fmla="*/ 0 w 1033802"/>
                <a:gd name="connsiteY0" fmla="*/ 735521 h 735521"/>
                <a:gd name="connsiteX1" fmla="*/ 1033802 w 1033802"/>
                <a:gd name="connsiteY1" fmla="*/ 0 h 735521"/>
                <a:gd name="connsiteX0" fmla="*/ 0 w 1082787"/>
                <a:gd name="connsiteY0" fmla="*/ 1475750 h 1475750"/>
                <a:gd name="connsiteX1" fmla="*/ 1082787 w 1082787"/>
                <a:gd name="connsiteY1" fmla="*/ 0 h 1475750"/>
                <a:gd name="connsiteX0" fmla="*/ 0 w 1082787"/>
                <a:gd name="connsiteY0" fmla="*/ 1475750 h 1475750"/>
                <a:gd name="connsiteX1" fmla="*/ 1082787 w 1082787"/>
                <a:gd name="connsiteY1" fmla="*/ 0 h 1475750"/>
                <a:gd name="connsiteX0" fmla="*/ 0 w 1082787"/>
                <a:gd name="connsiteY0" fmla="*/ 1475750 h 1475750"/>
                <a:gd name="connsiteX1" fmla="*/ 1082787 w 1082787"/>
                <a:gd name="connsiteY1" fmla="*/ 0 h 1475750"/>
                <a:gd name="connsiteX0" fmla="*/ 0 w 1067547"/>
                <a:gd name="connsiteY0" fmla="*/ 1455430 h 1455430"/>
                <a:gd name="connsiteX1" fmla="*/ 1067547 w 1067547"/>
                <a:gd name="connsiteY1" fmla="*/ 0 h 1455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67547" h="1455430">
                  <a:moveTo>
                    <a:pt x="0" y="1455430"/>
                  </a:moveTo>
                  <a:cubicBezTo>
                    <a:pt x="128513" y="1368680"/>
                    <a:pt x="598575" y="661843"/>
                    <a:pt x="1067547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5224559" y="3840984"/>
              <a:ext cx="5443" cy="440872"/>
            </a:xfrm>
            <a:custGeom>
              <a:avLst/>
              <a:gdLst>
                <a:gd name="connsiteX0" fmla="*/ 0 w 5443"/>
                <a:gd name="connsiteY0" fmla="*/ 0 h 440872"/>
                <a:gd name="connsiteX1" fmla="*/ 5443 w 5443"/>
                <a:gd name="connsiteY1" fmla="*/ 440872 h 440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43" h="440872">
                  <a:moveTo>
                    <a:pt x="0" y="0"/>
                  </a:moveTo>
                  <a:cubicBezTo>
                    <a:pt x="1814" y="146957"/>
                    <a:pt x="3629" y="293915"/>
                    <a:pt x="5443" y="44087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777942" y="3418722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тупое</a:t>
              </a:r>
              <a:endParaRPr lang="ru-RU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01596" y="3418722"/>
              <a:ext cx="10198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в линию</a:t>
              </a:r>
              <a:endParaRPr lang="ru-RU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15575" y="3418722"/>
              <a:ext cx="892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в точку</a:t>
              </a:r>
              <a:endParaRPr lang="ru-RU" dirty="0"/>
            </a:p>
          </p:txBody>
        </p:sp>
        <p:sp>
          <p:nvSpPr>
            <p:cNvPr id="36" name="Полилиния 35"/>
            <p:cNvSpPr/>
            <p:nvPr/>
          </p:nvSpPr>
          <p:spPr>
            <a:xfrm>
              <a:off x="1664944" y="5454208"/>
              <a:ext cx="1284482" cy="324823"/>
            </a:xfrm>
            <a:custGeom>
              <a:avLst/>
              <a:gdLst>
                <a:gd name="connsiteX0" fmla="*/ 0 w 1246173"/>
                <a:gd name="connsiteY0" fmla="*/ 267037 h 267037"/>
                <a:gd name="connsiteX1" fmla="*/ 1246173 w 1246173"/>
                <a:gd name="connsiteY1" fmla="*/ 0 h 267037"/>
                <a:gd name="connsiteX2" fmla="*/ 1246173 w 1246173"/>
                <a:gd name="connsiteY2" fmla="*/ 0 h 267037"/>
                <a:gd name="connsiteX0" fmla="*/ 0 w 1383738"/>
                <a:gd name="connsiteY0" fmla="*/ 267037 h 267037"/>
                <a:gd name="connsiteX1" fmla="*/ 1246173 w 1383738"/>
                <a:gd name="connsiteY1" fmla="*/ 0 h 267037"/>
                <a:gd name="connsiteX2" fmla="*/ 1383738 w 1383738"/>
                <a:gd name="connsiteY2" fmla="*/ 24276 h 267037"/>
                <a:gd name="connsiteX0" fmla="*/ 0 w 1383738"/>
                <a:gd name="connsiteY0" fmla="*/ 242761 h 242761"/>
                <a:gd name="connsiteX1" fmla="*/ 1383738 w 1383738"/>
                <a:gd name="connsiteY1" fmla="*/ 0 h 242761"/>
                <a:gd name="connsiteX0" fmla="*/ 0 w 1419298"/>
                <a:gd name="connsiteY0" fmla="*/ 242761 h 242761"/>
                <a:gd name="connsiteX1" fmla="*/ 1419298 w 1419298"/>
                <a:gd name="connsiteY1" fmla="*/ 0 h 242761"/>
                <a:gd name="connsiteX0" fmla="*/ 0 w 1378267"/>
                <a:gd name="connsiteY0" fmla="*/ 354130 h 354130"/>
                <a:gd name="connsiteX1" fmla="*/ 1378267 w 1378267"/>
                <a:gd name="connsiteY1" fmla="*/ 0 h 354130"/>
                <a:gd name="connsiteX0" fmla="*/ 0 w 1302067"/>
                <a:gd name="connsiteY0" fmla="*/ 354130 h 354130"/>
                <a:gd name="connsiteX1" fmla="*/ 1302067 w 1302067"/>
                <a:gd name="connsiteY1" fmla="*/ 0 h 354130"/>
                <a:gd name="connsiteX0" fmla="*/ 0 w 1319651"/>
                <a:gd name="connsiteY0" fmla="*/ 324823 h 324823"/>
                <a:gd name="connsiteX1" fmla="*/ 1319651 w 1319651"/>
                <a:gd name="connsiteY1" fmla="*/ 0 h 324823"/>
                <a:gd name="connsiteX0" fmla="*/ 0 w 1284482"/>
                <a:gd name="connsiteY0" fmla="*/ 324823 h 324823"/>
                <a:gd name="connsiteX1" fmla="*/ 1284482 w 1284482"/>
                <a:gd name="connsiteY1" fmla="*/ 0 h 324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84482" h="324823">
                  <a:moveTo>
                    <a:pt x="0" y="324823"/>
                  </a:moveTo>
                  <a:lnTo>
                    <a:pt x="128448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олилиния 36"/>
            <p:cNvSpPr/>
            <p:nvPr/>
          </p:nvSpPr>
          <p:spPr>
            <a:xfrm>
              <a:off x="1690834" y="5783664"/>
              <a:ext cx="1259459" cy="695321"/>
            </a:xfrm>
            <a:custGeom>
              <a:avLst/>
              <a:gdLst>
                <a:gd name="connsiteX0" fmla="*/ 0 w 1246173"/>
                <a:gd name="connsiteY0" fmla="*/ 267037 h 267037"/>
                <a:gd name="connsiteX1" fmla="*/ 1246173 w 1246173"/>
                <a:gd name="connsiteY1" fmla="*/ 0 h 267037"/>
                <a:gd name="connsiteX2" fmla="*/ 1246173 w 1246173"/>
                <a:gd name="connsiteY2" fmla="*/ 0 h 267037"/>
                <a:gd name="connsiteX0" fmla="*/ 0 w 1334622"/>
                <a:gd name="connsiteY0" fmla="*/ 1013797 h 1013797"/>
                <a:gd name="connsiteX1" fmla="*/ 1246173 w 1334622"/>
                <a:gd name="connsiteY1" fmla="*/ 746760 h 1013797"/>
                <a:gd name="connsiteX2" fmla="*/ 1230933 w 1334622"/>
                <a:gd name="connsiteY2" fmla="*/ 0 h 1013797"/>
                <a:gd name="connsiteX0" fmla="*/ 0 w 1230933"/>
                <a:gd name="connsiteY0" fmla="*/ 1013797 h 1013797"/>
                <a:gd name="connsiteX1" fmla="*/ 1230933 w 1230933"/>
                <a:gd name="connsiteY1" fmla="*/ 0 h 1013797"/>
                <a:gd name="connsiteX0" fmla="*/ 0 w 1236013"/>
                <a:gd name="connsiteY0" fmla="*/ 988397 h 988397"/>
                <a:gd name="connsiteX1" fmla="*/ 1236013 w 1236013"/>
                <a:gd name="connsiteY1" fmla="*/ 0 h 988397"/>
                <a:gd name="connsiteX0" fmla="*/ 0 w 1493920"/>
                <a:gd name="connsiteY0" fmla="*/ 343628 h 343628"/>
                <a:gd name="connsiteX1" fmla="*/ 1493920 w 1493920"/>
                <a:gd name="connsiteY1" fmla="*/ 0 h 343628"/>
                <a:gd name="connsiteX0" fmla="*/ 0 w 1259459"/>
                <a:gd name="connsiteY0" fmla="*/ 677736 h 677736"/>
                <a:gd name="connsiteX1" fmla="*/ 1259459 w 1259459"/>
                <a:gd name="connsiteY1" fmla="*/ 0 h 677736"/>
                <a:gd name="connsiteX0" fmla="*/ 0 w 1259459"/>
                <a:gd name="connsiteY0" fmla="*/ 695321 h 695321"/>
                <a:gd name="connsiteX1" fmla="*/ 1259459 w 1259459"/>
                <a:gd name="connsiteY1" fmla="*/ 0 h 695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59459" h="695321">
                  <a:moveTo>
                    <a:pt x="0" y="695321"/>
                  </a:moveTo>
                  <a:lnTo>
                    <a:pt x="1259459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олилиния 37"/>
            <p:cNvSpPr/>
            <p:nvPr/>
          </p:nvSpPr>
          <p:spPr>
            <a:xfrm>
              <a:off x="1852247" y="5737454"/>
              <a:ext cx="1038722" cy="522669"/>
            </a:xfrm>
            <a:custGeom>
              <a:avLst/>
              <a:gdLst>
                <a:gd name="connsiteX0" fmla="*/ 0 w 1246173"/>
                <a:gd name="connsiteY0" fmla="*/ 267037 h 267037"/>
                <a:gd name="connsiteX1" fmla="*/ 1246173 w 1246173"/>
                <a:gd name="connsiteY1" fmla="*/ 0 h 267037"/>
                <a:gd name="connsiteX2" fmla="*/ 1246173 w 1246173"/>
                <a:gd name="connsiteY2" fmla="*/ 0 h 267037"/>
                <a:gd name="connsiteX0" fmla="*/ 0 w 1708453"/>
                <a:gd name="connsiteY0" fmla="*/ 1547197 h 1547197"/>
                <a:gd name="connsiteX1" fmla="*/ 1708453 w 1708453"/>
                <a:gd name="connsiteY1" fmla="*/ 0 h 1547197"/>
                <a:gd name="connsiteX2" fmla="*/ 1708453 w 1708453"/>
                <a:gd name="connsiteY2" fmla="*/ 0 h 1547197"/>
                <a:gd name="connsiteX0" fmla="*/ 0 w 1770199"/>
                <a:gd name="connsiteY0" fmla="*/ 1576951 h 1576951"/>
                <a:gd name="connsiteX1" fmla="*/ 1708453 w 1770199"/>
                <a:gd name="connsiteY1" fmla="*/ 29754 h 1576951"/>
                <a:gd name="connsiteX2" fmla="*/ 1357933 w 1770199"/>
                <a:gd name="connsiteY2" fmla="*/ 603794 h 1576951"/>
                <a:gd name="connsiteX0" fmla="*/ 0 w 1357933"/>
                <a:gd name="connsiteY0" fmla="*/ 973157 h 973157"/>
                <a:gd name="connsiteX1" fmla="*/ 1357933 w 1357933"/>
                <a:gd name="connsiteY1" fmla="*/ 0 h 973157"/>
                <a:gd name="connsiteX0" fmla="*/ 0 w 1357933"/>
                <a:gd name="connsiteY0" fmla="*/ 973157 h 973157"/>
                <a:gd name="connsiteX1" fmla="*/ 324131 w 1357933"/>
                <a:gd name="connsiteY1" fmla="*/ 735521 h 973157"/>
                <a:gd name="connsiteX2" fmla="*/ 1357933 w 1357933"/>
                <a:gd name="connsiteY2" fmla="*/ 0 h 973157"/>
                <a:gd name="connsiteX0" fmla="*/ 0 w 1033802"/>
                <a:gd name="connsiteY0" fmla="*/ 735521 h 735521"/>
                <a:gd name="connsiteX1" fmla="*/ 1033802 w 1033802"/>
                <a:gd name="connsiteY1" fmla="*/ 0 h 735521"/>
                <a:gd name="connsiteX0" fmla="*/ 0 w 1444110"/>
                <a:gd name="connsiteY0" fmla="*/ 295905 h 295905"/>
                <a:gd name="connsiteX1" fmla="*/ 1444110 w 1444110"/>
                <a:gd name="connsiteY1" fmla="*/ 0 h 295905"/>
                <a:gd name="connsiteX0" fmla="*/ 0 w 1350325"/>
                <a:gd name="connsiteY0" fmla="*/ 700351 h 700351"/>
                <a:gd name="connsiteX1" fmla="*/ 1350325 w 1350325"/>
                <a:gd name="connsiteY1" fmla="*/ 0 h 700351"/>
                <a:gd name="connsiteX0" fmla="*/ 0 w 1350325"/>
                <a:gd name="connsiteY0" fmla="*/ 700351 h 700351"/>
                <a:gd name="connsiteX1" fmla="*/ 1350325 w 1350325"/>
                <a:gd name="connsiteY1" fmla="*/ 0 h 700351"/>
                <a:gd name="connsiteX0" fmla="*/ 0 w 1350325"/>
                <a:gd name="connsiteY0" fmla="*/ 700351 h 700351"/>
                <a:gd name="connsiteX1" fmla="*/ 1350325 w 1350325"/>
                <a:gd name="connsiteY1" fmla="*/ 0 h 700351"/>
                <a:gd name="connsiteX0" fmla="*/ 0 w 1350325"/>
                <a:gd name="connsiteY0" fmla="*/ 700351 h 700351"/>
                <a:gd name="connsiteX1" fmla="*/ 311603 w 1350325"/>
                <a:gd name="connsiteY1" fmla="*/ 522669 h 700351"/>
                <a:gd name="connsiteX2" fmla="*/ 1350325 w 1350325"/>
                <a:gd name="connsiteY2" fmla="*/ 0 h 700351"/>
                <a:gd name="connsiteX0" fmla="*/ 0 w 1038722"/>
                <a:gd name="connsiteY0" fmla="*/ 522669 h 522669"/>
                <a:gd name="connsiteX1" fmla="*/ 1038722 w 1038722"/>
                <a:gd name="connsiteY1" fmla="*/ 0 h 52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38722" h="522669">
                  <a:moveTo>
                    <a:pt x="0" y="522669"/>
                  </a:moveTo>
                  <a:lnTo>
                    <a:pt x="1038722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1436343" y="5786419"/>
              <a:ext cx="439349" cy="6978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2863896" y="5438621"/>
              <a:ext cx="168459" cy="3477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1831191" y="5551740"/>
              <a:ext cx="1200379" cy="376941"/>
            </a:xfrm>
            <a:custGeom>
              <a:avLst/>
              <a:gdLst>
                <a:gd name="connsiteX0" fmla="*/ 0 w 1246173"/>
                <a:gd name="connsiteY0" fmla="*/ 267037 h 267037"/>
                <a:gd name="connsiteX1" fmla="*/ 1246173 w 1246173"/>
                <a:gd name="connsiteY1" fmla="*/ 0 h 267037"/>
                <a:gd name="connsiteX2" fmla="*/ 1246173 w 1246173"/>
                <a:gd name="connsiteY2" fmla="*/ 0 h 267037"/>
                <a:gd name="connsiteX0" fmla="*/ 0 w 1660511"/>
                <a:gd name="connsiteY0" fmla="*/ 272832 h 539195"/>
                <a:gd name="connsiteX1" fmla="*/ 1246173 w 1660511"/>
                <a:gd name="connsiteY1" fmla="*/ 5795 h 539195"/>
                <a:gd name="connsiteX2" fmla="*/ 1660511 w 1660511"/>
                <a:gd name="connsiteY2" fmla="*/ 539195 h 539195"/>
                <a:gd name="connsiteX0" fmla="*/ 0 w 1246173"/>
                <a:gd name="connsiteY0" fmla="*/ 272832 h 272832"/>
                <a:gd name="connsiteX1" fmla="*/ 1246173 w 1246173"/>
                <a:gd name="connsiteY1" fmla="*/ 5795 h 272832"/>
                <a:gd name="connsiteX0" fmla="*/ 0 w 908035"/>
                <a:gd name="connsiteY0" fmla="*/ 25105 h 153356"/>
                <a:gd name="connsiteX1" fmla="*/ 908035 w 908035"/>
                <a:gd name="connsiteY1" fmla="*/ 153356 h 153356"/>
                <a:gd name="connsiteX0" fmla="*/ 0 w 1241410"/>
                <a:gd name="connsiteY0" fmla="*/ 254242 h 254242"/>
                <a:gd name="connsiteX1" fmla="*/ 1241410 w 1241410"/>
                <a:gd name="connsiteY1" fmla="*/ 6255 h 254242"/>
                <a:gd name="connsiteX0" fmla="*/ 0 w 1241410"/>
                <a:gd name="connsiteY0" fmla="*/ 247987 h 247987"/>
                <a:gd name="connsiteX1" fmla="*/ 1241410 w 1241410"/>
                <a:gd name="connsiteY1" fmla="*/ 0 h 247987"/>
                <a:gd name="connsiteX0" fmla="*/ 0 w 1329333"/>
                <a:gd name="connsiteY0" fmla="*/ 470725 h 470725"/>
                <a:gd name="connsiteX1" fmla="*/ 1329333 w 1329333"/>
                <a:gd name="connsiteY1" fmla="*/ 0 h 470725"/>
                <a:gd name="connsiteX0" fmla="*/ 0 w 1135902"/>
                <a:gd name="connsiteY0" fmla="*/ 453141 h 453141"/>
                <a:gd name="connsiteX1" fmla="*/ 1135902 w 1135902"/>
                <a:gd name="connsiteY1" fmla="*/ 0 h 453141"/>
                <a:gd name="connsiteX0" fmla="*/ 0 w 1135902"/>
                <a:gd name="connsiteY0" fmla="*/ 453141 h 453141"/>
                <a:gd name="connsiteX1" fmla="*/ 1135902 w 1135902"/>
                <a:gd name="connsiteY1" fmla="*/ 0 h 453141"/>
                <a:gd name="connsiteX0" fmla="*/ 0 w 1135902"/>
                <a:gd name="connsiteY0" fmla="*/ 453141 h 453141"/>
                <a:gd name="connsiteX1" fmla="*/ 1135902 w 1135902"/>
                <a:gd name="connsiteY1" fmla="*/ 0 h 453141"/>
                <a:gd name="connsiteX0" fmla="*/ 0 w 1153487"/>
                <a:gd name="connsiteY0" fmla="*/ 476587 h 476587"/>
                <a:gd name="connsiteX1" fmla="*/ 1153487 w 1153487"/>
                <a:gd name="connsiteY1" fmla="*/ 0 h 476587"/>
                <a:gd name="connsiteX0" fmla="*/ 0 w 1153487"/>
                <a:gd name="connsiteY0" fmla="*/ 476587 h 476587"/>
                <a:gd name="connsiteX1" fmla="*/ 1153487 w 1153487"/>
                <a:gd name="connsiteY1" fmla="*/ 0 h 476587"/>
                <a:gd name="connsiteX0" fmla="*/ 0 w 1153487"/>
                <a:gd name="connsiteY0" fmla="*/ 476587 h 476587"/>
                <a:gd name="connsiteX1" fmla="*/ 1153487 w 1153487"/>
                <a:gd name="connsiteY1" fmla="*/ 0 h 476587"/>
                <a:gd name="connsiteX0" fmla="*/ 0 w 1200379"/>
                <a:gd name="connsiteY0" fmla="*/ 376941 h 376941"/>
                <a:gd name="connsiteX1" fmla="*/ 1200379 w 1200379"/>
                <a:gd name="connsiteY1" fmla="*/ 0 h 376941"/>
                <a:gd name="connsiteX0" fmla="*/ 0 w 1200379"/>
                <a:gd name="connsiteY0" fmla="*/ 376941 h 376941"/>
                <a:gd name="connsiteX1" fmla="*/ 1200379 w 1200379"/>
                <a:gd name="connsiteY1" fmla="*/ 0 h 376941"/>
                <a:gd name="connsiteX0" fmla="*/ 0 w 1200379"/>
                <a:gd name="connsiteY0" fmla="*/ 376941 h 376941"/>
                <a:gd name="connsiteX1" fmla="*/ 1200379 w 1200379"/>
                <a:gd name="connsiteY1" fmla="*/ 0 h 376941"/>
                <a:gd name="connsiteX0" fmla="*/ 0 w 1200379"/>
                <a:gd name="connsiteY0" fmla="*/ 376941 h 376941"/>
                <a:gd name="connsiteX1" fmla="*/ 1200379 w 1200379"/>
                <a:gd name="connsiteY1" fmla="*/ 0 h 376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00379" h="376941">
                  <a:moveTo>
                    <a:pt x="0" y="376941"/>
                  </a:moveTo>
                  <a:cubicBezTo>
                    <a:pt x="661576" y="141390"/>
                    <a:pt x="81397" y="349429"/>
                    <a:pt x="1200379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олилиния 53"/>
            <p:cNvSpPr/>
            <p:nvPr/>
          </p:nvSpPr>
          <p:spPr>
            <a:xfrm>
              <a:off x="4033005" y="5491538"/>
              <a:ext cx="1302067" cy="336546"/>
            </a:xfrm>
            <a:custGeom>
              <a:avLst/>
              <a:gdLst>
                <a:gd name="connsiteX0" fmla="*/ 0 w 1246173"/>
                <a:gd name="connsiteY0" fmla="*/ 267037 h 267037"/>
                <a:gd name="connsiteX1" fmla="*/ 1246173 w 1246173"/>
                <a:gd name="connsiteY1" fmla="*/ 0 h 267037"/>
                <a:gd name="connsiteX2" fmla="*/ 1246173 w 1246173"/>
                <a:gd name="connsiteY2" fmla="*/ 0 h 267037"/>
                <a:gd name="connsiteX0" fmla="*/ 0 w 1383738"/>
                <a:gd name="connsiteY0" fmla="*/ 267037 h 267037"/>
                <a:gd name="connsiteX1" fmla="*/ 1246173 w 1383738"/>
                <a:gd name="connsiteY1" fmla="*/ 0 h 267037"/>
                <a:gd name="connsiteX2" fmla="*/ 1383738 w 1383738"/>
                <a:gd name="connsiteY2" fmla="*/ 24276 h 267037"/>
                <a:gd name="connsiteX0" fmla="*/ 0 w 1383738"/>
                <a:gd name="connsiteY0" fmla="*/ 242761 h 242761"/>
                <a:gd name="connsiteX1" fmla="*/ 1383738 w 1383738"/>
                <a:gd name="connsiteY1" fmla="*/ 0 h 242761"/>
                <a:gd name="connsiteX0" fmla="*/ 0 w 1419298"/>
                <a:gd name="connsiteY0" fmla="*/ 242761 h 242761"/>
                <a:gd name="connsiteX1" fmla="*/ 1419298 w 1419298"/>
                <a:gd name="connsiteY1" fmla="*/ 0 h 242761"/>
                <a:gd name="connsiteX0" fmla="*/ 0 w 1378267"/>
                <a:gd name="connsiteY0" fmla="*/ 354130 h 354130"/>
                <a:gd name="connsiteX1" fmla="*/ 1378267 w 1378267"/>
                <a:gd name="connsiteY1" fmla="*/ 0 h 354130"/>
                <a:gd name="connsiteX0" fmla="*/ 0 w 1302067"/>
                <a:gd name="connsiteY0" fmla="*/ 354130 h 354130"/>
                <a:gd name="connsiteX1" fmla="*/ 1302067 w 1302067"/>
                <a:gd name="connsiteY1" fmla="*/ 0 h 354130"/>
                <a:gd name="connsiteX0" fmla="*/ 0 w 1319651"/>
                <a:gd name="connsiteY0" fmla="*/ 324823 h 324823"/>
                <a:gd name="connsiteX1" fmla="*/ 1319651 w 1319651"/>
                <a:gd name="connsiteY1" fmla="*/ 0 h 324823"/>
                <a:gd name="connsiteX0" fmla="*/ 0 w 1302067"/>
                <a:gd name="connsiteY0" fmla="*/ 336546 h 336546"/>
                <a:gd name="connsiteX1" fmla="*/ 1302067 w 1302067"/>
                <a:gd name="connsiteY1" fmla="*/ 0 h 336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02067" h="336546">
                  <a:moveTo>
                    <a:pt x="0" y="336546"/>
                  </a:moveTo>
                  <a:lnTo>
                    <a:pt x="1302067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олилиния 54"/>
            <p:cNvSpPr/>
            <p:nvPr/>
          </p:nvSpPr>
          <p:spPr>
            <a:xfrm>
              <a:off x="4076481" y="5820993"/>
              <a:ext cx="1259459" cy="695321"/>
            </a:xfrm>
            <a:custGeom>
              <a:avLst/>
              <a:gdLst>
                <a:gd name="connsiteX0" fmla="*/ 0 w 1246173"/>
                <a:gd name="connsiteY0" fmla="*/ 267037 h 267037"/>
                <a:gd name="connsiteX1" fmla="*/ 1246173 w 1246173"/>
                <a:gd name="connsiteY1" fmla="*/ 0 h 267037"/>
                <a:gd name="connsiteX2" fmla="*/ 1246173 w 1246173"/>
                <a:gd name="connsiteY2" fmla="*/ 0 h 267037"/>
                <a:gd name="connsiteX0" fmla="*/ 0 w 1334622"/>
                <a:gd name="connsiteY0" fmla="*/ 1013797 h 1013797"/>
                <a:gd name="connsiteX1" fmla="*/ 1246173 w 1334622"/>
                <a:gd name="connsiteY1" fmla="*/ 746760 h 1013797"/>
                <a:gd name="connsiteX2" fmla="*/ 1230933 w 1334622"/>
                <a:gd name="connsiteY2" fmla="*/ 0 h 1013797"/>
                <a:gd name="connsiteX0" fmla="*/ 0 w 1230933"/>
                <a:gd name="connsiteY0" fmla="*/ 1013797 h 1013797"/>
                <a:gd name="connsiteX1" fmla="*/ 1230933 w 1230933"/>
                <a:gd name="connsiteY1" fmla="*/ 0 h 1013797"/>
                <a:gd name="connsiteX0" fmla="*/ 0 w 1236013"/>
                <a:gd name="connsiteY0" fmla="*/ 988397 h 988397"/>
                <a:gd name="connsiteX1" fmla="*/ 1236013 w 1236013"/>
                <a:gd name="connsiteY1" fmla="*/ 0 h 988397"/>
                <a:gd name="connsiteX0" fmla="*/ 0 w 1493920"/>
                <a:gd name="connsiteY0" fmla="*/ 343628 h 343628"/>
                <a:gd name="connsiteX1" fmla="*/ 1493920 w 1493920"/>
                <a:gd name="connsiteY1" fmla="*/ 0 h 343628"/>
                <a:gd name="connsiteX0" fmla="*/ 0 w 1259459"/>
                <a:gd name="connsiteY0" fmla="*/ 677736 h 677736"/>
                <a:gd name="connsiteX1" fmla="*/ 1259459 w 1259459"/>
                <a:gd name="connsiteY1" fmla="*/ 0 h 677736"/>
                <a:gd name="connsiteX0" fmla="*/ 0 w 1259459"/>
                <a:gd name="connsiteY0" fmla="*/ 695321 h 695321"/>
                <a:gd name="connsiteX1" fmla="*/ 1259459 w 1259459"/>
                <a:gd name="connsiteY1" fmla="*/ 0 h 695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59459" h="695321">
                  <a:moveTo>
                    <a:pt x="0" y="695321"/>
                  </a:moveTo>
                  <a:lnTo>
                    <a:pt x="1259459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олилиния 55"/>
            <p:cNvSpPr/>
            <p:nvPr/>
          </p:nvSpPr>
          <p:spPr>
            <a:xfrm>
              <a:off x="4237894" y="5827537"/>
              <a:ext cx="1097338" cy="469915"/>
            </a:xfrm>
            <a:custGeom>
              <a:avLst/>
              <a:gdLst>
                <a:gd name="connsiteX0" fmla="*/ 0 w 1246173"/>
                <a:gd name="connsiteY0" fmla="*/ 267037 h 267037"/>
                <a:gd name="connsiteX1" fmla="*/ 1246173 w 1246173"/>
                <a:gd name="connsiteY1" fmla="*/ 0 h 267037"/>
                <a:gd name="connsiteX2" fmla="*/ 1246173 w 1246173"/>
                <a:gd name="connsiteY2" fmla="*/ 0 h 267037"/>
                <a:gd name="connsiteX0" fmla="*/ 0 w 1708453"/>
                <a:gd name="connsiteY0" fmla="*/ 1547197 h 1547197"/>
                <a:gd name="connsiteX1" fmla="*/ 1708453 w 1708453"/>
                <a:gd name="connsiteY1" fmla="*/ 0 h 1547197"/>
                <a:gd name="connsiteX2" fmla="*/ 1708453 w 1708453"/>
                <a:gd name="connsiteY2" fmla="*/ 0 h 1547197"/>
                <a:gd name="connsiteX0" fmla="*/ 0 w 1770199"/>
                <a:gd name="connsiteY0" fmla="*/ 1576951 h 1576951"/>
                <a:gd name="connsiteX1" fmla="*/ 1708453 w 1770199"/>
                <a:gd name="connsiteY1" fmla="*/ 29754 h 1576951"/>
                <a:gd name="connsiteX2" fmla="*/ 1357933 w 1770199"/>
                <a:gd name="connsiteY2" fmla="*/ 603794 h 1576951"/>
                <a:gd name="connsiteX0" fmla="*/ 0 w 1357933"/>
                <a:gd name="connsiteY0" fmla="*/ 973157 h 973157"/>
                <a:gd name="connsiteX1" fmla="*/ 1357933 w 1357933"/>
                <a:gd name="connsiteY1" fmla="*/ 0 h 973157"/>
                <a:gd name="connsiteX0" fmla="*/ 0 w 1357933"/>
                <a:gd name="connsiteY0" fmla="*/ 973157 h 973157"/>
                <a:gd name="connsiteX1" fmla="*/ 324131 w 1357933"/>
                <a:gd name="connsiteY1" fmla="*/ 735521 h 973157"/>
                <a:gd name="connsiteX2" fmla="*/ 1357933 w 1357933"/>
                <a:gd name="connsiteY2" fmla="*/ 0 h 973157"/>
                <a:gd name="connsiteX0" fmla="*/ 0 w 1033802"/>
                <a:gd name="connsiteY0" fmla="*/ 735521 h 735521"/>
                <a:gd name="connsiteX1" fmla="*/ 1033802 w 1033802"/>
                <a:gd name="connsiteY1" fmla="*/ 0 h 735521"/>
                <a:gd name="connsiteX0" fmla="*/ 0 w 1444110"/>
                <a:gd name="connsiteY0" fmla="*/ 295905 h 295905"/>
                <a:gd name="connsiteX1" fmla="*/ 1444110 w 1444110"/>
                <a:gd name="connsiteY1" fmla="*/ 0 h 295905"/>
                <a:gd name="connsiteX0" fmla="*/ 0 w 1350325"/>
                <a:gd name="connsiteY0" fmla="*/ 700351 h 700351"/>
                <a:gd name="connsiteX1" fmla="*/ 1350325 w 1350325"/>
                <a:gd name="connsiteY1" fmla="*/ 0 h 700351"/>
                <a:gd name="connsiteX0" fmla="*/ 0 w 1350325"/>
                <a:gd name="connsiteY0" fmla="*/ 700351 h 700351"/>
                <a:gd name="connsiteX1" fmla="*/ 1350325 w 1350325"/>
                <a:gd name="connsiteY1" fmla="*/ 0 h 700351"/>
                <a:gd name="connsiteX0" fmla="*/ 0 w 1350325"/>
                <a:gd name="connsiteY0" fmla="*/ 700351 h 700351"/>
                <a:gd name="connsiteX1" fmla="*/ 1350325 w 1350325"/>
                <a:gd name="connsiteY1" fmla="*/ 0 h 700351"/>
                <a:gd name="connsiteX0" fmla="*/ 0 w 1350325"/>
                <a:gd name="connsiteY0" fmla="*/ 700351 h 700351"/>
                <a:gd name="connsiteX1" fmla="*/ 311603 w 1350325"/>
                <a:gd name="connsiteY1" fmla="*/ 522669 h 700351"/>
                <a:gd name="connsiteX2" fmla="*/ 1350325 w 1350325"/>
                <a:gd name="connsiteY2" fmla="*/ 0 h 700351"/>
                <a:gd name="connsiteX0" fmla="*/ 0 w 1038722"/>
                <a:gd name="connsiteY0" fmla="*/ 522669 h 522669"/>
                <a:gd name="connsiteX1" fmla="*/ 1038722 w 1038722"/>
                <a:gd name="connsiteY1" fmla="*/ 0 h 522669"/>
                <a:gd name="connsiteX0" fmla="*/ 0 w 1085614"/>
                <a:gd name="connsiteY0" fmla="*/ 487499 h 487499"/>
                <a:gd name="connsiteX1" fmla="*/ 1085614 w 1085614"/>
                <a:gd name="connsiteY1" fmla="*/ 0 h 487499"/>
                <a:gd name="connsiteX0" fmla="*/ 0 w 1097338"/>
                <a:gd name="connsiteY0" fmla="*/ 469915 h 469915"/>
                <a:gd name="connsiteX1" fmla="*/ 1097338 w 1097338"/>
                <a:gd name="connsiteY1" fmla="*/ 0 h 469915"/>
                <a:gd name="connsiteX0" fmla="*/ 0 w 1097338"/>
                <a:gd name="connsiteY0" fmla="*/ 469915 h 469915"/>
                <a:gd name="connsiteX1" fmla="*/ 1097338 w 1097338"/>
                <a:gd name="connsiteY1" fmla="*/ 0 h 46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97338" h="469915">
                  <a:moveTo>
                    <a:pt x="0" y="469915"/>
                  </a:moveTo>
                  <a:cubicBezTo>
                    <a:pt x="365779" y="313277"/>
                    <a:pt x="596744" y="221115"/>
                    <a:pt x="1097338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821990" y="5823748"/>
              <a:ext cx="439349" cy="6978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олилиния 58"/>
            <p:cNvSpPr/>
            <p:nvPr/>
          </p:nvSpPr>
          <p:spPr>
            <a:xfrm>
              <a:off x="4216838" y="5507008"/>
              <a:ext cx="1118317" cy="459002"/>
            </a:xfrm>
            <a:custGeom>
              <a:avLst/>
              <a:gdLst>
                <a:gd name="connsiteX0" fmla="*/ 0 w 1246173"/>
                <a:gd name="connsiteY0" fmla="*/ 267037 h 267037"/>
                <a:gd name="connsiteX1" fmla="*/ 1246173 w 1246173"/>
                <a:gd name="connsiteY1" fmla="*/ 0 h 267037"/>
                <a:gd name="connsiteX2" fmla="*/ 1246173 w 1246173"/>
                <a:gd name="connsiteY2" fmla="*/ 0 h 267037"/>
                <a:gd name="connsiteX0" fmla="*/ 0 w 1660511"/>
                <a:gd name="connsiteY0" fmla="*/ 272832 h 539195"/>
                <a:gd name="connsiteX1" fmla="*/ 1246173 w 1660511"/>
                <a:gd name="connsiteY1" fmla="*/ 5795 h 539195"/>
                <a:gd name="connsiteX2" fmla="*/ 1660511 w 1660511"/>
                <a:gd name="connsiteY2" fmla="*/ 539195 h 539195"/>
                <a:gd name="connsiteX0" fmla="*/ 0 w 1246173"/>
                <a:gd name="connsiteY0" fmla="*/ 272832 h 272832"/>
                <a:gd name="connsiteX1" fmla="*/ 1246173 w 1246173"/>
                <a:gd name="connsiteY1" fmla="*/ 5795 h 272832"/>
                <a:gd name="connsiteX0" fmla="*/ 0 w 908035"/>
                <a:gd name="connsiteY0" fmla="*/ 25105 h 153356"/>
                <a:gd name="connsiteX1" fmla="*/ 908035 w 908035"/>
                <a:gd name="connsiteY1" fmla="*/ 153356 h 153356"/>
                <a:gd name="connsiteX0" fmla="*/ 0 w 1241410"/>
                <a:gd name="connsiteY0" fmla="*/ 254242 h 254242"/>
                <a:gd name="connsiteX1" fmla="*/ 1241410 w 1241410"/>
                <a:gd name="connsiteY1" fmla="*/ 6255 h 254242"/>
                <a:gd name="connsiteX0" fmla="*/ 0 w 1241410"/>
                <a:gd name="connsiteY0" fmla="*/ 247987 h 247987"/>
                <a:gd name="connsiteX1" fmla="*/ 1241410 w 1241410"/>
                <a:gd name="connsiteY1" fmla="*/ 0 h 247987"/>
                <a:gd name="connsiteX0" fmla="*/ 0 w 1329333"/>
                <a:gd name="connsiteY0" fmla="*/ 470725 h 470725"/>
                <a:gd name="connsiteX1" fmla="*/ 1329333 w 1329333"/>
                <a:gd name="connsiteY1" fmla="*/ 0 h 470725"/>
                <a:gd name="connsiteX0" fmla="*/ 0 w 1135902"/>
                <a:gd name="connsiteY0" fmla="*/ 453141 h 453141"/>
                <a:gd name="connsiteX1" fmla="*/ 1135902 w 1135902"/>
                <a:gd name="connsiteY1" fmla="*/ 0 h 453141"/>
                <a:gd name="connsiteX0" fmla="*/ 0 w 1135902"/>
                <a:gd name="connsiteY0" fmla="*/ 453141 h 453141"/>
                <a:gd name="connsiteX1" fmla="*/ 1135902 w 1135902"/>
                <a:gd name="connsiteY1" fmla="*/ 0 h 453141"/>
                <a:gd name="connsiteX0" fmla="*/ 0 w 1135902"/>
                <a:gd name="connsiteY0" fmla="*/ 453141 h 453141"/>
                <a:gd name="connsiteX1" fmla="*/ 1135902 w 1135902"/>
                <a:gd name="connsiteY1" fmla="*/ 0 h 453141"/>
                <a:gd name="connsiteX0" fmla="*/ 0 w 1153487"/>
                <a:gd name="connsiteY0" fmla="*/ 476587 h 476587"/>
                <a:gd name="connsiteX1" fmla="*/ 1153487 w 1153487"/>
                <a:gd name="connsiteY1" fmla="*/ 0 h 476587"/>
                <a:gd name="connsiteX0" fmla="*/ 0 w 1153487"/>
                <a:gd name="connsiteY0" fmla="*/ 476587 h 476587"/>
                <a:gd name="connsiteX1" fmla="*/ 1153487 w 1153487"/>
                <a:gd name="connsiteY1" fmla="*/ 0 h 476587"/>
                <a:gd name="connsiteX0" fmla="*/ 0 w 1153487"/>
                <a:gd name="connsiteY0" fmla="*/ 476587 h 476587"/>
                <a:gd name="connsiteX1" fmla="*/ 1153487 w 1153487"/>
                <a:gd name="connsiteY1" fmla="*/ 0 h 476587"/>
                <a:gd name="connsiteX0" fmla="*/ 0 w 1200379"/>
                <a:gd name="connsiteY0" fmla="*/ 376941 h 376941"/>
                <a:gd name="connsiteX1" fmla="*/ 1200379 w 1200379"/>
                <a:gd name="connsiteY1" fmla="*/ 0 h 376941"/>
                <a:gd name="connsiteX0" fmla="*/ 0 w 1200379"/>
                <a:gd name="connsiteY0" fmla="*/ 376941 h 376941"/>
                <a:gd name="connsiteX1" fmla="*/ 1200379 w 1200379"/>
                <a:gd name="connsiteY1" fmla="*/ 0 h 376941"/>
                <a:gd name="connsiteX0" fmla="*/ 0 w 1200379"/>
                <a:gd name="connsiteY0" fmla="*/ 376941 h 376941"/>
                <a:gd name="connsiteX1" fmla="*/ 1200379 w 1200379"/>
                <a:gd name="connsiteY1" fmla="*/ 0 h 376941"/>
                <a:gd name="connsiteX0" fmla="*/ 0 w 1200379"/>
                <a:gd name="connsiteY0" fmla="*/ 376941 h 376941"/>
                <a:gd name="connsiteX1" fmla="*/ 1200379 w 1200379"/>
                <a:gd name="connsiteY1" fmla="*/ 0 h 376941"/>
                <a:gd name="connsiteX0" fmla="*/ 0 w 1118317"/>
                <a:gd name="connsiteY0" fmla="*/ 459002 h 459002"/>
                <a:gd name="connsiteX1" fmla="*/ 1118317 w 1118317"/>
                <a:gd name="connsiteY1" fmla="*/ 0 h 459002"/>
                <a:gd name="connsiteX0" fmla="*/ 0 w 1118317"/>
                <a:gd name="connsiteY0" fmla="*/ 459002 h 459002"/>
                <a:gd name="connsiteX1" fmla="*/ 1118317 w 1118317"/>
                <a:gd name="connsiteY1" fmla="*/ 0 h 459002"/>
                <a:gd name="connsiteX0" fmla="*/ 0 w 1118317"/>
                <a:gd name="connsiteY0" fmla="*/ 459002 h 459002"/>
                <a:gd name="connsiteX1" fmla="*/ 1118317 w 1118317"/>
                <a:gd name="connsiteY1" fmla="*/ 0 h 459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18317" h="459002">
                  <a:moveTo>
                    <a:pt x="0" y="459002"/>
                  </a:moveTo>
                  <a:cubicBezTo>
                    <a:pt x="708469" y="188281"/>
                    <a:pt x="16919" y="449076"/>
                    <a:pt x="1118317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олилиния 60"/>
            <p:cNvSpPr/>
            <p:nvPr/>
          </p:nvSpPr>
          <p:spPr>
            <a:xfrm>
              <a:off x="6358315" y="5531214"/>
              <a:ext cx="1354820" cy="225177"/>
            </a:xfrm>
            <a:custGeom>
              <a:avLst/>
              <a:gdLst>
                <a:gd name="connsiteX0" fmla="*/ 0 w 1246173"/>
                <a:gd name="connsiteY0" fmla="*/ 267037 h 267037"/>
                <a:gd name="connsiteX1" fmla="*/ 1246173 w 1246173"/>
                <a:gd name="connsiteY1" fmla="*/ 0 h 267037"/>
                <a:gd name="connsiteX2" fmla="*/ 1246173 w 1246173"/>
                <a:gd name="connsiteY2" fmla="*/ 0 h 267037"/>
                <a:gd name="connsiteX0" fmla="*/ 0 w 1383738"/>
                <a:gd name="connsiteY0" fmla="*/ 267037 h 267037"/>
                <a:gd name="connsiteX1" fmla="*/ 1246173 w 1383738"/>
                <a:gd name="connsiteY1" fmla="*/ 0 h 267037"/>
                <a:gd name="connsiteX2" fmla="*/ 1383738 w 1383738"/>
                <a:gd name="connsiteY2" fmla="*/ 24276 h 267037"/>
                <a:gd name="connsiteX0" fmla="*/ 0 w 1383738"/>
                <a:gd name="connsiteY0" fmla="*/ 242761 h 242761"/>
                <a:gd name="connsiteX1" fmla="*/ 1383738 w 1383738"/>
                <a:gd name="connsiteY1" fmla="*/ 0 h 242761"/>
                <a:gd name="connsiteX0" fmla="*/ 0 w 1419298"/>
                <a:gd name="connsiteY0" fmla="*/ 242761 h 242761"/>
                <a:gd name="connsiteX1" fmla="*/ 1419298 w 1419298"/>
                <a:gd name="connsiteY1" fmla="*/ 0 h 242761"/>
                <a:gd name="connsiteX0" fmla="*/ 0 w 1378267"/>
                <a:gd name="connsiteY0" fmla="*/ 354130 h 354130"/>
                <a:gd name="connsiteX1" fmla="*/ 1378267 w 1378267"/>
                <a:gd name="connsiteY1" fmla="*/ 0 h 354130"/>
                <a:gd name="connsiteX0" fmla="*/ 0 w 1302067"/>
                <a:gd name="connsiteY0" fmla="*/ 354130 h 354130"/>
                <a:gd name="connsiteX1" fmla="*/ 1302067 w 1302067"/>
                <a:gd name="connsiteY1" fmla="*/ 0 h 354130"/>
                <a:gd name="connsiteX0" fmla="*/ 0 w 1319651"/>
                <a:gd name="connsiteY0" fmla="*/ 324823 h 324823"/>
                <a:gd name="connsiteX1" fmla="*/ 1319651 w 1319651"/>
                <a:gd name="connsiteY1" fmla="*/ 0 h 324823"/>
                <a:gd name="connsiteX0" fmla="*/ 0 w 1290343"/>
                <a:gd name="connsiteY0" fmla="*/ 324823 h 324823"/>
                <a:gd name="connsiteX1" fmla="*/ 1290343 w 1290343"/>
                <a:gd name="connsiteY1" fmla="*/ 0 h 324823"/>
                <a:gd name="connsiteX0" fmla="*/ 0 w 1354820"/>
                <a:gd name="connsiteY0" fmla="*/ 236900 h 236900"/>
                <a:gd name="connsiteX1" fmla="*/ 1354820 w 1354820"/>
                <a:gd name="connsiteY1" fmla="*/ 0 h 236900"/>
                <a:gd name="connsiteX0" fmla="*/ 0 w 1354820"/>
                <a:gd name="connsiteY0" fmla="*/ 236900 h 236900"/>
                <a:gd name="connsiteX1" fmla="*/ 1354820 w 1354820"/>
                <a:gd name="connsiteY1" fmla="*/ 0 h 236900"/>
                <a:gd name="connsiteX0" fmla="*/ 0 w 1354820"/>
                <a:gd name="connsiteY0" fmla="*/ 213454 h 213454"/>
                <a:gd name="connsiteX1" fmla="*/ 1354820 w 1354820"/>
                <a:gd name="connsiteY1" fmla="*/ 0 h 213454"/>
                <a:gd name="connsiteX0" fmla="*/ 0 w 1354820"/>
                <a:gd name="connsiteY0" fmla="*/ 225177 h 225177"/>
                <a:gd name="connsiteX1" fmla="*/ 1354820 w 1354820"/>
                <a:gd name="connsiteY1" fmla="*/ 0 h 225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54820" h="225177">
                  <a:moveTo>
                    <a:pt x="0" y="225177"/>
                  </a:moveTo>
                  <a:lnTo>
                    <a:pt x="1354820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олилиния 61"/>
            <p:cNvSpPr/>
            <p:nvPr/>
          </p:nvSpPr>
          <p:spPr>
            <a:xfrm>
              <a:off x="6390066" y="5538285"/>
              <a:ext cx="1323937" cy="918060"/>
            </a:xfrm>
            <a:custGeom>
              <a:avLst/>
              <a:gdLst>
                <a:gd name="connsiteX0" fmla="*/ 0 w 1246173"/>
                <a:gd name="connsiteY0" fmla="*/ 267037 h 267037"/>
                <a:gd name="connsiteX1" fmla="*/ 1246173 w 1246173"/>
                <a:gd name="connsiteY1" fmla="*/ 0 h 267037"/>
                <a:gd name="connsiteX2" fmla="*/ 1246173 w 1246173"/>
                <a:gd name="connsiteY2" fmla="*/ 0 h 267037"/>
                <a:gd name="connsiteX0" fmla="*/ 0 w 1334622"/>
                <a:gd name="connsiteY0" fmla="*/ 1013797 h 1013797"/>
                <a:gd name="connsiteX1" fmla="*/ 1246173 w 1334622"/>
                <a:gd name="connsiteY1" fmla="*/ 746760 h 1013797"/>
                <a:gd name="connsiteX2" fmla="*/ 1230933 w 1334622"/>
                <a:gd name="connsiteY2" fmla="*/ 0 h 1013797"/>
                <a:gd name="connsiteX0" fmla="*/ 0 w 1230933"/>
                <a:gd name="connsiteY0" fmla="*/ 1013797 h 1013797"/>
                <a:gd name="connsiteX1" fmla="*/ 1230933 w 1230933"/>
                <a:gd name="connsiteY1" fmla="*/ 0 h 1013797"/>
                <a:gd name="connsiteX0" fmla="*/ 0 w 1236013"/>
                <a:gd name="connsiteY0" fmla="*/ 988397 h 988397"/>
                <a:gd name="connsiteX1" fmla="*/ 1236013 w 1236013"/>
                <a:gd name="connsiteY1" fmla="*/ 0 h 988397"/>
                <a:gd name="connsiteX0" fmla="*/ 0 w 1493920"/>
                <a:gd name="connsiteY0" fmla="*/ 343628 h 343628"/>
                <a:gd name="connsiteX1" fmla="*/ 1493920 w 1493920"/>
                <a:gd name="connsiteY1" fmla="*/ 0 h 343628"/>
                <a:gd name="connsiteX0" fmla="*/ 0 w 1259459"/>
                <a:gd name="connsiteY0" fmla="*/ 677736 h 677736"/>
                <a:gd name="connsiteX1" fmla="*/ 1259459 w 1259459"/>
                <a:gd name="connsiteY1" fmla="*/ 0 h 677736"/>
                <a:gd name="connsiteX0" fmla="*/ 0 w 1259459"/>
                <a:gd name="connsiteY0" fmla="*/ 695321 h 695321"/>
                <a:gd name="connsiteX1" fmla="*/ 1259459 w 1259459"/>
                <a:gd name="connsiteY1" fmla="*/ 0 h 695321"/>
                <a:gd name="connsiteX0" fmla="*/ 0 w 1318075"/>
                <a:gd name="connsiteY0" fmla="*/ 900475 h 900475"/>
                <a:gd name="connsiteX1" fmla="*/ 1318075 w 1318075"/>
                <a:gd name="connsiteY1" fmla="*/ 0 h 900475"/>
                <a:gd name="connsiteX0" fmla="*/ 0 w 1323937"/>
                <a:gd name="connsiteY0" fmla="*/ 918060 h 918060"/>
                <a:gd name="connsiteX1" fmla="*/ 1323937 w 1323937"/>
                <a:gd name="connsiteY1" fmla="*/ 0 h 918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23937" h="918060">
                  <a:moveTo>
                    <a:pt x="0" y="918060"/>
                  </a:moveTo>
                  <a:lnTo>
                    <a:pt x="1323937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олилиния 62"/>
            <p:cNvSpPr/>
            <p:nvPr/>
          </p:nvSpPr>
          <p:spPr>
            <a:xfrm>
              <a:off x="6551479" y="5533106"/>
              <a:ext cx="1179399" cy="704377"/>
            </a:xfrm>
            <a:custGeom>
              <a:avLst/>
              <a:gdLst>
                <a:gd name="connsiteX0" fmla="*/ 0 w 1246173"/>
                <a:gd name="connsiteY0" fmla="*/ 267037 h 267037"/>
                <a:gd name="connsiteX1" fmla="*/ 1246173 w 1246173"/>
                <a:gd name="connsiteY1" fmla="*/ 0 h 267037"/>
                <a:gd name="connsiteX2" fmla="*/ 1246173 w 1246173"/>
                <a:gd name="connsiteY2" fmla="*/ 0 h 267037"/>
                <a:gd name="connsiteX0" fmla="*/ 0 w 1708453"/>
                <a:gd name="connsiteY0" fmla="*/ 1547197 h 1547197"/>
                <a:gd name="connsiteX1" fmla="*/ 1708453 w 1708453"/>
                <a:gd name="connsiteY1" fmla="*/ 0 h 1547197"/>
                <a:gd name="connsiteX2" fmla="*/ 1708453 w 1708453"/>
                <a:gd name="connsiteY2" fmla="*/ 0 h 1547197"/>
                <a:gd name="connsiteX0" fmla="*/ 0 w 1770199"/>
                <a:gd name="connsiteY0" fmla="*/ 1576951 h 1576951"/>
                <a:gd name="connsiteX1" fmla="*/ 1708453 w 1770199"/>
                <a:gd name="connsiteY1" fmla="*/ 29754 h 1576951"/>
                <a:gd name="connsiteX2" fmla="*/ 1357933 w 1770199"/>
                <a:gd name="connsiteY2" fmla="*/ 603794 h 1576951"/>
                <a:gd name="connsiteX0" fmla="*/ 0 w 1357933"/>
                <a:gd name="connsiteY0" fmla="*/ 973157 h 973157"/>
                <a:gd name="connsiteX1" fmla="*/ 1357933 w 1357933"/>
                <a:gd name="connsiteY1" fmla="*/ 0 h 973157"/>
                <a:gd name="connsiteX0" fmla="*/ 0 w 1357933"/>
                <a:gd name="connsiteY0" fmla="*/ 973157 h 973157"/>
                <a:gd name="connsiteX1" fmla="*/ 324131 w 1357933"/>
                <a:gd name="connsiteY1" fmla="*/ 735521 h 973157"/>
                <a:gd name="connsiteX2" fmla="*/ 1357933 w 1357933"/>
                <a:gd name="connsiteY2" fmla="*/ 0 h 973157"/>
                <a:gd name="connsiteX0" fmla="*/ 0 w 1033802"/>
                <a:gd name="connsiteY0" fmla="*/ 735521 h 735521"/>
                <a:gd name="connsiteX1" fmla="*/ 1033802 w 1033802"/>
                <a:gd name="connsiteY1" fmla="*/ 0 h 735521"/>
                <a:gd name="connsiteX0" fmla="*/ 0 w 1444110"/>
                <a:gd name="connsiteY0" fmla="*/ 295905 h 295905"/>
                <a:gd name="connsiteX1" fmla="*/ 1444110 w 1444110"/>
                <a:gd name="connsiteY1" fmla="*/ 0 h 295905"/>
                <a:gd name="connsiteX0" fmla="*/ 0 w 1350325"/>
                <a:gd name="connsiteY0" fmla="*/ 700351 h 700351"/>
                <a:gd name="connsiteX1" fmla="*/ 1350325 w 1350325"/>
                <a:gd name="connsiteY1" fmla="*/ 0 h 700351"/>
                <a:gd name="connsiteX0" fmla="*/ 0 w 1350325"/>
                <a:gd name="connsiteY0" fmla="*/ 700351 h 700351"/>
                <a:gd name="connsiteX1" fmla="*/ 1350325 w 1350325"/>
                <a:gd name="connsiteY1" fmla="*/ 0 h 700351"/>
                <a:gd name="connsiteX0" fmla="*/ 0 w 1350325"/>
                <a:gd name="connsiteY0" fmla="*/ 700351 h 700351"/>
                <a:gd name="connsiteX1" fmla="*/ 1350325 w 1350325"/>
                <a:gd name="connsiteY1" fmla="*/ 0 h 700351"/>
                <a:gd name="connsiteX0" fmla="*/ 0 w 1350325"/>
                <a:gd name="connsiteY0" fmla="*/ 700351 h 700351"/>
                <a:gd name="connsiteX1" fmla="*/ 311603 w 1350325"/>
                <a:gd name="connsiteY1" fmla="*/ 522669 h 700351"/>
                <a:gd name="connsiteX2" fmla="*/ 1350325 w 1350325"/>
                <a:gd name="connsiteY2" fmla="*/ 0 h 700351"/>
                <a:gd name="connsiteX0" fmla="*/ 0 w 1038722"/>
                <a:gd name="connsiteY0" fmla="*/ 522669 h 522669"/>
                <a:gd name="connsiteX1" fmla="*/ 1038722 w 1038722"/>
                <a:gd name="connsiteY1" fmla="*/ 0 h 522669"/>
                <a:gd name="connsiteX0" fmla="*/ 0 w 1179399"/>
                <a:gd name="connsiteY0" fmla="*/ 704377 h 704377"/>
                <a:gd name="connsiteX1" fmla="*/ 1179399 w 1179399"/>
                <a:gd name="connsiteY1" fmla="*/ 0 h 704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79399" h="704377">
                  <a:moveTo>
                    <a:pt x="0" y="704377"/>
                  </a:moveTo>
                  <a:lnTo>
                    <a:pt x="1179399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6135575" y="5763779"/>
              <a:ext cx="439349" cy="6978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олилиния 65"/>
            <p:cNvSpPr/>
            <p:nvPr/>
          </p:nvSpPr>
          <p:spPr>
            <a:xfrm>
              <a:off x="6530423" y="5529100"/>
              <a:ext cx="1200379" cy="376941"/>
            </a:xfrm>
            <a:custGeom>
              <a:avLst/>
              <a:gdLst>
                <a:gd name="connsiteX0" fmla="*/ 0 w 1246173"/>
                <a:gd name="connsiteY0" fmla="*/ 267037 h 267037"/>
                <a:gd name="connsiteX1" fmla="*/ 1246173 w 1246173"/>
                <a:gd name="connsiteY1" fmla="*/ 0 h 267037"/>
                <a:gd name="connsiteX2" fmla="*/ 1246173 w 1246173"/>
                <a:gd name="connsiteY2" fmla="*/ 0 h 267037"/>
                <a:gd name="connsiteX0" fmla="*/ 0 w 1660511"/>
                <a:gd name="connsiteY0" fmla="*/ 272832 h 539195"/>
                <a:gd name="connsiteX1" fmla="*/ 1246173 w 1660511"/>
                <a:gd name="connsiteY1" fmla="*/ 5795 h 539195"/>
                <a:gd name="connsiteX2" fmla="*/ 1660511 w 1660511"/>
                <a:gd name="connsiteY2" fmla="*/ 539195 h 539195"/>
                <a:gd name="connsiteX0" fmla="*/ 0 w 1246173"/>
                <a:gd name="connsiteY0" fmla="*/ 272832 h 272832"/>
                <a:gd name="connsiteX1" fmla="*/ 1246173 w 1246173"/>
                <a:gd name="connsiteY1" fmla="*/ 5795 h 272832"/>
                <a:gd name="connsiteX0" fmla="*/ 0 w 908035"/>
                <a:gd name="connsiteY0" fmla="*/ 25105 h 153356"/>
                <a:gd name="connsiteX1" fmla="*/ 908035 w 908035"/>
                <a:gd name="connsiteY1" fmla="*/ 153356 h 153356"/>
                <a:gd name="connsiteX0" fmla="*/ 0 w 1241410"/>
                <a:gd name="connsiteY0" fmla="*/ 254242 h 254242"/>
                <a:gd name="connsiteX1" fmla="*/ 1241410 w 1241410"/>
                <a:gd name="connsiteY1" fmla="*/ 6255 h 254242"/>
                <a:gd name="connsiteX0" fmla="*/ 0 w 1241410"/>
                <a:gd name="connsiteY0" fmla="*/ 247987 h 247987"/>
                <a:gd name="connsiteX1" fmla="*/ 1241410 w 1241410"/>
                <a:gd name="connsiteY1" fmla="*/ 0 h 247987"/>
                <a:gd name="connsiteX0" fmla="*/ 0 w 1329333"/>
                <a:gd name="connsiteY0" fmla="*/ 470725 h 470725"/>
                <a:gd name="connsiteX1" fmla="*/ 1329333 w 1329333"/>
                <a:gd name="connsiteY1" fmla="*/ 0 h 470725"/>
                <a:gd name="connsiteX0" fmla="*/ 0 w 1135902"/>
                <a:gd name="connsiteY0" fmla="*/ 453141 h 453141"/>
                <a:gd name="connsiteX1" fmla="*/ 1135902 w 1135902"/>
                <a:gd name="connsiteY1" fmla="*/ 0 h 453141"/>
                <a:gd name="connsiteX0" fmla="*/ 0 w 1135902"/>
                <a:gd name="connsiteY0" fmla="*/ 453141 h 453141"/>
                <a:gd name="connsiteX1" fmla="*/ 1135902 w 1135902"/>
                <a:gd name="connsiteY1" fmla="*/ 0 h 453141"/>
                <a:gd name="connsiteX0" fmla="*/ 0 w 1135902"/>
                <a:gd name="connsiteY0" fmla="*/ 453141 h 453141"/>
                <a:gd name="connsiteX1" fmla="*/ 1135902 w 1135902"/>
                <a:gd name="connsiteY1" fmla="*/ 0 h 453141"/>
                <a:gd name="connsiteX0" fmla="*/ 0 w 1153487"/>
                <a:gd name="connsiteY0" fmla="*/ 476587 h 476587"/>
                <a:gd name="connsiteX1" fmla="*/ 1153487 w 1153487"/>
                <a:gd name="connsiteY1" fmla="*/ 0 h 476587"/>
                <a:gd name="connsiteX0" fmla="*/ 0 w 1153487"/>
                <a:gd name="connsiteY0" fmla="*/ 476587 h 476587"/>
                <a:gd name="connsiteX1" fmla="*/ 1153487 w 1153487"/>
                <a:gd name="connsiteY1" fmla="*/ 0 h 476587"/>
                <a:gd name="connsiteX0" fmla="*/ 0 w 1153487"/>
                <a:gd name="connsiteY0" fmla="*/ 476587 h 476587"/>
                <a:gd name="connsiteX1" fmla="*/ 1153487 w 1153487"/>
                <a:gd name="connsiteY1" fmla="*/ 0 h 476587"/>
                <a:gd name="connsiteX0" fmla="*/ 0 w 1200379"/>
                <a:gd name="connsiteY0" fmla="*/ 376941 h 376941"/>
                <a:gd name="connsiteX1" fmla="*/ 1200379 w 1200379"/>
                <a:gd name="connsiteY1" fmla="*/ 0 h 376941"/>
                <a:gd name="connsiteX0" fmla="*/ 0 w 1200379"/>
                <a:gd name="connsiteY0" fmla="*/ 376941 h 376941"/>
                <a:gd name="connsiteX1" fmla="*/ 1200379 w 1200379"/>
                <a:gd name="connsiteY1" fmla="*/ 0 h 376941"/>
                <a:gd name="connsiteX0" fmla="*/ 0 w 1200379"/>
                <a:gd name="connsiteY0" fmla="*/ 376941 h 376941"/>
                <a:gd name="connsiteX1" fmla="*/ 1200379 w 1200379"/>
                <a:gd name="connsiteY1" fmla="*/ 0 h 376941"/>
                <a:gd name="connsiteX0" fmla="*/ 0 w 1200379"/>
                <a:gd name="connsiteY0" fmla="*/ 376941 h 376941"/>
                <a:gd name="connsiteX1" fmla="*/ 1200379 w 1200379"/>
                <a:gd name="connsiteY1" fmla="*/ 0 h 376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00379" h="376941">
                  <a:moveTo>
                    <a:pt x="0" y="376941"/>
                  </a:moveTo>
                  <a:cubicBezTo>
                    <a:pt x="661576" y="141390"/>
                    <a:pt x="81397" y="349429"/>
                    <a:pt x="1200379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Полилиния 68"/>
            <p:cNvSpPr/>
            <p:nvPr/>
          </p:nvSpPr>
          <p:spPr>
            <a:xfrm>
              <a:off x="5325277" y="5507007"/>
              <a:ext cx="5443" cy="311917"/>
            </a:xfrm>
            <a:custGeom>
              <a:avLst/>
              <a:gdLst>
                <a:gd name="connsiteX0" fmla="*/ 0 w 5443"/>
                <a:gd name="connsiteY0" fmla="*/ 0 h 440872"/>
                <a:gd name="connsiteX1" fmla="*/ 5443 w 5443"/>
                <a:gd name="connsiteY1" fmla="*/ 440872 h 440872"/>
                <a:gd name="connsiteX0" fmla="*/ 0 w 10000"/>
                <a:gd name="connsiteY0" fmla="*/ 0 h 7075"/>
                <a:gd name="connsiteX1" fmla="*/ 10000 w 10000"/>
                <a:gd name="connsiteY1" fmla="*/ 7075 h 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7075">
                  <a:moveTo>
                    <a:pt x="0" y="0"/>
                  </a:moveTo>
                  <a:cubicBezTo>
                    <a:pt x="3333" y="3333"/>
                    <a:pt x="6667" y="3742"/>
                    <a:pt x="10000" y="7075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01839" y="4552281"/>
              <a:ext cx="6655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 smtClean="0"/>
                <a:t>m</a:t>
              </a:r>
              <a:r>
                <a:rPr lang="en-US" sz="2000" b="1" baseline="-25000" dirty="0" err="1" smtClean="0"/>
                <a:t>min</a:t>
              </a:r>
              <a:endParaRPr lang="ru-RU" sz="2000" b="1" baseline="-25000" dirty="0"/>
            </a:p>
          </p:txBody>
        </p:sp>
        <p:cxnSp>
          <p:nvCxnSpPr>
            <p:cNvPr id="72" name="Прямая соединительная линия 71"/>
            <p:cNvCxnSpPr/>
            <p:nvPr/>
          </p:nvCxnSpPr>
          <p:spPr>
            <a:xfrm flipH="1">
              <a:off x="889848" y="4081372"/>
              <a:ext cx="52850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flipH="1">
              <a:off x="940798" y="5551740"/>
              <a:ext cx="4266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>
              <a:off x="1103152" y="4078765"/>
              <a:ext cx="0" cy="1472975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flipH="1">
              <a:off x="3023009" y="3835351"/>
              <a:ext cx="2642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flipH="1" flipV="1">
              <a:off x="2950294" y="4552281"/>
              <a:ext cx="336967" cy="36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>
              <a:off x="3169716" y="3819426"/>
              <a:ext cx="0" cy="736488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3118777" y="3960303"/>
              <a:ext cx="508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m</a:t>
              </a:r>
              <a:r>
                <a:rPr lang="ru-RU" sz="2000" b="1" baseline="-25000" dirty="0" smtClean="0"/>
                <a:t>ф</a:t>
              </a:r>
              <a:endParaRPr lang="ru-RU" sz="2000" b="1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1704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190" y="190922"/>
            <a:ext cx="841248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Парадокс разрешается с помощью </a:t>
            </a:r>
            <a:r>
              <a:rPr lang="ru-RU" sz="2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метропроцента</a:t>
            </a:r>
            <a:r>
              <a:rPr lang="ru-RU" sz="2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2200" b="1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метрограмма</a:t>
            </a:r>
            <a:r>
              <a:rPr lang="ru-RU" sz="2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22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Для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оконтуривания рудных тел с учетом </a:t>
            </a:r>
            <a:r>
              <a:rPr lang="ru-RU" sz="2200" dirty="0" err="1">
                <a:solidFill>
                  <a:srgbClr val="000000"/>
                </a:solidFill>
                <a:latin typeface="Times New Roman"/>
                <a:ea typeface="Times New Roman"/>
              </a:rPr>
              <a:t>метропроцента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 используется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формула:</a:t>
            </a:r>
            <a:endParaRPr lang="ru-RU" sz="2200" dirty="0">
              <a:latin typeface="Times New Roman"/>
              <a:ea typeface="Times New Roman"/>
            </a:endParaRPr>
          </a:p>
          <a:p>
            <a:pPr indent="450215" algn="ctr">
              <a:spcAft>
                <a:spcPts val="0"/>
              </a:spcAft>
            </a:pP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ru-RU" sz="2200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ru-RU" sz="2200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≥ </a:t>
            </a:r>
            <a:r>
              <a:rPr lang="ru-RU" sz="2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sz="2200" baseline="-25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борт</a:t>
            </a:r>
            <a:r>
              <a:rPr lang="ru-RU" sz="2200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sz="2200" baseline="-25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min</a:t>
            </a:r>
            <a:r>
              <a:rPr lang="ru-RU" sz="2200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</a:p>
          <a:p>
            <a:pPr indent="450215" algn="just">
              <a:spcAft>
                <a:spcPts val="0"/>
              </a:spcAft>
            </a:pPr>
            <a:endParaRPr lang="ru-RU" sz="2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где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ru-RU" sz="2200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-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фактическое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 пересечению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содержание полезного компонента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ru-RU" sz="2200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-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фактическая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мощность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рудного тела, м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en-US" sz="2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наличии извлекаемых содержаний полезных компонентов во вмещающих поро­дах целесообразно пользоваться следующим выражением для расчета </a:t>
            </a:r>
            <a:r>
              <a:rPr lang="ru-RU" sz="2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метропроцента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2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метрограмма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</a:p>
          <a:p>
            <a:pPr indent="450215" algn="just">
              <a:spcAft>
                <a:spcPts val="0"/>
              </a:spcAft>
            </a:pPr>
            <a:endParaRPr lang="ru-RU" sz="2200" dirty="0">
              <a:latin typeface="Times New Roman"/>
              <a:ea typeface="Times New Roman"/>
            </a:endParaRPr>
          </a:p>
          <a:p>
            <a:pPr indent="450215" algn="ctr">
              <a:spcAft>
                <a:spcPts val="0"/>
              </a:spcAft>
            </a:pP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ru-RU" sz="2200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ru-RU" sz="2200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+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ru-RU" sz="2200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(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sz="2200" baseline="-25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min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-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ru-RU" sz="2200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) ≥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ru-RU" sz="2200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борт.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sz="2200" baseline="-25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min</a:t>
            </a:r>
            <a:r>
              <a:rPr lang="ru-RU" sz="2200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</a:p>
          <a:p>
            <a:pPr indent="450215" algn="ctr">
              <a:spcAft>
                <a:spcPts val="0"/>
              </a:spcAft>
            </a:pPr>
            <a:endParaRPr lang="ru-RU" sz="2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где 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ru-RU" sz="2200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- содержание полезного компонента во вмещающих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породах.</a:t>
            </a:r>
            <a:endParaRPr lang="ru-RU" sz="2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78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03070" y="230865"/>
                <a:ext cx="2688910" cy="688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/>
                          </a:rPr>
                          <m:t>С</m:t>
                        </m:r>
                      </m:e>
                      <m:sub>
                        <m:r>
                          <a:rPr lang="ru-RU" sz="2400" b="0" i="1" smtClean="0">
                            <a:latin typeface="Cambria Math"/>
                          </a:rPr>
                          <m:t>пер. </m:t>
                        </m:r>
                      </m:sub>
                    </m:sSub>
                  </m:oMath>
                </a14:m>
                <a:r>
                  <a:rPr lang="ru-RU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dirty="0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ru-RU" sz="2400" i="1" dirty="0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ru-RU" sz="240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ru-RU" sz="2400" b="0" i="1" dirty="0" smtClean="0">
                                    <a:latin typeface="Cambria Math"/>
                                  </a:rPr>
                                  <m:t>с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2400" b="0" i="1" dirty="0" smtClean="0">
                                    <a:latin typeface="Cambria Math"/>
                                  </a:rPr>
                                  <m:t> 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sz="240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b="0" i="1" dirty="0" smtClean="0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ru-RU" sz="2400" i="1" dirty="0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ru-RU" sz="240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070" y="230865"/>
                <a:ext cx="2688910" cy="688843"/>
              </a:xfrm>
              <a:prstGeom prst="rect">
                <a:avLst/>
              </a:prstGeom>
              <a:blipFill rotWithShape="1">
                <a:blip r:embed="rId2"/>
                <a:stretch>
                  <a:fillRect b="-17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737118" y="812373"/>
            <a:ext cx="5309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с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метропроцент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метрограмм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91980" y="139424"/>
                <a:ext cx="2008242" cy="6288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b="0" i="1" smtClean="0">
                            <a:latin typeface="Cambria Math"/>
                          </a:rPr>
                          <m:t>С</m:t>
                        </m:r>
                      </m:e>
                      <m:sub>
                        <m:r>
                          <a:rPr lang="ru-RU" sz="3200" b="0" i="1" smtClean="0">
                            <a:latin typeface="Cambria Math"/>
                          </a:rPr>
                          <m:t>пер.</m:t>
                        </m:r>
                      </m:sub>
                    </m:sSub>
                  </m:oMath>
                </a14:m>
                <a:r>
                  <a:rPr lang="ru-RU" sz="3200" dirty="0" smtClean="0">
                    <a:sym typeface="Symbol"/>
                  </a:rPr>
                  <a:t>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/>
                            <a:sym typeface="Symbol"/>
                          </a:rPr>
                          <m:t>С</m:t>
                        </m:r>
                      </m:e>
                      <m:sub>
                        <m:r>
                          <a:rPr lang="ru-RU" sz="2400" b="0" i="1" smtClean="0">
                            <a:latin typeface="Cambria Math"/>
                            <a:sym typeface="Symbol"/>
                          </a:rPr>
                          <m:t>борт.</m:t>
                        </m:r>
                      </m:sub>
                    </m:sSub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980" y="139424"/>
                <a:ext cx="2008242" cy="628890"/>
              </a:xfrm>
              <a:prstGeom prst="rect">
                <a:avLst/>
              </a:prstGeom>
              <a:blipFill rotWithShape="1">
                <a:blip r:embed="rId3"/>
                <a:stretch>
                  <a:fillRect t="-13592" b="-233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2225066" y="1228412"/>
            <a:ext cx="465781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215" algn="ctr"/>
            <a:r>
              <a:rPr lang="ru-RU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/>
                <a:ea typeface="Times New Roman"/>
              </a:rPr>
              <a:t>ф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ru-RU" sz="2400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≥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sz="2400" baseline="-25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борт</a:t>
            </a:r>
            <a:r>
              <a:rPr lang="ru-RU" sz="2400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ru-RU" sz="2400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 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(ГКЗ).</a:t>
            </a:r>
          </a:p>
          <a:p>
            <a:pPr lvl="0" indent="450215" algn="ctr"/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Однако, лучше</a:t>
            </a:r>
          </a:p>
          <a:p>
            <a:pPr lvl="0" indent="450215"/>
            <a:r>
              <a:rPr lang="ru-RU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/>
                <a:ea typeface="Times New Roman"/>
              </a:rPr>
              <a:t>ф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ru-RU" sz="2400" baseline="-25000" dirty="0">
                <a:solidFill>
                  <a:srgbClr val="000000"/>
                </a:solidFill>
                <a:latin typeface="Times New Roman"/>
                <a:ea typeface="Times New Roman"/>
              </a:rPr>
              <a:t>ф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  ≥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sz="2400" baseline="-25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борт</a:t>
            </a:r>
            <a:r>
              <a:rPr lang="ru-RU" sz="2400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(условие борта).</a:t>
            </a:r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indent="450215" algn="ctr"/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178" y="2541374"/>
            <a:ext cx="862959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Данное условие дополняет второе (если даже отменяет).</a:t>
            </a:r>
          </a:p>
          <a:p>
            <a:endParaRPr lang="ru-RU" sz="2000" dirty="0" smtClean="0"/>
          </a:p>
          <a:p>
            <a:pPr lvl="0"/>
            <a:r>
              <a:rPr lang="ru-RU" sz="2000" dirty="0" smtClean="0"/>
              <a:t>К примеру, минимальная мощность </a:t>
            </a:r>
            <a:r>
              <a:rPr lang="en-US" sz="2000" dirty="0" err="1" smtClean="0">
                <a:solidFill>
                  <a:prstClr val="black"/>
                </a:solidFill>
              </a:rPr>
              <a:t>m</a:t>
            </a:r>
            <a:r>
              <a:rPr lang="en-US" sz="2000" baseline="-25000" dirty="0" err="1" smtClean="0">
                <a:solidFill>
                  <a:prstClr val="black"/>
                </a:solidFill>
              </a:rPr>
              <a:t>min</a:t>
            </a:r>
            <a:r>
              <a:rPr lang="en-US" sz="2000" dirty="0" smtClean="0">
                <a:solidFill>
                  <a:prstClr val="black"/>
                </a:solidFill>
              </a:rPr>
              <a:t>=</a:t>
            </a:r>
            <a:r>
              <a:rPr lang="ru-RU" sz="2000" dirty="0" smtClean="0"/>
              <a:t>2 м, С борт = 0,5 г/м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При </a:t>
            </a:r>
            <a:r>
              <a:rPr lang="ru-RU" sz="2000" dirty="0" err="1" smtClean="0"/>
              <a:t>Сф</a:t>
            </a:r>
            <a:r>
              <a:rPr lang="ru-RU" sz="2000" dirty="0" smtClean="0"/>
              <a:t> = 1,5 г/м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 и </a:t>
            </a:r>
            <a:r>
              <a:rPr lang="en-US" sz="2000" dirty="0" smtClean="0"/>
              <a:t>m</a:t>
            </a:r>
            <a:r>
              <a:rPr lang="ru-RU" sz="2000" baseline="-25000" dirty="0" smtClean="0"/>
              <a:t>ф</a:t>
            </a:r>
            <a:r>
              <a:rPr lang="ru-RU" sz="2000" dirty="0" smtClean="0"/>
              <a:t> = 0,5 м </a:t>
            </a:r>
            <a:r>
              <a:rPr lang="ru-RU" sz="2000" dirty="0" err="1" smtClean="0"/>
              <a:t>метрограмм</a:t>
            </a:r>
            <a:r>
              <a:rPr lang="ru-RU" sz="2000" dirty="0" smtClean="0"/>
              <a:t> составляет:</a:t>
            </a:r>
          </a:p>
          <a:p>
            <a:r>
              <a:rPr lang="ru-RU" sz="2000" dirty="0" smtClean="0"/>
              <a:t> </a:t>
            </a:r>
          </a:p>
          <a:p>
            <a:pPr algn="ctr"/>
            <a:r>
              <a:rPr lang="ru-RU" sz="2000" dirty="0" smtClean="0"/>
              <a:t>1,5 х 0,5 = </a:t>
            </a:r>
            <a:r>
              <a:rPr lang="ru-RU" sz="2400" b="1" dirty="0" smtClean="0"/>
              <a:t>0,75</a:t>
            </a:r>
            <a:r>
              <a:rPr lang="ru-RU" sz="2000" dirty="0" smtClean="0"/>
              <a:t> </a:t>
            </a:r>
            <a:r>
              <a:rPr lang="en-US" sz="2000" dirty="0" smtClean="0"/>
              <a:t>&gt; C </a:t>
            </a:r>
            <a:r>
              <a:rPr lang="ru-RU" sz="2000" dirty="0" smtClean="0"/>
              <a:t>борт.</a:t>
            </a:r>
            <a:r>
              <a:rPr lang="en-US" sz="2000" dirty="0" smtClean="0"/>
              <a:t> = 0,5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По методике ГКЗ с учетом 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min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= 2 </a:t>
            </a:r>
            <a:r>
              <a:rPr lang="ru-RU" sz="2000" dirty="0" smtClean="0"/>
              <a:t>м:</a:t>
            </a:r>
          </a:p>
          <a:p>
            <a:pPr algn="ctr"/>
            <a:r>
              <a:rPr lang="ru-RU" sz="2400" b="1" dirty="0" smtClean="0"/>
              <a:t>0,75</a:t>
            </a:r>
            <a:r>
              <a:rPr lang="en-US" sz="2000" dirty="0" smtClean="0"/>
              <a:t>&lt; </a:t>
            </a:r>
            <a:r>
              <a:rPr lang="ru-RU" sz="2000" dirty="0" smtClean="0"/>
              <a:t>1 г /м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 (</a:t>
            </a:r>
            <a:r>
              <a:rPr lang="en-US" sz="2000" dirty="0" smtClean="0"/>
              <a:t>0,5 </a:t>
            </a:r>
            <a:r>
              <a:rPr lang="ru-RU" sz="2000" dirty="0" smtClean="0"/>
              <a:t>х 2).</a:t>
            </a:r>
          </a:p>
          <a:p>
            <a:pPr algn="ctr"/>
            <a:r>
              <a:rPr lang="ru-RU" sz="2000" dirty="0" smtClean="0"/>
              <a:t>Таким образом, для принятия фактической мощность в 0,5 м  в 4 раза меньше кондиционной необходима оговорка  - при меньшей мощности , но высоким содержанием с учетом </a:t>
            </a:r>
            <a:r>
              <a:rPr lang="ru-RU" sz="2000" dirty="0" err="1" smtClean="0"/>
              <a:t>метрограмма</a:t>
            </a:r>
            <a:r>
              <a:rPr lang="ru-RU" sz="2000" dirty="0" smtClean="0"/>
              <a:t> или </a:t>
            </a:r>
            <a:r>
              <a:rPr lang="ru-RU" sz="2000" dirty="0" err="1" smtClean="0"/>
              <a:t>метропроцента</a:t>
            </a:r>
            <a:r>
              <a:rPr lang="ru-RU" sz="2000" dirty="0" smtClean="0"/>
              <a:t> более бортового содержания.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3767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25066" y="1114112"/>
            <a:ext cx="465781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215" algn="ctr"/>
            <a:r>
              <a:rPr lang="ru-RU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/>
                <a:ea typeface="Times New Roman"/>
              </a:rPr>
              <a:t>ф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ru-RU" sz="2400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≥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sz="2400" baseline="-25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борт</a:t>
            </a:r>
            <a:r>
              <a:rPr lang="ru-RU" sz="2400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sz="2400" baseline="-25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min</a:t>
            </a:r>
            <a:r>
              <a:rPr lang="ru-RU" sz="2400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(ГКЗ).</a:t>
            </a:r>
            <a:endParaRPr lang="en-US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indent="450215" algn="ctr"/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indent="450215"/>
            <a:r>
              <a:rPr lang="ru-RU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sz="2400" baseline="-25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ф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ru-RU" sz="2400" baseline="-25000" dirty="0">
                <a:solidFill>
                  <a:srgbClr val="000000"/>
                </a:solidFill>
                <a:latin typeface="Times New Roman"/>
                <a:ea typeface="Times New Roman"/>
              </a:rPr>
              <a:t>ф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  ≥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ru-RU" sz="2400" baseline="-25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борт</a:t>
            </a:r>
            <a:r>
              <a:rPr lang="ru-RU" sz="2400" baseline="-25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(условие борта).</a:t>
            </a:r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indent="450215" algn="ctr"/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5870" y="388620"/>
            <a:ext cx="7205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минимальной мощности полезного ископаемого: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76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5780" y="436662"/>
            <a:ext cx="82946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 smtClean="0">
                <a:latin typeface="Times New Roman"/>
                <a:ea typeface="Times New Roman"/>
              </a:rPr>
              <a:t>4. </a:t>
            </a:r>
            <a:r>
              <a:rPr lang="ru-RU" sz="2800" b="1" u="sng" dirty="0" smtClean="0">
                <a:latin typeface="Times New Roman"/>
                <a:ea typeface="Times New Roman"/>
              </a:rPr>
              <a:t>Максимальная </a:t>
            </a:r>
            <a:r>
              <a:rPr lang="ru-RU" sz="2800" b="1" u="sng" dirty="0">
                <a:latin typeface="Times New Roman"/>
                <a:ea typeface="Times New Roman"/>
              </a:rPr>
              <a:t>допустимая мощность прослоев пустых пород или некондиционных руд, включаемых в контур подсчета запасов</a:t>
            </a:r>
            <a:r>
              <a:rPr lang="en-US" sz="2800" b="1" u="sng" dirty="0">
                <a:latin typeface="Times New Roman"/>
                <a:ea typeface="Times New Roman"/>
              </a:rPr>
              <a:t> </a:t>
            </a:r>
            <a:r>
              <a:rPr lang="en-US" sz="2800" b="1" dirty="0">
                <a:latin typeface="Times New Roman"/>
                <a:ea typeface="Times New Roman"/>
              </a:rPr>
              <a:t>(m</a:t>
            </a:r>
            <a:r>
              <a:rPr lang="ru-RU" sz="2800" b="1" baseline="-25000" dirty="0" err="1">
                <a:latin typeface="Times New Roman"/>
                <a:ea typeface="Times New Roman"/>
              </a:rPr>
              <a:t>нк</a:t>
            </a:r>
            <a:r>
              <a:rPr lang="ru-RU" sz="2800" b="1" dirty="0" smtClean="0">
                <a:latin typeface="Times New Roman"/>
                <a:ea typeface="Times New Roman"/>
              </a:rPr>
              <a:t>)</a:t>
            </a:r>
            <a:r>
              <a:rPr lang="ru-RU" sz="2400" dirty="0" smtClean="0">
                <a:latin typeface="Times New Roman"/>
                <a:ea typeface="Times New Roman"/>
              </a:rPr>
              <a:t> -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это наибольшая мощность пустых прослоев и некондиционных руд включаемая в пересечение при подсчете запасов с средневзвешенным содержанием полезного компонента по пересечению не превышающим принятое бортовое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содержание</a:t>
            </a:r>
            <a:r>
              <a:rPr lang="en-US" sz="240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2400">
              <a:latin typeface="Times New Roman"/>
              <a:ea typeface="Times New Roman"/>
            </a:endParaRPr>
          </a:p>
          <a:p>
            <a:pPr lvl="0" algn="just"/>
            <a:endParaRPr lang="ru-RU" sz="2400" dirty="0" smtClean="0">
              <a:latin typeface="Times New Roman"/>
              <a:ea typeface="Times New Roman"/>
            </a:endParaRPr>
          </a:p>
          <a:p>
            <a:pPr lvl="0" algn="just"/>
            <a:r>
              <a:rPr lang="ru-RU" sz="2400" dirty="0" smtClean="0">
                <a:latin typeface="Times New Roman"/>
                <a:ea typeface="Times New Roman"/>
              </a:rPr>
              <a:t>Параметр обосновывается геологическими, горно-геологическими, горнотехническими условиями</a:t>
            </a:r>
            <a:r>
              <a:rPr lang="ru-RU" sz="2400" dirty="0">
                <a:latin typeface="Times New Roman"/>
                <a:ea typeface="Times New Roman"/>
              </a:rPr>
              <a:t> разработки</a:t>
            </a:r>
            <a:r>
              <a:rPr lang="ru-RU" sz="2400" dirty="0" smtClean="0">
                <a:latin typeface="Times New Roman"/>
                <a:ea typeface="Times New Roman"/>
              </a:rPr>
              <a:t> и условиями обогащения.</a:t>
            </a:r>
            <a:endParaRPr lang="en-US" sz="2400" dirty="0" smtClean="0">
              <a:latin typeface="Times New Roman"/>
              <a:ea typeface="Times New Roman"/>
            </a:endParaRPr>
          </a:p>
          <a:p>
            <a:pPr lvl="0" algn="just"/>
            <a:endParaRPr lang="ru-RU" sz="2400" dirty="0" smtClean="0">
              <a:latin typeface="Times New Roman"/>
              <a:ea typeface="Times New Roman"/>
            </a:endParaRPr>
          </a:p>
          <a:p>
            <a:pPr lvl="0" algn="just"/>
            <a:r>
              <a:rPr lang="ru-RU" sz="2400" dirty="0" smtClean="0">
                <a:latin typeface="Times New Roman"/>
                <a:ea typeface="Times New Roman"/>
              </a:rPr>
              <a:t>Геологическое и горно-геологическое обоснование основано  на расчетах при </a:t>
            </a:r>
            <a:r>
              <a:rPr lang="ru-RU" sz="2400" dirty="0" err="1" smtClean="0">
                <a:latin typeface="Times New Roman"/>
                <a:ea typeface="Times New Roman"/>
              </a:rPr>
              <a:t>повариантном</a:t>
            </a:r>
            <a:r>
              <a:rPr lang="ru-RU" sz="2400" dirty="0" smtClean="0">
                <a:latin typeface="Times New Roman"/>
                <a:ea typeface="Times New Roman"/>
              </a:rPr>
              <a:t> подсчете запасов с выделением </a:t>
            </a:r>
            <a:r>
              <a:rPr lang="ru-RU" sz="2400" dirty="0" err="1" smtClean="0">
                <a:latin typeface="Times New Roman"/>
                <a:ea typeface="Times New Roman"/>
              </a:rPr>
              <a:t>некондиции</a:t>
            </a:r>
            <a:r>
              <a:rPr lang="ru-RU" sz="2400" dirty="0" smtClean="0">
                <a:latin typeface="Times New Roman"/>
                <a:ea typeface="Times New Roman"/>
              </a:rPr>
              <a:t> в контуре запасов.</a:t>
            </a:r>
            <a:endParaRPr lang="ru-RU" sz="24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315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7180" y="206276"/>
            <a:ext cx="865251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</a:rPr>
              <a:t>По месторождениям полезных ископаемых, используемых </a:t>
            </a:r>
            <a:r>
              <a:rPr lang="ru-RU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без </a:t>
            </a: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</a:rPr>
              <a:t>обогащения</a:t>
            </a:r>
            <a:r>
              <a:rPr lang="ru-RU" u="sng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максимальную мощность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некондиции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следует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устанав­ливать исходя из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требований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потребителя к качеству добываемого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сырья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В этих целях производятся рас­четы качества добываемого сырья при различном соотношении мощностей полезных ис­копаемых и некондиционных прослоев (а при необходимости - технологические испыта­ния) и на их основе устанавливается предельная мощность прослоя, при которой еще воз­можно получение товарной продукции требуемого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качества.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Ее величина и регламентируется кондициями в качестве параметра максимальной допустимой мощности прослоев пустых пород и некондиционных полезных ископаемых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endParaRPr lang="ru-RU" sz="20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 </a:t>
            </a:r>
            <a:r>
              <a:rPr lang="ru-RU" b="1" u="sng" dirty="0">
                <a:solidFill>
                  <a:srgbClr val="000000"/>
                </a:solidFill>
                <a:latin typeface="Times New Roman"/>
                <a:ea typeface="Times New Roman"/>
              </a:rPr>
              <a:t>полезным </a:t>
            </a:r>
            <a:r>
              <a:rPr lang="ru-RU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ископаемым с последующим обогащением</a:t>
            </a:r>
            <a:r>
              <a:rPr lang="ru-RU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необходимо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произвести подсчет запасов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различных мощностях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некондиции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по вариантам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бор­тового содержания и оценить влияние прослоев на размеры и форму рудных тел. Варианты подсчета запасов выбираются с учетом статистической оценки распределения мощностей прослоев (чтобы избежать подсчетов по классам мощностей, не имеющих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значительного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распространения) по представительным для оцениваемого участка телам или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подсчетным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блокам. Для каждого из вариантов обосновываются наиболее рациональные системы раз­работки и технологии обогащения (передела) добываемых руд. Выбор оптимального вари­анта кондиций осуществляется на основе сопоставления технико-экономических расчетов. 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6801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" y="297180"/>
            <a:ext cx="8115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Bookman Old Style" panose="02050604050505020204" pitchFamily="18" charset="0"/>
              </a:rPr>
              <a:t>Вообще между мощностью полезного ископаемого и мощностью </a:t>
            </a:r>
            <a:r>
              <a:rPr lang="ru-RU" sz="2400" dirty="0" err="1" smtClean="0">
                <a:latin typeface="Bookman Old Style" panose="02050604050505020204" pitchFamily="18" charset="0"/>
              </a:rPr>
              <a:t>некондиции</a:t>
            </a:r>
            <a:r>
              <a:rPr lang="ru-RU" sz="2400" dirty="0" smtClean="0">
                <a:latin typeface="Bookman Old Style" panose="02050604050505020204" pitchFamily="18" charset="0"/>
              </a:rPr>
              <a:t> существует некая закономерность, которая может выражаться определенной функцией (различной для каждого месторождения).</a:t>
            </a:r>
          </a:p>
          <a:p>
            <a:r>
              <a:rPr lang="ru-RU" sz="2400" dirty="0" smtClean="0">
                <a:latin typeface="Bookman Old Style" panose="02050604050505020204" pitchFamily="18" charset="0"/>
              </a:rPr>
              <a:t>Для того, что бы избежать этой неопределенности в параметр кондиции добавляют условие – «при большой максимальной мощности пустых… руководствоваться </a:t>
            </a:r>
            <a:r>
              <a:rPr lang="ru-RU" sz="2400" dirty="0" err="1" smtClean="0">
                <a:latin typeface="Bookman Old Style" panose="02050604050505020204" pitchFamily="18" charset="0"/>
              </a:rPr>
              <a:t>метропроцентом</a:t>
            </a:r>
            <a:r>
              <a:rPr lang="ru-RU" sz="2400" dirty="0" smtClean="0">
                <a:latin typeface="Bookman Old Style" panose="02050604050505020204" pitchFamily="18" charset="0"/>
              </a:rPr>
              <a:t>, </a:t>
            </a:r>
            <a:r>
              <a:rPr lang="ru-RU" sz="2400" dirty="0" err="1" smtClean="0">
                <a:latin typeface="Bookman Old Style" panose="02050604050505020204" pitchFamily="18" charset="0"/>
              </a:rPr>
              <a:t>метрграммом</a:t>
            </a:r>
            <a:r>
              <a:rPr lang="ru-RU" sz="2400" dirty="0" smtClean="0">
                <a:latin typeface="Bookman Old Style" panose="02050604050505020204" pitchFamily="18" charset="0"/>
              </a:rPr>
              <a:t> или бортовым содержанием.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31650" y="4097381"/>
                <a:ext cx="3096344" cy="887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b="0" i="1" smtClean="0">
                            <a:latin typeface="Cambria Math"/>
                          </a:rPr>
                          <m:t>С</m:t>
                        </m:r>
                      </m:e>
                      <m:sub>
                        <m:r>
                          <a:rPr lang="ru-RU" sz="3200" b="0" i="1" smtClean="0">
                            <a:latin typeface="Cambria Math"/>
                          </a:rPr>
                          <m:t>пер. </m:t>
                        </m:r>
                      </m:sub>
                    </m:sSub>
                  </m:oMath>
                </a14:m>
                <a:r>
                  <a:rPr lang="ru-RU" sz="3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dirty="0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ru-RU" sz="3200" i="1" dirty="0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ru-RU" sz="320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dirty="0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ru-RU" sz="3200" b="0" i="1" dirty="0" smtClean="0">
                                    <a:latin typeface="Cambria Math"/>
                                  </a:rPr>
                                  <m:t>с</m:t>
                                </m:r>
                              </m:e>
                              <m:sub>
                                <m:r>
                                  <a:rPr lang="en-US" sz="3200" b="0" i="1" dirty="0" smtClean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3200" b="0" i="1" dirty="0" smtClean="0">
                                    <a:latin typeface="Cambria Math"/>
                                  </a:rPr>
                                  <m:t> 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sz="320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dirty="0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3200" b="0" i="1" dirty="0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3200" b="0" i="1" dirty="0" smtClean="0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ru-RU" sz="3200" i="1" dirty="0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ru-RU" sz="320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dirty="0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3200" b="0" i="1" dirty="0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650" y="4097381"/>
                <a:ext cx="3096344" cy="887615"/>
              </a:xfrm>
              <a:prstGeom prst="rect">
                <a:avLst/>
              </a:prstGeom>
              <a:blipFill rotWithShape="1">
                <a:blip r:embed="rId2"/>
                <a:stretch>
                  <a:fillRect b="-34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61366" y="5510018"/>
                <a:ext cx="2244974" cy="6288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b="0" i="1" smtClean="0">
                            <a:latin typeface="Cambria Math"/>
                          </a:rPr>
                          <m:t>С</m:t>
                        </m:r>
                      </m:e>
                      <m:sub>
                        <m:r>
                          <a:rPr lang="ru-RU" sz="3200" b="0" i="1" smtClean="0">
                            <a:latin typeface="Cambria Math"/>
                          </a:rPr>
                          <m:t>пер.</m:t>
                        </m:r>
                      </m:sub>
                    </m:sSub>
                  </m:oMath>
                </a14:m>
                <a:r>
                  <a:rPr lang="ru-RU" sz="3200" dirty="0" smtClean="0">
                    <a:sym typeface="Symbol"/>
                  </a:rPr>
                  <a:t>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ru-RU" sz="3200" b="0" i="1" smtClean="0">
                            <a:latin typeface="Cambria Math"/>
                            <a:sym typeface="Symbol"/>
                          </a:rPr>
                          <m:t>С</m:t>
                        </m:r>
                      </m:e>
                      <m:sub>
                        <m:r>
                          <a:rPr lang="ru-RU" sz="3200" b="0" i="1" smtClean="0">
                            <a:latin typeface="Cambria Math"/>
                            <a:sym typeface="Symbol"/>
                          </a:rPr>
                          <m:t>борт.</m:t>
                        </m:r>
                      </m:sub>
                    </m:sSub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366" y="5510018"/>
                <a:ext cx="2244974" cy="628890"/>
              </a:xfrm>
              <a:prstGeom prst="rect">
                <a:avLst/>
              </a:prstGeom>
              <a:blipFill rotWithShape="1">
                <a:blip r:embed="rId3"/>
                <a:stretch>
                  <a:fillRect t="-13592" b="-233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Выноска 1 4"/>
          <p:cNvSpPr/>
          <p:nvPr/>
        </p:nvSpPr>
        <p:spPr>
          <a:xfrm>
            <a:off x="5120640" y="4244340"/>
            <a:ext cx="3348990" cy="1005840"/>
          </a:xfrm>
          <a:prstGeom prst="borderCallout1">
            <a:avLst>
              <a:gd name="adj1" fmla="val 33523"/>
              <a:gd name="adj2" fmla="val -142"/>
              <a:gd name="adj3" fmla="val 14015"/>
              <a:gd name="adj4" fmla="val -38105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Некондиция</a:t>
            </a:r>
            <a:r>
              <a:rPr lang="ru-RU" dirty="0" smtClean="0"/>
              <a:t> включается 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320540" y="4766310"/>
            <a:ext cx="800100" cy="743708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8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ПАРАМЕТРЫ КОНДИЦИЙ,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ПРИ РАЗРАБОТКЕ МЕТОДОМ ПОДЗЕМНОГО ВЫЩЕЛАЧИВАНИЯ</a:t>
            </a:r>
          </a:p>
          <a:p>
            <a:pPr indent="0" algn="just">
              <a:spcAft>
                <a:spcPts val="0"/>
              </a:spcAft>
              <a:buNone/>
            </a:pPr>
            <a:endParaRPr lang="ru-RU" sz="360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600" dirty="0" smtClean="0">
                <a:solidFill>
                  <a:schemeClr val="bg1"/>
                </a:solidFill>
                <a:latin typeface="Times New Roman"/>
                <a:ea typeface="Times New Roman"/>
              </a:rPr>
              <a:t>15. М</a:t>
            </a:r>
            <a:r>
              <a:rPr lang="ru-RU" sz="2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аксимально допустимое содержание карбонатов по </a:t>
            </a:r>
            <a:r>
              <a:rPr lang="ru-RU" sz="26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подсчетному</a:t>
            </a:r>
            <a:r>
              <a:rPr lang="ru-RU" sz="2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блоку (для серно­кислотного выщелачивания);</a:t>
            </a:r>
          </a:p>
          <a:p>
            <a:pPr indent="0" algn="just">
              <a:spcAft>
                <a:spcPts val="0"/>
              </a:spcAft>
              <a:buNone/>
            </a:pPr>
            <a:endParaRPr lang="ru-RU" sz="2600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16. Максимально допустимое содержание глинисто-алевритовой фракции в рудовмещающей толще (для проницаемых руд);</a:t>
            </a:r>
          </a:p>
          <a:p>
            <a:pPr indent="0" algn="just">
              <a:spcAft>
                <a:spcPts val="0"/>
              </a:spcAft>
              <a:buNone/>
            </a:pPr>
            <a:endParaRPr lang="ru-RU" sz="2600" dirty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17. Минимальный коэффициент фильтрации по блоку (залежи);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предельная глубина залегания уровня подземных вод.</a:t>
            </a:r>
            <a:endParaRPr lang="ru-RU" sz="26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000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6166"/>
            <a:ext cx="2159000" cy="552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546415"/>
              </p:ext>
            </p:extLst>
          </p:nvPr>
        </p:nvGraphicFramePr>
        <p:xfrm>
          <a:off x="4572000" y="68573"/>
          <a:ext cx="4320480" cy="6583680"/>
        </p:xfrm>
        <a:graphic>
          <a:graphicData uri="http://schemas.openxmlformats.org/drawingml/2006/table">
            <a:tbl>
              <a:tblPr/>
              <a:tblGrid>
                <a:gridCol w="496728"/>
                <a:gridCol w="413940"/>
                <a:gridCol w="745092"/>
                <a:gridCol w="760596"/>
                <a:gridCol w="993456"/>
                <a:gridCol w="910668"/>
              </a:tblGrid>
              <a:tr h="21292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Таблица. Расчет среднего содержания по пересечению (С пер.) при бортовом содержании 0,5 (С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борт =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Интервал (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  <a:r>
                        <a:rPr lang="en-US" sz="12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Содержание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(С</a:t>
                      </a:r>
                      <a:r>
                        <a:rPr lang="en-US" sz="12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),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г/т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Метрограмм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  <a:r>
                        <a:rPr lang="en-US" sz="1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</a:t>
                      </a:r>
                      <a:r>
                        <a:rPr lang="en-US" sz="1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06">
                <a:tc gridSpan="3">
                  <a:txBody>
                    <a:bodyPr/>
                    <a:lstStyle/>
                    <a:p>
                      <a:pPr lvl="1" algn="l" fontAlgn="b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Сумма</a:t>
                      </a:r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42,8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18,3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06">
                <a:tc gridSpan="3">
                  <a:txBody>
                    <a:bodyPr/>
                    <a:lstStyle/>
                    <a:p>
                      <a:pPr lvl="1" algn="l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Сумма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06">
                <a:tc gridSpan="3">
                  <a:txBody>
                    <a:bodyPr/>
                    <a:lstStyle/>
                    <a:p>
                      <a:pPr lvl="1" algn="l" fontAlgn="b"/>
                      <a:r>
                        <a:rPr lang="ru-RU" sz="1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Содержание</a:t>
                      </a:r>
                      <a:r>
                        <a:rPr lang="ru-RU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538DD5"/>
                          </a:solidFill>
                          <a:effectLst/>
                          <a:latin typeface="Calibri"/>
                        </a:rPr>
                        <a:t>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06">
                <a:tc gridSpan="3">
                  <a:txBody>
                    <a:bodyPr/>
                    <a:lstStyle/>
                    <a:p>
                      <a:pPr lvl="1" algn="l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Содержание</a:t>
                      </a:r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2123728" y="1662545"/>
            <a:ext cx="0" cy="4502759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745388" y="6165304"/>
            <a:ext cx="118126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483768" y="1669473"/>
            <a:ext cx="0" cy="39624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0310" y="85081"/>
            <a:ext cx="42576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Разрез. Оконтуривание запасов по рядовым пробам керна скважин по бортовому содержанию 0,5 г/т. Слева – интервал опробования, м</a:t>
            </a:r>
          </a:p>
          <a:p>
            <a:r>
              <a:rPr lang="ru-RU" sz="1400" b="1" dirty="0" smtClean="0"/>
              <a:t>Справа – содержание, г/т.      МСК = С борт.</a:t>
            </a:r>
            <a:endParaRPr lang="ru-RU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18065" y="1794933"/>
            <a:ext cx="600164" cy="374226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9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Среднее содержание по пересечению – 0,8 г/т.</a:t>
            </a:r>
          </a:p>
          <a:p>
            <a:r>
              <a:rPr lang="ru-RU" sz="9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При МСК = 0,5, входит в контур подсчета запасов в плане.</a:t>
            </a:r>
            <a:endParaRPr lang="ru-RU" sz="900" b="1" i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1766455" y="1662545"/>
            <a:ext cx="1032163" cy="0"/>
          </a:xfrm>
          <a:custGeom>
            <a:avLst/>
            <a:gdLst>
              <a:gd name="connsiteX0" fmla="*/ 0 w 1032163"/>
              <a:gd name="connsiteY0" fmla="*/ 0 h 0"/>
              <a:gd name="connsiteX1" fmla="*/ 1032163 w 103216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2163">
                <a:moveTo>
                  <a:pt x="0" y="0"/>
                </a:moveTo>
                <a:lnTo>
                  <a:pt x="1032163" y="0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279073" y="1648691"/>
            <a:ext cx="482158" cy="0"/>
          </a:xfrm>
          <a:custGeom>
            <a:avLst/>
            <a:gdLst>
              <a:gd name="connsiteX0" fmla="*/ 0 w 949036"/>
              <a:gd name="connsiteY0" fmla="*/ 0 h 6927"/>
              <a:gd name="connsiteX1" fmla="*/ 949036 w 949036"/>
              <a:gd name="connsiteY1" fmla="*/ 6927 h 6927"/>
              <a:gd name="connsiteX2" fmla="*/ 949036 w 949036"/>
              <a:gd name="connsiteY2" fmla="*/ 6927 h 6927"/>
              <a:gd name="connsiteX0" fmla="*/ 0 w 10161"/>
              <a:gd name="connsiteY0" fmla="*/ 0 h 10000"/>
              <a:gd name="connsiteX1" fmla="*/ 10000 w 10161"/>
              <a:gd name="connsiteY1" fmla="*/ 10000 h 10000"/>
              <a:gd name="connsiteX2" fmla="*/ 10161 w 10161"/>
              <a:gd name="connsiteY2" fmla="*/ 0 h 10000"/>
              <a:gd name="connsiteX0" fmla="*/ 0 w 10161"/>
              <a:gd name="connsiteY0" fmla="*/ 0 h 0"/>
              <a:gd name="connsiteX1" fmla="*/ 10161 w 1016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161">
                <a:moveTo>
                  <a:pt x="0" y="0"/>
                </a:moveTo>
                <a:lnTo>
                  <a:pt x="10161" y="0"/>
                </a:lnTo>
              </a:path>
            </a:pathLst>
          </a:cu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1745673" y="5624945"/>
            <a:ext cx="1544782" cy="6928"/>
          </a:xfrm>
          <a:custGeom>
            <a:avLst/>
            <a:gdLst>
              <a:gd name="connsiteX0" fmla="*/ 0 w 1544782"/>
              <a:gd name="connsiteY0" fmla="*/ 0 h 6928"/>
              <a:gd name="connsiteX1" fmla="*/ 1544782 w 1544782"/>
              <a:gd name="connsiteY1" fmla="*/ 6928 h 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4782" h="6928">
                <a:moveTo>
                  <a:pt x="0" y="0"/>
                </a:moveTo>
                <a:lnTo>
                  <a:pt x="1544782" y="6928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7657421" y="1222794"/>
            <a:ext cx="0" cy="4402151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812360" y="1222794"/>
            <a:ext cx="0" cy="363804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олилиния 13"/>
          <p:cNvSpPr/>
          <p:nvPr/>
        </p:nvSpPr>
        <p:spPr>
          <a:xfrm>
            <a:off x="7070627" y="1222792"/>
            <a:ext cx="847253" cy="2"/>
          </a:xfrm>
          <a:custGeom>
            <a:avLst/>
            <a:gdLst>
              <a:gd name="connsiteX0" fmla="*/ 0 w 861060"/>
              <a:gd name="connsiteY0" fmla="*/ 0 h 0"/>
              <a:gd name="connsiteX1" fmla="*/ 861060 w 861060"/>
              <a:gd name="connsiteY1" fmla="*/ 0 h 0"/>
              <a:gd name="connsiteX0" fmla="*/ 0 w 9920"/>
              <a:gd name="connsiteY0" fmla="*/ 4545 h 4545"/>
              <a:gd name="connsiteX1" fmla="*/ 9920 w 9920"/>
              <a:gd name="connsiteY1" fmla="*/ 0 h 4545"/>
              <a:gd name="connsiteX0" fmla="*/ 0 w 9919"/>
              <a:gd name="connsiteY0" fmla="*/ 0 h 1"/>
              <a:gd name="connsiteX1" fmla="*/ 9919 w 9919"/>
              <a:gd name="connsiteY1" fmla="*/ 1 h 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919" h="1">
                <a:moveTo>
                  <a:pt x="0" y="0"/>
                </a:moveTo>
                <a:lnTo>
                  <a:pt x="9919" y="1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7063740" y="4869160"/>
            <a:ext cx="861060" cy="0"/>
          </a:xfrm>
          <a:custGeom>
            <a:avLst/>
            <a:gdLst>
              <a:gd name="connsiteX0" fmla="*/ 0 w 861060"/>
              <a:gd name="connsiteY0" fmla="*/ 0 h 0"/>
              <a:gd name="connsiteX1" fmla="*/ 861060 w 86106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1060">
                <a:moveTo>
                  <a:pt x="0" y="0"/>
                </a:moveTo>
                <a:lnTo>
                  <a:pt x="861060" y="0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925384" y="5624945"/>
            <a:ext cx="118126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Левая фигурная скобка 24"/>
          <p:cNvSpPr/>
          <p:nvPr/>
        </p:nvSpPr>
        <p:spPr>
          <a:xfrm>
            <a:off x="4089401" y="1574801"/>
            <a:ext cx="621452" cy="7366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83759" y="1563703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</a:rPr>
              <a:t>5 м</a:t>
            </a:r>
            <a:endParaRPr lang="ru-RU" sz="2800" b="1" u="sng" dirty="0">
              <a:solidFill>
                <a:srgbClr val="FF0000"/>
              </a:solidFill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6377940" y="1569720"/>
            <a:ext cx="419100" cy="762000"/>
          </a:xfrm>
          <a:custGeom>
            <a:avLst/>
            <a:gdLst>
              <a:gd name="connsiteX0" fmla="*/ 38100 w 419100"/>
              <a:gd name="connsiteY0" fmla="*/ 22860 h 769620"/>
              <a:gd name="connsiteX1" fmla="*/ 0 w 419100"/>
              <a:gd name="connsiteY1" fmla="*/ 403860 h 769620"/>
              <a:gd name="connsiteX2" fmla="*/ 30480 w 419100"/>
              <a:gd name="connsiteY2" fmla="*/ 731520 h 769620"/>
              <a:gd name="connsiteX3" fmla="*/ 91440 w 419100"/>
              <a:gd name="connsiteY3" fmla="*/ 739140 h 769620"/>
              <a:gd name="connsiteX4" fmla="*/ 106680 w 419100"/>
              <a:gd name="connsiteY4" fmla="*/ 769620 h 769620"/>
              <a:gd name="connsiteX5" fmla="*/ 381000 w 419100"/>
              <a:gd name="connsiteY5" fmla="*/ 746760 h 769620"/>
              <a:gd name="connsiteX6" fmla="*/ 419100 w 419100"/>
              <a:gd name="connsiteY6" fmla="*/ 419100 h 769620"/>
              <a:gd name="connsiteX7" fmla="*/ 419100 w 419100"/>
              <a:gd name="connsiteY7" fmla="*/ 114300 h 769620"/>
              <a:gd name="connsiteX8" fmla="*/ 327660 w 419100"/>
              <a:gd name="connsiteY8" fmla="*/ 0 h 769620"/>
              <a:gd name="connsiteX9" fmla="*/ 106680 w 419100"/>
              <a:gd name="connsiteY9" fmla="*/ 7620 h 769620"/>
              <a:gd name="connsiteX0" fmla="*/ 38100 w 419100"/>
              <a:gd name="connsiteY0" fmla="*/ 15240 h 762000"/>
              <a:gd name="connsiteX1" fmla="*/ 0 w 419100"/>
              <a:gd name="connsiteY1" fmla="*/ 396240 h 762000"/>
              <a:gd name="connsiteX2" fmla="*/ 30480 w 419100"/>
              <a:gd name="connsiteY2" fmla="*/ 723900 h 762000"/>
              <a:gd name="connsiteX3" fmla="*/ 91440 w 419100"/>
              <a:gd name="connsiteY3" fmla="*/ 731520 h 762000"/>
              <a:gd name="connsiteX4" fmla="*/ 106680 w 419100"/>
              <a:gd name="connsiteY4" fmla="*/ 762000 h 762000"/>
              <a:gd name="connsiteX5" fmla="*/ 381000 w 419100"/>
              <a:gd name="connsiteY5" fmla="*/ 739140 h 762000"/>
              <a:gd name="connsiteX6" fmla="*/ 419100 w 419100"/>
              <a:gd name="connsiteY6" fmla="*/ 411480 h 762000"/>
              <a:gd name="connsiteX7" fmla="*/ 419100 w 419100"/>
              <a:gd name="connsiteY7" fmla="*/ 106680 h 762000"/>
              <a:gd name="connsiteX8" fmla="*/ 358140 w 419100"/>
              <a:gd name="connsiteY8" fmla="*/ 30480 h 762000"/>
              <a:gd name="connsiteX9" fmla="*/ 106680 w 419100"/>
              <a:gd name="connsiteY9" fmla="*/ 0 h 762000"/>
              <a:gd name="connsiteX0" fmla="*/ 38100 w 419100"/>
              <a:gd name="connsiteY0" fmla="*/ 15240 h 762000"/>
              <a:gd name="connsiteX1" fmla="*/ 0 w 419100"/>
              <a:gd name="connsiteY1" fmla="*/ 396240 h 762000"/>
              <a:gd name="connsiteX2" fmla="*/ 30480 w 419100"/>
              <a:gd name="connsiteY2" fmla="*/ 723900 h 762000"/>
              <a:gd name="connsiteX3" fmla="*/ 91440 w 419100"/>
              <a:gd name="connsiteY3" fmla="*/ 731520 h 762000"/>
              <a:gd name="connsiteX4" fmla="*/ 106680 w 419100"/>
              <a:gd name="connsiteY4" fmla="*/ 762000 h 762000"/>
              <a:gd name="connsiteX5" fmla="*/ 381000 w 419100"/>
              <a:gd name="connsiteY5" fmla="*/ 739140 h 762000"/>
              <a:gd name="connsiteX6" fmla="*/ 419100 w 419100"/>
              <a:gd name="connsiteY6" fmla="*/ 411480 h 762000"/>
              <a:gd name="connsiteX7" fmla="*/ 419100 w 419100"/>
              <a:gd name="connsiteY7" fmla="*/ 106680 h 762000"/>
              <a:gd name="connsiteX8" fmla="*/ 358140 w 419100"/>
              <a:gd name="connsiteY8" fmla="*/ 30480 h 762000"/>
              <a:gd name="connsiteX9" fmla="*/ 220980 w 419100"/>
              <a:gd name="connsiteY9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100" h="762000">
                <a:moveTo>
                  <a:pt x="38100" y="15240"/>
                </a:moveTo>
                <a:lnTo>
                  <a:pt x="0" y="396240"/>
                </a:lnTo>
                <a:lnTo>
                  <a:pt x="30480" y="723900"/>
                </a:lnTo>
                <a:lnTo>
                  <a:pt x="91440" y="731520"/>
                </a:lnTo>
                <a:lnTo>
                  <a:pt x="106680" y="762000"/>
                </a:lnTo>
                <a:lnTo>
                  <a:pt x="381000" y="739140"/>
                </a:lnTo>
                <a:lnTo>
                  <a:pt x="419100" y="411480"/>
                </a:lnTo>
                <a:lnTo>
                  <a:pt x="419100" y="106680"/>
                </a:lnTo>
                <a:lnTo>
                  <a:pt x="358140" y="30480"/>
                </a:lnTo>
                <a:lnTo>
                  <a:pt x="220980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2894164" y="2747324"/>
            <a:ext cx="15857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Максимальная мощность </a:t>
            </a:r>
            <a:r>
              <a:rPr lang="ru-RU" sz="1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некондиции</a:t>
            </a:r>
            <a:endParaRPr lang="ru-RU" sz="1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" name="Прямая со стрелкой 29"/>
          <p:cNvCxnSpPr>
            <a:stCxn id="28" idx="0"/>
            <a:endCxn id="26" idx="2"/>
          </p:cNvCxnSpPr>
          <p:nvPr/>
        </p:nvCxnSpPr>
        <p:spPr>
          <a:xfrm flipV="1">
            <a:off x="3687052" y="2086923"/>
            <a:ext cx="49528" cy="66040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7656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2995" y="489585"/>
            <a:ext cx="72771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параметр кондиций минимальное промышленное содержание (МПР)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подсчетном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блоке при открытой разработке заменяет параметр: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балансовые запасы подсчитать в экономически обоснованном контуре карьера разработки.</a:t>
            </a:r>
          </a:p>
          <a:p>
            <a:pPr marL="457200" indent="-457200" algn="just">
              <a:buFontTx/>
              <a:buChar char="-"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Принципиально этот параметр поглощает все выбираемые параметры, кроме бортового содержания и содержания в краевой выработке (скважине).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90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2536" y="568553"/>
            <a:ext cx="9145016" cy="6192688"/>
          </a:xfrm>
        </p:spPr>
        <p:txBody>
          <a:bodyPr>
            <a:noAutofit/>
          </a:bodyPr>
          <a:lstStyle/>
          <a:p>
            <a:pPr marL="857250" indent="-51435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Требования к качеству полезного ископаемого (или к получаемой из него товарной продукции) в соответствии с ГОСТ, ОСТ, ТУ, устанавливаемые на пробу, интервал, соответствующий высо­те эксплуатационного уступа, или в целом по пересечению по данным технологических испытаний;</a:t>
            </a:r>
          </a:p>
          <a:p>
            <a:pPr marL="857250" indent="-51435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Условия подсчета запасов (статистически или в геометризованных контурах) полез­ного ископаемого по сортам (классам, маркам) конечной продукции;</a:t>
            </a:r>
          </a:p>
          <a:p>
            <a:pPr marL="857250" indent="-51435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Минимальный выход конечной продукции (например, для месторождений облицо­вочного камня - минимальный выход облицовочных плит или блоков); минимальная мощность тела полезного ископаемого;</a:t>
            </a:r>
          </a:p>
          <a:p>
            <a:pPr marL="857250" indent="-51435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Максимально допустимая мощность прослоев пустых пород и некондиционных руд, включаемых в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подсчетный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контур полезного ископаемого;</a:t>
            </a:r>
          </a:p>
          <a:p>
            <a:pPr marL="857250" indent="-51435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Максимальная глубина подсчета запасов или требования, предусматривающие про­ведение подсчета в экономически обоснованных контурах разработки;</a:t>
            </a:r>
          </a:p>
          <a:p>
            <a:pPr marL="857250" indent="-51435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Минимальная мощность полезной толщи;</a:t>
            </a:r>
          </a:p>
          <a:p>
            <a:pPr marL="857250" indent="-51435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Максимальная мощность вскрыши.</a:t>
            </a:r>
          </a:p>
          <a:p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284"/>
            <a:ext cx="86659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u="sng" dirty="0" smtClean="0">
                <a:solidFill>
                  <a:prstClr val="white"/>
                </a:solidFill>
                <a:latin typeface="Times New Roman"/>
                <a:ea typeface="Times New Roman"/>
              </a:rPr>
              <a:t>ОСНОВНЫЕ параметры кондиций для ОПИ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8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472608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Для 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</a:rPr>
              <a:t>ОПИ кондициями часто являются оценочные параметры геологического задания – требования заказчика, а ТЭО кондиций не разрабатывается.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ОСНОВНОЕ ПРАВИЛО ВЫБОРА КОНДИЦИЙ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В зависимости от вида полезного ископаемого, наличия компонентов и условий месторождения и его разработки 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400" b="1" u="sng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устанавливаются только те из перечисленных параметров кондиций, кото­рые необходимы для геолого-экономической оценки данного месторождения.</a:t>
            </a:r>
            <a:endParaRPr lang="ru-RU" sz="2400" b="1" u="sng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02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832648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000" b="1" dirty="0" smtClean="0">
                <a:effectLst/>
                <a:latin typeface="Times New Roman"/>
                <a:ea typeface="Times New Roman"/>
              </a:rPr>
              <a:t>Основой ТЭО является </a:t>
            </a:r>
            <a:r>
              <a:rPr lang="ru-RU" sz="2000" b="1" u="sng" dirty="0" smtClean="0">
                <a:effectLst/>
                <a:latin typeface="Times New Roman"/>
                <a:ea typeface="Times New Roman"/>
              </a:rPr>
              <a:t>обоснование кондиций</a:t>
            </a:r>
            <a:r>
              <a:rPr lang="ru-RU" sz="2000" b="1" dirty="0" smtClean="0">
                <a:latin typeface="Times New Roman"/>
                <a:ea typeface="Times New Roman"/>
              </a:rPr>
              <a:t> по 7 позициям, или условиям месторождения:</a:t>
            </a:r>
            <a:endParaRPr lang="ru-RU" sz="2000" b="1" dirty="0" smtClean="0">
              <a:effectLst/>
              <a:latin typeface="Times New Roman"/>
              <a:ea typeface="Times New Roman"/>
            </a:endParaRPr>
          </a:p>
          <a:p>
            <a:pPr marL="800100" indent="-457200" algn="just">
              <a:spcAft>
                <a:spcPts val="0"/>
              </a:spcAft>
              <a:buFont typeface="+mj-lt"/>
              <a:buAutoNum type="arabicParenR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геологическим,</a:t>
            </a:r>
          </a:p>
          <a:p>
            <a:pPr marL="800100" indent="-457200" algn="just">
              <a:spcAft>
                <a:spcPts val="0"/>
              </a:spcAft>
              <a:buFont typeface="+mj-lt"/>
              <a:buAutoNum type="arabicParenR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гидрогеологическим,</a:t>
            </a:r>
          </a:p>
          <a:p>
            <a:pPr marL="800100" indent="-457200" algn="just">
              <a:spcAft>
                <a:spcPts val="0"/>
              </a:spcAft>
              <a:buFont typeface="+mj-lt"/>
              <a:buAutoNum type="arabicParenR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инженер­но-геологическим,. </a:t>
            </a:r>
          </a:p>
          <a:p>
            <a:pPr marL="800100" indent="-457200" algn="just">
              <a:spcAft>
                <a:spcPts val="0"/>
              </a:spcAft>
              <a:buFont typeface="+mj-lt"/>
              <a:buAutoNum type="arabicParenR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экологическим,</a:t>
            </a:r>
          </a:p>
          <a:p>
            <a:pPr marL="800100" indent="-457200" algn="just">
              <a:spcAft>
                <a:spcPts val="0"/>
              </a:spcAft>
              <a:buFont typeface="+mj-lt"/>
              <a:buAutoNum type="arabicParenR"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горно-геологическим, горно-техническим,</a:t>
            </a:r>
          </a:p>
          <a:p>
            <a:pPr marL="800100" indent="-457200" algn="just">
              <a:spcAft>
                <a:spcPts val="0"/>
              </a:spcAft>
              <a:buFont typeface="+mj-lt"/>
              <a:buAutoNum type="arabicParenR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условиям переработки и обогащения,</a:t>
            </a:r>
          </a:p>
          <a:p>
            <a:pPr marL="800100" indent="-457200" algn="just">
              <a:spcAft>
                <a:spcPts val="0"/>
              </a:spcAft>
              <a:buFont typeface="+mj-lt"/>
              <a:buAutoNum type="arabicParenR"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экономическим услови­ям разработки с подсчетом запасов, принимаемым в ТЭО. </a:t>
            </a:r>
          </a:p>
          <a:p>
            <a:pPr indent="0" algn="just">
              <a:spcAft>
                <a:spcPts val="0"/>
              </a:spcAft>
              <a:buNone/>
            </a:pP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/>
              </a:rPr>
              <a:t>Основным условием обоснования является экономическое обоснование.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63688" y="147990"/>
            <a:ext cx="6155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ОБОСНОВАНИЯ КОНДИЦИЙ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5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872208"/>
          </a:xfrm>
        </p:spPr>
        <p:txBody>
          <a:bodyPr>
            <a:noAutofit/>
          </a:bodyPr>
          <a:lstStyle/>
          <a:p>
            <a:pPr marL="342900" lvl="0">
              <a:spcBef>
                <a:spcPct val="20000"/>
              </a:spcBef>
            </a:pPr>
            <a:r>
              <a:rPr lang="ru-RU" sz="36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Парадокс ТЭО:</a:t>
            </a:r>
            <a:br>
              <a:rPr lang="ru-RU" sz="3600" b="1" u="sng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sz="3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0144" y="2060848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u="sng" dirty="0">
                <a:solidFill>
                  <a:srgbClr val="000000"/>
                </a:solidFill>
                <a:latin typeface="Times New Roman"/>
                <a:ea typeface="Times New Roman"/>
              </a:rPr>
              <a:t>Запасы подсчитываются по кондициям, обоснованными в ТЭО, а для обоснования кондиций необходимы подсчитанные запасы.</a:t>
            </a:r>
            <a:br>
              <a:rPr lang="ru-RU" sz="3600" u="sng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44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5371</Words>
  <Application>Microsoft Office PowerPoint</Application>
  <PresentationFormat>Экран (4:3)</PresentationFormat>
  <Paragraphs>1119</Paragraphs>
  <Slides>51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3" baseType="lpstr">
      <vt:lpstr>Тема Office</vt:lpstr>
      <vt:lpstr>Лист</vt:lpstr>
      <vt:lpstr>Презентация PowerPoint</vt:lpstr>
      <vt:lpstr>Параметры кондиций – это числовые предельные значения количества, качества полезного ископаемого и требования по его оконтуриванию.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Парадокс ТЭО: </vt:lpstr>
      <vt:lpstr>Параметры эксплуатационных кондиций</vt:lpstr>
      <vt:lpstr>Презентация PowerPoint</vt:lpstr>
      <vt:lpstr>ВЫБОР КОНДИЦИЙ, ВВОДНАЯ</vt:lpstr>
      <vt:lpstr>ВЫБОР БОРТА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Andrej Popov</dc:creator>
  <cp:lastModifiedBy>Andrej Popov</cp:lastModifiedBy>
  <cp:revision>28</cp:revision>
  <dcterms:created xsi:type="dcterms:W3CDTF">2018-10-24T13:40:44Z</dcterms:created>
  <dcterms:modified xsi:type="dcterms:W3CDTF">2020-02-01T06:19:43Z</dcterms:modified>
</cp:coreProperties>
</file>