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4" r:id="rId9"/>
    <p:sldId id="263" r:id="rId10"/>
    <p:sldId id="265" r:id="rId11"/>
    <p:sldId id="277" r:id="rId12"/>
    <p:sldId id="262" r:id="rId13"/>
    <p:sldId id="266" r:id="rId14"/>
    <p:sldId id="267" r:id="rId15"/>
    <p:sldId id="268" r:id="rId16"/>
    <p:sldId id="276" r:id="rId17"/>
    <p:sldId id="278" r:id="rId18"/>
    <p:sldId id="270" r:id="rId19"/>
    <p:sldId id="271" r:id="rId20"/>
    <p:sldId id="269" r:id="rId21"/>
    <p:sldId id="272" r:id="rId22"/>
    <p:sldId id="273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8FC"/>
    <a:srgbClr val="23029A"/>
    <a:srgbClr val="ECBBBA"/>
    <a:srgbClr val="D56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80" d="100"/>
          <a:sy n="80" d="100"/>
        </p:scale>
        <p:origin x="-203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4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3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0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8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1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1230-2996-4D37-8950-467131A9C0C5}" type="datetimeFigureOut">
              <a:rPr lang="ru-RU" smtClean="0"/>
              <a:t>21/10/2020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B254-11F8-4CEF-AD93-1A2B0264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kz-rf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en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kz-rf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490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ГЕОЛОГО-ЭКОНОМИЧЕСКАЯ ОЦЕНКА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МЕСТОРОЖДЕНИЙ ТВЕРДЫХ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ИСКОПАЕМЫХ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331" y="6170225"/>
            <a:ext cx="189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Пермь, 2018</a:t>
            </a:r>
            <a:r>
              <a:rPr lang="en-US" dirty="0" smtClean="0"/>
              <a:t>-19</a:t>
            </a:r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1747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ВПО ПЕРМСКИЙ ГОСУДАРСТВЕННЫЙ НАЦИОНАЛЬНЫЙ ИССЛЕДОВАТЕЛЬСКИЙ УНИВЕРСИТЕТ</a:t>
            </a:r>
          </a:p>
          <a:p>
            <a:pPr algn="ctr"/>
            <a:r>
              <a:rPr lang="ru-RU" altLang="ru-RU" sz="1200" b="1" dirty="0">
                <a:cs typeface="Times New Roman" pitchFamily="18" charset="0"/>
              </a:rPr>
              <a:t>Кафедра поисков и разведки </a:t>
            </a:r>
            <a:r>
              <a:rPr lang="ru-RU" altLang="ru-RU" sz="1200" b="1" dirty="0" smtClean="0">
                <a:cs typeface="Times New Roman" pitchFamily="18" charset="0"/>
              </a:rPr>
              <a:t>полезных </a:t>
            </a:r>
            <a:r>
              <a:rPr lang="ru-RU" altLang="ru-RU" sz="1200" b="1" dirty="0">
                <a:cs typeface="Times New Roman" pitchFamily="18" charset="0"/>
              </a:rPr>
              <a:t>ископаемых</a:t>
            </a:r>
            <a:r>
              <a:rPr lang="ru-RU" altLang="ru-RU" sz="2000" b="1" dirty="0"/>
              <a:t> </a:t>
            </a:r>
          </a:p>
        </p:txBody>
      </p:sp>
      <p:pic>
        <p:nvPicPr>
          <p:cNvPr id="7" name="Picture 8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445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83568" y="764704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40515" y="4081765"/>
            <a:ext cx="5097869" cy="729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Введение </a:t>
            </a:r>
          </a:p>
          <a:p>
            <a:pPr marL="400050" indent="-457200" algn="ctr">
              <a:lnSpc>
                <a:spcPct val="120000"/>
              </a:lnSpc>
              <a:spcAft>
                <a:spcPts val="400"/>
              </a:spcAft>
              <a:buAutoNum type="romanUcPeriod"/>
            </a:pPr>
            <a:r>
              <a:rPr lang="ru-RU" sz="2000" dirty="0">
                <a:latin typeface="Tahoma" panose="020B0604030504040204" pitchFamily="34" charset="0"/>
                <a:ea typeface="Times New Roman"/>
                <a:cs typeface="Tahoma" panose="020B0604030504040204" pitchFamily="34" charset="0"/>
              </a:rPr>
              <a:t>Общие сведения и основные понятия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9401" y="1268760"/>
            <a:ext cx="118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А.Г. Попов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5338" y="116632"/>
            <a:ext cx="87630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Категория </a:t>
            </a:r>
            <a:r>
              <a:rPr lang="ru-RU" alt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прогнозных ресурсов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(Р</a:t>
            </a:r>
            <a:r>
              <a:rPr lang="ru-RU" altLang="ru-RU" sz="2000" baseline="-30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Р</a:t>
            </a:r>
            <a:r>
              <a:rPr lang="ru-RU" altLang="ru-RU" sz="2000" baseline="-30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Р</a:t>
            </a:r>
            <a:r>
              <a:rPr lang="ru-RU" altLang="ru-RU" sz="2000" baseline="-30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–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это предполагаемые полезные ископаемые, отвечающие 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степени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поисковой изученности территории (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могут изменится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).</a:t>
            </a:r>
            <a:endParaRPr lang="en-US" altLang="ru-RU" sz="2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есурс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Р</a:t>
            </a:r>
            <a:r>
              <a:rPr lang="ru-RU" altLang="ru-RU" sz="20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– низкая степень поисковой изученности, 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ресурсы устанавливаются аналитически при </a:t>
            </a:r>
            <a:r>
              <a:rPr lang="ru-RU" altLang="ru-RU" sz="20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минерагеническом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анализе на основании геологических предпосылок и признаков при ГСР масштабов 1:500000, 1:1000000 и мельче без вскрытия и опробования полезного ископаемого.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Устанавливается пространственная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минерагеническая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закономерность: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провинция-область (пояс)-район-узел(?).</a:t>
            </a:r>
            <a:endParaRPr lang="en-US" altLang="ru-RU" sz="2000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Ресурсы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категории Р</a:t>
            </a:r>
            <a:r>
              <a:rPr lang="ru-RU" altLang="ru-RU" sz="20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– средняя степень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поисковой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изученности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ресурсы устанавливаются по единичным рудопроявлениям, скважинам и горным выработкам при ГСР масштабов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1:200000-1:50000. Выделяются перспективный участок (участки);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… - узел.</a:t>
            </a:r>
            <a:endParaRPr lang="en-US" altLang="ru-RU" sz="2000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Ресурсы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категории Р</a:t>
            </a:r>
            <a:r>
              <a:rPr lang="ru-RU" altLang="ru-RU" sz="20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–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высокая 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степень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поисковой изученности, 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отвечает запасам по разреженной в 2-3 раза сети категории С</a:t>
            </a:r>
            <a:r>
              <a:rPr lang="ru-RU" altLang="ru-RU" sz="2000" baseline="-30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Устанавливается объект изучения;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…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узел-залежь.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Степень изученности отвечает плотности разведочной сети –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пространственного сгущения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скважин и горных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выработок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624"/>
            <a:ext cx="657504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9" y="158847"/>
            <a:ext cx="396044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Пример минерагенических подразделения</a:t>
            </a:r>
          </a:p>
          <a:p>
            <a:r>
              <a:rPr lang="ru-RU" sz="2000" dirty="0" smtClean="0"/>
              <a:t>и объекта для постановки работ стадии оценки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571998" y="2708920"/>
            <a:ext cx="983267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4" y="1700808"/>
            <a:ext cx="4320478" cy="40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141"/>
            <a:ext cx="8763000" cy="70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Категория запасов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(А, В, С</a:t>
            </a:r>
            <a:r>
              <a:rPr lang="ru-RU" altLang="ru-RU" sz="2400" b="1" baseline="-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С</a:t>
            </a:r>
            <a:r>
              <a:rPr lang="ru-RU" altLang="ru-RU" sz="2400" b="1" baseline="-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– это </a:t>
            </a:r>
            <a:r>
              <a:rPr lang="ru-RU" altLang="ru-RU" sz="2000" b="1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степень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изученности объекта и запасов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месторождения, принятая в СССР и России (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изменится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</a:t>
            </a:r>
          </a:p>
          <a:p>
            <a:pPr lvl="0">
              <a:spcBef>
                <a:spcPct val="20000"/>
              </a:spcBef>
            </a:pPr>
            <a:r>
              <a:rPr lang="ru-RU" altLang="ru-RU" sz="1200" i="1" dirty="0" smtClean="0">
                <a:solidFill>
                  <a:srgbClr val="FF0000"/>
                </a:solidFill>
                <a:cs typeface="Times New Roman" pitchFamily="18" charset="0"/>
              </a:rPr>
              <a:t>Классификация </a:t>
            </a:r>
            <a:r>
              <a:rPr lang="ru-RU" altLang="ru-RU" sz="1200" i="1" dirty="0">
                <a:solidFill>
                  <a:srgbClr val="FF0000"/>
                </a:solidFill>
                <a:cs typeface="Times New Roman" pitchFamily="18" charset="0"/>
              </a:rPr>
              <a:t>запасов и прогнозных ресурсов твердых полезных ископаемых, </a:t>
            </a:r>
            <a:r>
              <a:rPr lang="ru-RU" altLang="ru-RU" sz="1200" i="1" dirty="0" smtClean="0">
                <a:solidFill>
                  <a:srgbClr val="FF0000"/>
                </a:solidFill>
                <a:cs typeface="Times New Roman" pitchFamily="18" charset="0"/>
              </a:rPr>
              <a:t>утверждены </a:t>
            </a:r>
            <a:r>
              <a:rPr lang="ru-RU" altLang="ru-RU" sz="1200" i="1" dirty="0">
                <a:solidFill>
                  <a:srgbClr val="FF0000"/>
                </a:solidFill>
              </a:rPr>
              <a:t>Приказом</a:t>
            </a:r>
            <a:r>
              <a:rPr lang="ru-RU" altLang="ru-RU" sz="1200" i="1" dirty="0">
                <a:solidFill>
                  <a:srgbClr val="FF0000"/>
                </a:solidFill>
                <a:cs typeface="Times New Roman" pitchFamily="18" charset="0"/>
              </a:rPr>
              <a:t> МПР РФ от 11 декабря 2006  г. за  № 278</a:t>
            </a:r>
            <a:endParaRPr lang="ru-RU" sz="1200" dirty="0">
              <a:solidFill>
                <a:srgbClr val="FF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Категории 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запасов А и В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–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самая высокая степень разведки, отвечает детально разведанным запасам.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Категория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запасов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altLang="ru-RU" sz="24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– номинальная степень разведки, отвечает разведанным запасам. </a:t>
            </a:r>
            <a:endParaRPr lang="ru-RU" altLang="ru-RU" sz="2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Категория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запасов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altLang="ru-RU" sz="2400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– минимальная степень разведки, отвечает предварительно разведанным, оцененным 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запасам;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… - залежь.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апасы категорий А и В соответствуют участкам детализации запасов категории С</a:t>
            </a:r>
            <a:r>
              <a:rPr lang="ru-RU" altLang="ru-RU" sz="2000" baseline="-30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могут составлять 5-30 % от всех разведанных запасов</a:t>
            </a: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Степень изученности отвечает плотности разведочной сети – пространственного сгущения скважин и горных выработок, минимально: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</a:t>
            </a:r>
            <a:r>
              <a:rPr lang="ru-RU" altLang="ru-RU" sz="2400" baseline="-25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 </a:t>
            </a: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= 2 С</a:t>
            </a:r>
            <a:r>
              <a:rPr lang="ru-RU" altLang="ru-RU" sz="2400" baseline="-25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- в 2 раза</a:t>
            </a:r>
            <a:endParaRPr lang="ru-RU" altLang="ru-RU" sz="2400" baseline="-25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= 2</a:t>
            </a:r>
            <a:r>
              <a:rPr lang="ru-RU" altLang="ru-RU" sz="2400" baseline="30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</a:t>
            </a:r>
            <a:r>
              <a:rPr lang="ru-RU" altLang="ru-RU" sz="2400" baseline="-25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  </a:t>
            </a: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в 4 раза</a:t>
            </a:r>
            <a:endParaRPr lang="ru-RU" altLang="ru-RU" sz="2400" baseline="-25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 = 2</a:t>
            </a:r>
            <a:r>
              <a:rPr lang="ru-RU" altLang="ru-RU" sz="2400" baseline="30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 </a:t>
            </a: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</a:t>
            </a:r>
            <a:r>
              <a:rPr lang="ru-RU" altLang="ru-RU" sz="2400" baseline="-25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    </a:t>
            </a:r>
            <a:r>
              <a:rPr lang="ru-RU" altLang="ru-RU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в 8 раз.</a:t>
            </a:r>
            <a:endParaRPr lang="ru-RU" alt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1258888" y="1989138"/>
            <a:ext cx="7188200" cy="4684713"/>
            <a:chOff x="793" y="1253"/>
            <a:chExt cx="4528" cy="2951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9710470"/>
                </p:ext>
              </p:extLst>
            </p:nvPr>
          </p:nvGraphicFramePr>
          <p:xfrm>
            <a:off x="793" y="1253"/>
            <a:ext cx="4528" cy="2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CorelDRAW" r:id="rId3" imgW="8959680" imgH="5833080" progId="CorelDRAW.Graphic.12">
                    <p:embed/>
                  </p:oleObj>
                </mc:Choice>
                <mc:Fallback>
                  <p:oleObj name="CorelDRAW" r:id="rId3" imgW="8959680" imgH="5833080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253"/>
                          <a:ext cx="4528" cy="29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98"/>
            <p:cNvSpPr>
              <a:spLocks noChangeArrowheads="1"/>
            </p:cNvSpPr>
            <p:nvPr/>
          </p:nvSpPr>
          <p:spPr bwMode="auto">
            <a:xfrm>
              <a:off x="1440" y="240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99"/>
            <p:cNvSpPr>
              <a:spLocks noChangeArrowheads="1"/>
            </p:cNvSpPr>
            <p:nvPr/>
          </p:nvSpPr>
          <p:spPr bwMode="auto">
            <a:xfrm>
              <a:off x="1344" y="220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100"/>
            <p:cNvSpPr txBox="1">
              <a:spLocks noChangeArrowheads="1"/>
            </p:cNvSpPr>
            <p:nvPr/>
          </p:nvSpPr>
          <p:spPr bwMode="auto">
            <a:xfrm>
              <a:off x="1427" y="2231"/>
              <a:ext cx="3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400" dirty="0">
                  <a:latin typeface="Arial" charset="0"/>
                </a:rPr>
                <a:t>Р</a:t>
              </a:r>
              <a:r>
                <a:rPr lang="ru-RU" altLang="ru-RU" sz="1400" baseline="-25000" dirty="0">
                  <a:latin typeface="Arial" charset="0"/>
                </a:rPr>
                <a:t>2</a:t>
              </a:r>
              <a:endParaRPr lang="ru-RU" altLang="ru-RU" sz="1400" dirty="0">
                <a:latin typeface="Arial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45197" y="260648"/>
            <a:ext cx="4572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I.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РАБОТЫ ОБЩЕГЕОЛОГИЧЕСКОГО И МИНЕРАГЕНИЧЕСКОГО НАЗНАЧЕНИЯ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II.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ПОИСКИ И ОЦЕНКА МЕСТОРОЖДЕНИЙ </a:t>
            </a:r>
          </a:p>
          <a:p>
            <a:pPr lvl="0">
              <a:lnSpc>
                <a:spcPct val="120000"/>
              </a:lnSpc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2.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Поисковые работы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0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57978"/>
              </p:ext>
            </p:extLst>
          </p:nvPr>
        </p:nvGraphicFramePr>
        <p:xfrm>
          <a:off x="683568" y="1412776"/>
          <a:ext cx="777557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3" imgW="9302459" imgH="6322554" progId="CorelDRAW.Graphic.12">
                  <p:embed/>
                </p:oleObj>
              </mc:Choice>
              <mc:Fallback>
                <p:oleObj name="CorelDRAW" r:id="rId3" imgW="9302459" imgH="6322554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7775575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II.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ПОИСКИ И ОЦЕНКА МЕСТОРОЖДЕНИЙ </a:t>
            </a:r>
          </a:p>
          <a:p>
            <a:pPr lvl="0">
              <a:lnSpc>
                <a:spcPct val="120000"/>
              </a:lnSpc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2.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Поисковые работы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928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II.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ПОИСКИ И ОЦЕНКА МЕСТОРОЖДЕНИЙ </a:t>
            </a: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Оценочные работы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92513"/>
              </p:ext>
            </p:extLst>
          </p:nvPr>
        </p:nvGraphicFramePr>
        <p:xfrm>
          <a:off x="683568" y="1268760"/>
          <a:ext cx="7704137" cy="558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orelDRAW" r:id="rId3" imgW="10080000" imgH="6816240" progId="CorelDRAW.Graphic.12">
                  <p:embed/>
                </p:oleObj>
              </mc:Choice>
              <mc:Fallback>
                <p:oleObj name="CorelDRAW" r:id="rId3" imgW="10080000" imgH="681624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68760"/>
                        <a:ext cx="7704137" cy="5589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60648"/>
            <a:ext cx="88204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III. РАЗВЕДКА И ОСВОЕНИЕ МЕСТОРОЖДЕНИЯ</a:t>
            </a:r>
          </a:p>
          <a:p>
            <a:pPr algn="ctr">
              <a:lnSpc>
                <a:spcPct val="120000"/>
              </a:lnSpc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4.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Разведка месторождения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Эксплуатационная разведка</a:t>
            </a:r>
            <a:r>
              <a:rPr lang="ru-RU" alt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15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1902 г. Британским исследовательским институтом </a:t>
            </a:r>
            <a:r>
              <a:rPr lang="ru-RU" dirty="0"/>
              <a:t>горного дела и металлургии (IMM) </a:t>
            </a:r>
            <a:r>
              <a:rPr lang="ru-RU" dirty="0" smtClean="0"/>
              <a:t>(Лондон) впервые была предложена классификация запасов полезных ископаемых. Предлагалось две категории 1) руда оконтуренная и 2) руда не оконтуренная.</a:t>
            </a:r>
          </a:p>
          <a:p>
            <a:pPr algn="just"/>
            <a:r>
              <a:rPr lang="ru-RU" dirty="0" smtClean="0"/>
              <a:t>В 1903 г. американский геолог </a:t>
            </a:r>
            <a:r>
              <a:rPr lang="ru-RU" dirty="0" err="1" smtClean="0"/>
              <a:t>Аргэлл</a:t>
            </a:r>
            <a:r>
              <a:rPr lang="ru-RU" dirty="0" smtClean="0"/>
              <a:t> предложил три категории запасов 1) руда вскрытая, 2) вскрываемая, 3) ожидаемая или возможная. </a:t>
            </a:r>
            <a:r>
              <a:rPr lang="ru-RU" i="1" dirty="0" smtClean="0">
                <a:solidFill>
                  <a:srgbClr val="23029A"/>
                </a:solidFill>
              </a:rPr>
              <a:t>(Как утверждает наши источники)</a:t>
            </a:r>
            <a:r>
              <a:rPr lang="ru-RU" dirty="0" smtClean="0">
                <a:solidFill>
                  <a:srgbClr val="23029A"/>
                </a:solidFill>
              </a:rPr>
              <a:t>.</a:t>
            </a:r>
          </a:p>
          <a:p>
            <a:pPr algn="just"/>
            <a:r>
              <a:rPr lang="ru-RU" dirty="0" smtClean="0"/>
              <a:t>В 1907 г. </a:t>
            </a:r>
            <a:r>
              <a:rPr lang="en-US" dirty="0" smtClean="0"/>
              <a:t>IMM</a:t>
            </a:r>
            <a:r>
              <a:rPr lang="ru-RU" dirty="0" smtClean="0"/>
              <a:t> установил три категории запасов: 1</a:t>
            </a:r>
            <a:r>
              <a:rPr lang="ru-RU" dirty="0"/>
              <a:t>) </a:t>
            </a:r>
            <a:r>
              <a:rPr lang="ru-RU" dirty="0" smtClean="0"/>
              <a:t>видимые; 2) вероятные; 3) возможные.</a:t>
            </a:r>
          </a:p>
          <a:p>
            <a:pPr algn="just"/>
            <a:r>
              <a:rPr lang="ru-RU" dirty="0" smtClean="0"/>
              <a:t>В 1909 г. Г. Гувер геолог, горный</a:t>
            </a:r>
            <a:r>
              <a:rPr lang="en-US" dirty="0" smtClean="0"/>
              <a:t> </a:t>
            </a:r>
            <a:r>
              <a:rPr lang="ru-RU" dirty="0" smtClean="0"/>
              <a:t>инженер</a:t>
            </a:r>
            <a:r>
              <a:rPr lang="ru-RU" smtClean="0"/>
              <a:t>, 31-й </a:t>
            </a:r>
            <a:r>
              <a:rPr lang="ru-RU" dirty="0" smtClean="0"/>
              <a:t>президент США (1928 г.) так же предложил три категории запасов:  1) установленная руда, 2) вероятная, 3) возможная.</a:t>
            </a:r>
          </a:p>
          <a:p>
            <a:pPr algn="just"/>
            <a:endParaRPr lang="ru-RU" dirty="0" smtClean="0"/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1910 г. на </a:t>
            </a:r>
            <a:r>
              <a:rPr lang="en-US" dirty="0">
                <a:solidFill>
                  <a:prstClr val="black"/>
                </a:solidFill>
              </a:rPr>
              <a:t>XI </a:t>
            </a:r>
            <a:r>
              <a:rPr lang="ru-RU" dirty="0">
                <a:solidFill>
                  <a:prstClr val="black"/>
                </a:solidFill>
              </a:rPr>
              <a:t>Международном геологическом конгрессе была предложена буквенная классификация запасов :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А, В, С.</a:t>
            </a:r>
          </a:p>
          <a:p>
            <a:pPr algn="just"/>
            <a:r>
              <a:rPr lang="ru-RU" dirty="0" smtClean="0"/>
              <a:t>А – запасы, </a:t>
            </a:r>
            <a:r>
              <a:rPr lang="ru-RU" dirty="0"/>
              <a:t>к</a:t>
            </a:r>
            <a:r>
              <a:rPr lang="ru-RU" dirty="0" smtClean="0"/>
              <a:t>оторые можно измерить и подсчитать,</a:t>
            </a:r>
          </a:p>
          <a:p>
            <a:pPr algn="just"/>
            <a:r>
              <a:rPr lang="ru-RU" dirty="0" smtClean="0"/>
              <a:t>В – запасы, которые можно измерить и подсчитать приблизительно,</a:t>
            </a:r>
          </a:p>
          <a:p>
            <a:pPr algn="just"/>
            <a:r>
              <a:rPr lang="ru-RU" dirty="0" smtClean="0"/>
              <a:t>С – запасы, которые нельзя измерить и подсчитать, даже приблизительно, а можно только предположить.</a:t>
            </a:r>
          </a:p>
          <a:p>
            <a:pPr algn="just"/>
            <a:endParaRPr lang="ru-RU" dirty="0"/>
          </a:p>
          <a:p>
            <a:pPr algn="just"/>
            <a:r>
              <a:rPr lang="en-US" sz="1200" dirty="0" smtClean="0"/>
              <a:t>IMM </a:t>
            </a:r>
            <a:r>
              <a:rPr lang="ru-RU" sz="1200" dirty="0" smtClean="0"/>
              <a:t>был основан в </a:t>
            </a:r>
            <a:r>
              <a:rPr lang="ru-RU" sz="1200" dirty="0"/>
              <a:t>1892 году. </a:t>
            </a:r>
            <a:r>
              <a:rPr lang="ru-RU" sz="1200" dirty="0" smtClean="0"/>
              <a:t>В </a:t>
            </a:r>
            <a:r>
              <a:rPr lang="ru-RU" sz="1200" dirty="0"/>
              <a:t>2002 </a:t>
            </a:r>
            <a:r>
              <a:rPr lang="ru-RU" sz="1200" dirty="0" smtClean="0"/>
              <a:t>г. </a:t>
            </a:r>
            <a:r>
              <a:rPr lang="en-US" sz="1200" dirty="0" smtClean="0"/>
              <a:t>IMM</a:t>
            </a:r>
            <a:r>
              <a:rPr lang="ru-RU" sz="1200" dirty="0" smtClean="0"/>
              <a:t> объединился </a:t>
            </a:r>
            <a:r>
              <a:rPr lang="ru-RU" sz="1200" dirty="0"/>
              <a:t>с Институтом материалов (МОМ</a:t>
            </a:r>
            <a:r>
              <a:rPr lang="ru-RU" sz="1200" dirty="0" smtClean="0"/>
              <a:t>) и был учрежден Институт </a:t>
            </a:r>
            <a:r>
              <a:rPr lang="ru-RU" sz="1200" dirty="0"/>
              <a:t>материалов, минералов и горного дела (МОМ3 или IMMM).</a:t>
            </a:r>
          </a:p>
        </p:txBody>
      </p:sp>
    </p:spTree>
    <p:extLst>
      <p:ext uri="{BB962C8B-B14F-4D97-AF65-F5344CB8AC3E}">
        <p14:creationId xmlns:p14="http://schemas.microsoft.com/office/powerpoint/2010/main" val="21538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1940 г. Геологической службой США были приняты  три категории запасов:</a:t>
            </a:r>
          </a:p>
          <a:p>
            <a:pPr algn="just"/>
            <a:endParaRPr lang="ru-RU" dirty="0"/>
          </a:p>
          <a:p>
            <a:pPr marL="342900" indent="-342900" algn="just">
              <a:buAutoNum type="arabicParenR"/>
            </a:pPr>
            <a:r>
              <a:rPr lang="ru-RU" sz="2400" dirty="0"/>
              <a:t>измеренные (</a:t>
            </a:r>
          </a:p>
          <a:p>
            <a:pPr marL="342900" indent="-342900" algn="just">
              <a:buAutoNum type="arabicParenR"/>
            </a:pPr>
            <a:r>
              <a:rPr lang="ru-RU" sz="2400" dirty="0"/>
              <a:t>подсчитанные (</a:t>
            </a:r>
          </a:p>
          <a:p>
            <a:pPr marL="342900" indent="-342900" algn="just">
              <a:buAutoNum type="arabicParenR"/>
            </a:pPr>
            <a:r>
              <a:rPr lang="ru-RU" sz="2400" dirty="0"/>
              <a:t>предполагаемые (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211960" y="1207533"/>
            <a:ext cx="2376264" cy="974843"/>
            <a:chOff x="4139952" y="4918980"/>
            <a:chExt cx="3240360" cy="9748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918980"/>
              <a:ext cx="324036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223898"/>
              <a:ext cx="3024336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566798"/>
              <a:ext cx="3024336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28991" y="2652463"/>
            <a:ext cx="82013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1928 г. </a:t>
            </a:r>
            <a:r>
              <a:rPr lang="ru-RU" dirty="0" err="1" smtClean="0"/>
              <a:t>Геолком</a:t>
            </a:r>
            <a:r>
              <a:rPr lang="ru-RU" dirty="0" smtClean="0"/>
              <a:t> </a:t>
            </a:r>
            <a:r>
              <a:rPr lang="ru-RU" dirty="0" err="1" smtClean="0"/>
              <a:t>Мингео</a:t>
            </a:r>
            <a:r>
              <a:rPr lang="ru-RU" dirty="0" smtClean="0"/>
              <a:t> СССР была принята буквенная классификация запасов :</a:t>
            </a:r>
          </a:p>
          <a:p>
            <a:endParaRPr lang="ru-RU" dirty="0"/>
          </a:p>
          <a:p>
            <a:pPr algn="ctr"/>
            <a:r>
              <a:rPr lang="ru-RU" sz="2800" dirty="0" smtClean="0"/>
              <a:t>А (А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; А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), В, С (С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; С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).</a:t>
            </a:r>
          </a:p>
          <a:p>
            <a:pPr algn="ctr"/>
            <a:endParaRPr lang="ru-RU" sz="2800" dirty="0"/>
          </a:p>
          <a:p>
            <a:pPr algn="ctr"/>
            <a:r>
              <a:rPr lang="ru-RU" dirty="0" smtClean="0"/>
              <a:t>До этого применялась словесная классификация.</a:t>
            </a:r>
          </a:p>
          <a:p>
            <a:pPr algn="ctr"/>
            <a:r>
              <a:rPr lang="ru-RU" dirty="0" smtClean="0"/>
              <a:t>В основу отечественной классификации запасов положена их изученность.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7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811213"/>
            <a:ext cx="8763000" cy="587853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Отечественный стандарт </a:t>
            </a:r>
            <a:r>
              <a:rPr lang="ru-RU" altLang="ru-RU" sz="1800" dirty="0" smtClean="0">
                <a:ea typeface="Arial Unicode MS" pitchFamily="34" charset="-128"/>
                <a:cs typeface="Arial Unicode MS" pitchFamily="34" charset="-128"/>
              </a:rPr>
              <a:t>подсчета </a:t>
            </a:r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запасов отличается от принятых в США, Великобритании и Европе.</a:t>
            </a:r>
          </a:p>
          <a:p>
            <a:pPr algn="just"/>
            <a:r>
              <a:rPr lang="ru-RU" altLang="ru-RU" sz="1800" dirty="0"/>
              <a:t>По г</a:t>
            </a:r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еологической служб</a:t>
            </a:r>
            <a:r>
              <a:rPr lang="ru-RU" altLang="ru-RU" sz="1800" dirty="0"/>
              <a:t>е</a:t>
            </a:r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 США запасы полезных составляют </a:t>
            </a:r>
            <a:r>
              <a:rPr lang="ru-RU" altLang="ru-RU" b="1" u="sng" dirty="0" smtClean="0"/>
              <a:t>три</a:t>
            </a:r>
            <a:r>
              <a:rPr lang="ru-RU" altLang="ru-RU" sz="1800" dirty="0" smtClean="0"/>
              <a:t> </a:t>
            </a:r>
            <a:r>
              <a:rPr lang="ru-RU" altLang="ru-RU" sz="1800" dirty="0" smtClean="0">
                <a:ea typeface="Arial Unicode MS" pitchFamily="34" charset="-128"/>
                <a:cs typeface="Arial Unicode MS" pitchFamily="34" charset="-128"/>
              </a:rPr>
              <a:t>категории, </a:t>
            </a:r>
            <a:r>
              <a:rPr lang="ru-RU" altLang="ru-RU" sz="2000" b="1" dirty="0" smtClean="0">
                <a:ea typeface="Arial Unicode MS" pitchFamily="34" charset="-128"/>
                <a:cs typeface="Arial Unicode MS" pitchFamily="34" charset="-128"/>
              </a:rPr>
              <a:t>одна из которых является прогнозными ресурсами</a:t>
            </a:r>
            <a:r>
              <a:rPr lang="ru-RU" altLang="ru-RU" sz="1800" dirty="0" smtClean="0">
                <a:ea typeface="Arial Unicode MS" pitchFamily="34" charset="-128"/>
                <a:cs typeface="Arial Unicode MS" pitchFamily="34" charset="-128"/>
              </a:rPr>
              <a:t> (и по сути получается две категории) </a:t>
            </a:r>
            <a:r>
              <a:rPr lang="ru-RU" altLang="ru-RU" sz="1800" dirty="0" smtClean="0"/>
              <a:t>- </a:t>
            </a:r>
            <a:endParaRPr lang="en-US" altLang="ru-RU" sz="1800" dirty="0"/>
          </a:p>
          <a:p>
            <a:pPr algn="just"/>
            <a:endParaRPr lang="ru-RU" altLang="ru-RU" sz="1200" dirty="0"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altLang="ru-RU" sz="2600" b="1" i="1" u="sng" dirty="0">
                <a:solidFill>
                  <a:srgbClr val="FF0000"/>
                </a:solidFill>
                <a:latin typeface="Arial Unicode MS" pitchFamily="34" charset="-128"/>
              </a:rPr>
              <a:t>Демонстрационные</a:t>
            </a:r>
            <a:r>
              <a:rPr lang="ru-RU" altLang="ru-RU" sz="2600" b="1" i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altLang="ru-RU" sz="2600" b="1" i="1" u="sng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demonstrated</a:t>
            </a:r>
            <a:r>
              <a:rPr lang="ru-RU" altLang="ru-RU" sz="2600" b="1" i="1" u="sng" dirty="0">
                <a:solidFill>
                  <a:srgbClr val="FF0000"/>
                </a:solidFill>
                <a:latin typeface="Arial Unicode MS" pitchFamily="34" charset="-128"/>
              </a:rPr>
              <a:t>) </a:t>
            </a:r>
            <a:r>
              <a:rPr lang="ru-RU" altLang="ru-RU" sz="2600" b="1" i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запасы</a:t>
            </a:r>
            <a:r>
              <a:rPr lang="ru-RU" altLang="ru-RU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ru-RU" altLang="ru-RU" u="sng" dirty="0">
                <a:latin typeface="Arial Unicode MS" pitchFamily="34" charset="-128"/>
              </a:rPr>
              <a:t> </a:t>
            </a:r>
            <a:r>
              <a:rPr lang="ru-RU" altLang="ru-RU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запасы, </a:t>
            </a:r>
            <a:r>
              <a:rPr lang="ru-RU" altLang="ru-RU" u="sng" dirty="0">
                <a:latin typeface="Arial Unicode MS" pitchFamily="34" charset="-128"/>
              </a:rPr>
              <a:t>измеренные и подсчитанные</a:t>
            </a:r>
            <a:r>
              <a:rPr lang="ru-RU" altLang="ru-RU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altLang="ru-RU" u="sng" dirty="0">
              <a:latin typeface="Arial Unicode MS" pitchFamily="34" charset="-128"/>
            </a:endParaRPr>
          </a:p>
          <a:p>
            <a:pPr algn="just"/>
            <a:r>
              <a:rPr lang="ru-RU" altLang="ru-RU" sz="18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Измеренные (</a:t>
            </a:r>
            <a:r>
              <a:rPr lang="ru-RU" altLang="ru-RU" sz="1800" b="1" i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</a:t>
            </a:r>
            <a:r>
              <a:rPr lang="ru-RU" altLang="ru-RU" sz="18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altLang="ru-RU" sz="1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8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запасы</a:t>
            </a:r>
            <a:r>
              <a:rPr lang="ru-RU" alt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это оконтуренные в плане и разрезе запасы по горным выработкам и скважинам.</a:t>
            </a:r>
            <a:endParaRPr lang="en-US" alt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altLang="ru-RU" sz="18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Вычисленные</a:t>
            </a:r>
            <a:r>
              <a:rPr lang="ru-RU" altLang="ru-RU" sz="1800" b="1" i="1" dirty="0">
                <a:solidFill>
                  <a:srgbClr val="FF0000"/>
                </a:solidFill>
                <a:latin typeface="Arial Unicode MS" pitchFamily="34" charset="-128"/>
              </a:rPr>
              <a:t>, указанные,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Arial Unicode MS" pitchFamily="34" charset="-128"/>
              </a:rPr>
              <a:t>индикационные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8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altLang="ru-RU" sz="1800" b="1" i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indicated</a:t>
            </a:r>
            <a:r>
              <a:rPr lang="ru-RU" altLang="ru-RU" sz="18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запасы</a:t>
            </a:r>
            <a:r>
              <a:rPr lang="ru-RU" alt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это подсчитанные запасы в контуре</a:t>
            </a:r>
            <a:r>
              <a:rPr lang="ru-RU" altLang="ru-RU" sz="1800" dirty="0">
                <a:latin typeface="Arial Unicode MS" pitchFamily="34" charset="-128"/>
              </a:rPr>
              <a:t> </a:t>
            </a:r>
            <a:r>
              <a:rPr lang="ru-RU" alt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за контуром с учетом экстраполяции.</a:t>
            </a:r>
            <a:endParaRPr lang="en-US" alt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altLang="ru-RU" b="1" i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Предварительные</a:t>
            </a:r>
            <a:r>
              <a:rPr lang="ru-RU" altLang="ru-RU" b="1" i="1" u="sng" dirty="0">
                <a:solidFill>
                  <a:srgbClr val="FF0000"/>
                </a:solidFill>
                <a:latin typeface="Arial Unicode MS" pitchFamily="34" charset="-128"/>
              </a:rPr>
              <a:t>, </a:t>
            </a:r>
            <a:r>
              <a:rPr lang="ru-RU" altLang="ru-RU" sz="2600" b="1" i="1" u="sng" dirty="0">
                <a:solidFill>
                  <a:srgbClr val="FF0000"/>
                </a:solidFill>
                <a:latin typeface="Arial Unicode MS" pitchFamily="34" charset="-128"/>
              </a:rPr>
              <a:t>прогнозные</a:t>
            </a:r>
            <a:r>
              <a:rPr lang="ru-RU" altLang="ru-RU" b="1" i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(inferred)</a:t>
            </a:r>
            <a:r>
              <a:rPr lang="en-US" altLang="ru-RU" b="1" i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b="1" i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запасы</a:t>
            </a:r>
            <a:r>
              <a:rPr lang="ru-RU" altLang="ru-RU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–запасы</a:t>
            </a:r>
            <a:r>
              <a:rPr lang="ru-RU" altLang="ru-RU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оцененные по общим геологическим данным.</a:t>
            </a:r>
            <a:endParaRPr lang="ru-RU" altLang="ru-RU" u="sng" dirty="0">
              <a:latin typeface="Arial Unicode MS" pitchFamily="34" charset="-128"/>
            </a:endParaRPr>
          </a:p>
          <a:p>
            <a:pPr algn="just"/>
            <a:endParaRPr lang="ru-RU" altLang="ru-RU" sz="1800" b="1" i="1" u="sng" dirty="0">
              <a:solidFill>
                <a:srgbClr val="FF0000"/>
              </a:solidFill>
              <a:latin typeface="Arial Unicode MS" pitchFamily="34" charset="-128"/>
            </a:endParaRPr>
          </a:p>
          <a:p>
            <a:pPr algn="just"/>
            <a:r>
              <a:rPr lang="ru-RU" altLang="ru-RU" sz="1800" b="1" i="1" dirty="0">
                <a:solidFill>
                  <a:srgbClr val="FF0000"/>
                </a:solidFill>
              </a:rPr>
              <a:t>По сути измеренные и вычисленные запасы это одни и те же запасы, поэтому по классификации </a:t>
            </a:r>
            <a:r>
              <a:rPr lang="ru-RU" altLang="ru-RU" sz="1800" b="1" i="1" dirty="0" err="1">
                <a:solidFill>
                  <a:srgbClr val="FF0000"/>
                </a:solidFill>
              </a:rPr>
              <a:t>Меккейва</a:t>
            </a:r>
            <a:r>
              <a:rPr lang="ru-RU" altLang="ru-RU" sz="1800" b="1" i="1" dirty="0">
                <a:solidFill>
                  <a:srgbClr val="FF0000"/>
                </a:solidFill>
              </a:rPr>
              <a:t> они составляют одну категорию – </a:t>
            </a:r>
            <a:r>
              <a:rPr lang="ru-RU" altLang="ru-RU" sz="2000" b="1" i="1" dirty="0">
                <a:solidFill>
                  <a:srgbClr val="FF0000"/>
                </a:solidFill>
              </a:rPr>
              <a:t>демонстрационные запасы</a:t>
            </a:r>
            <a:endParaRPr lang="en-US" altLang="ru-RU" sz="2000" b="1" i="1" dirty="0">
              <a:solidFill>
                <a:srgbClr val="FF0000"/>
              </a:solidFill>
            </a:endParaRPr>
          </a:p>
          <a:p>
            <a:pPr algn="just"/>
            <a:endParaRPr lang="ru-RU" alt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tmp\McKelvey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16463" y="1066800"/>
            <a:ext cx="3225050" cy="5847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>
                <a:solidFill>
                  <a:srgbClr val="FF0000"/>
                </a:solidFill>
                <a:latin typeface="Times New Roman" pitchFamily="18" charset="0"/>
              </a:rPr>
              <a:t>Индентифицированные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</a:rPr>
              <a:t> ресурсы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</a:rPr>
              <a:t>з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апасы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67400" y="990600"/>
            <a:ext cx="2624245" cy="646331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Нераскрытые ресурсы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(Прогнозные ресурсы)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55576" y="143830"/>
            <a:ext cx="79704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Классификации запасов </a:t>
            </a:r>
            <a:r>
              <a:rPr kumimoji="0" lang="ru-RU" alt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Маккейва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, основанная на экономической оценки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b="1" kern="0" dirty="0" smtClean="0">
                <a:solidFill>
                  <a:srgbClr val="000000"/>
                </a:solidFill>
              </a:rPr>
              <a:t>Понятие «ресурсы» идентично понятию «запасы»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38600" y="2601913"/>
            <a:ext cx="839788" cy="3667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С</a:t>
            </a:r>
            <a:r>
              <a:rPr kumimoji="0" lang="ru-RU" altLang="ru-RU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2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+ Р</a:t>
            </a:r>
            <a:r>
              <a:rPr kumimoji="0" lang="ru-RU" altLang="ru-RU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09800" y="2590800"/>
            <a:ext cx="808038" cy="3667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В + С</a:t>
            </a:r>
            <a:r>
              <a:rPr kumimoji="0" lang="ru-RU" altLang="ru-RU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29400" y="2667000"/>
            <a:ext cx="814388" cy="3667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ru-RU" altLang="ru-RU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2 </a:t>
            </a: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+ Р</a:t>
            </a:r>
            <a:r>
              <a:rPr kumimoji="0" lang="en-US" altLang="ru-RU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218" y="260648"/>
            <a:ext cx="84249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основная.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/>
                </a:solidFill>
              </a:rPr>
              <a:t>Баранников  А.Г., Макарова С.В. </a:t>
            </a:r>
            <a:r>
              <a:rPr lang="ru-RU" sz="2400" b="1" dirty="0" smtClean="0">
                <a:solidFill>
                  <a:schemeClr val="tx2"/>
                </a:solidFill>
              </a:rPr>
              <a:t>Геолого-экономическая оценка месторождений полезных ископаемых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dirty="0" smtClean="0">
                <a:solidFill>
                  <a:schemeClr val="tx2"/>
                </a:solidFill>
              </a:rPr>
              <a:t>- Екатеринбург: изд-во Уральская государственная горно-геологическая академия, </a:t>
            </a:r>
            <a:r>
              <a:rPr lang="ru-RU" dirty="0" err="1" smtClean="0">
                <a:solidFill>
                  <a:schemeClr val="tx2"/>
                </a:solidFill>
              </a:rPr>
              <a:t>АООТ«Полиграфист</a:t>
            </a:r>
            <a:r>
              <a:rPr lang="ru-RU" dirty="0" smtClean="0">
                <a:solidFill>
                  <a:schemeClr val="tx2"/>
                </a:solidFill>
              </a:rPr>
              <a:t>»,  2002. - 96 с.   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/>
                </a:solidFill>
              </a:rPr>
              <a:t>Дворник Г.П., Угрюмов А.Н. </a:t>
            </a:r>
            <a:r>
              <a:rPr lang="ru-RU" sz="2400" b="1" dirty="0" smtClean="0">
                <a:solidFill>
                  <a:schemeClr val="tx2"/>
                </a:solidFill>
              </a:rPr>
              <a:t>Геолого-экономическая оценка месторождений полезных ископаемых и техногенного сырья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– Екатеринбург: </a:t>
            </a:r>
            <a:r>
              <a:rPr lang="ru-RU" dirty="0">
                <a:solidFill>
                  <a:schemeClr val="tx2"/>
                </a:solidFill>
              </a:rPr>
              <a:t>изд-во Уральская государственная горно-геологическая академия, </a:t>
            </a:r>
            <a:r>
              <a:rPr lang="ru-RU" dirty="0" err="1">
                <a:solidFill>
                  <a:schemeClr val="tx2"/>
                </a:solidFill>
              </a:rPr>
              <a:t>АООТ«Полиграфист</a:t>
            </a:r>
            <a:r>
              <a:rPr lang="ru-RU" dirty="0">
                <a:solidFill>
                  <a:schemeClr val="tx2"/>
                </a:solidFill>
              </a:rPr>
              <a:t>», </a:t>
            </a:r>
            <a:r>
              <a:rPr lang="ru-RU" dirty="0" smtClean="0">
                <a:solidFill>
                  <a:schemeClr val="tx2"/>
                </a:solidFill>
              </a:rPr>
              <a:t> 2004. – 219 с.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дополнительная, нормативная.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b="1" dirty="0" smtClean="0">
                <a:solidFill>
                  <a:schemeClr val="tx2"/>
                </a:solidFill>
              </a:rPr>
              <a:t>Методические </a:t>
            </a:r>
            <a:r>
              <a:rPr lang="ru-RU" b="1" dirty="0">
                <a:solidFill>
                  <a:schemeClr val="tx2"/>
                </a:solidFill>
              </a:rPr>
              <a:t>рекомендации по ТЭО кондиций для подсчета запасов твердых полезных ископаемых.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ru-RU" dirty="0" smtClean="0">
                <a:solidFill>
                  <a:schemeClr val="tx2"/>
                </a:solidFill>
              </a:rPr>
              <a:t>М: </a:t>
            </a:r>
            <a:r>
              <a:rPr lang="ru-RU" dirty="0">
                <a:solidFill>
                  <a:schemeClr val="tx2"/>
                </a:solidFill>
              </a:rPr>
              <a:t>ГКЗ РФ, 2007. – 49 с.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ru-RU" b="1" dirty="0" smtClean="0">
                <a:solidFill>
                  <a:schemeClr val="tx2"/>
                </a:solidFill>
              </a:rPr>
              <a:t>Методические </a:t>
            </a:r>
            <a:r>
              <a:rPr lang="ru-RU" b="1" dirty="0">
                <a:solidFill>
                  <a:schemeClr val="tx2"/>
                </a:solidFill>
              </a:rPr>
              <a:t>рекомендации по оценке эффективности инвестиционных </a:t>
            </a:r>
            <a:r>
              <a:rPr lang="ru-RU" b="1" dirty="0" smtClean="0">
                <a:solidFill>
                  <a:schemeClr val="tx2"/>
                </a:solidFill>
              </a:rPr>
              <a:t>проектов.</a:t>
            </a:r>
            <a:r>
              <a:rPr lang="ru-RU" dirty="0" smtClean="0">
                <a:solidFill>
                  <a:schemeClr val="tx2"/>
                </a:solidFill>
              </a:rPr>
              <a:t> – Утверждены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Министерством экономики РФ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,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Министерством финансов РФ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,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Государственным комитетом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РФ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по строительной, архитектурной и жилищной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политике 21.06.1999 г. за № ВК477. – Официальное издание: М: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ОАО "НПО "Изд-во Экономика",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2000. – 404 с.</a:t>
            </a: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Интернет ресурс.</a:t>
            </a:r>
          </a:p>
          <a:p>
            <a:pPr marL="342900" indent="-342900" algn="just">
              <a:spcAft>
                <a:spcPts val="0"/>
              </a:spcAft>
              <a:buAutoNum type="arabicPeriod" startAt="5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://gkz-rf.ru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- Сайт ГКЗ РФ</a:t>
            </a:r>
          </a:p>
          <a:p>
            <a:pPr marL="342900" indent="-342900" algn="just">
              <a:spcAft>
                <a:spcPts val="0"/>
              </a:spcAft>
              <a:buAutoNum type="arabicPeriod" startAt="5"/>
            </a:pPr>
            <a:r>
              <a:rPr lang="en-US" i="1" u="sng" dirty="0" smtClean="0">
                <a:solidFill>
                  <a:srgbClr val="23029A"/>
                </a:solidFill>
              </a:rPr>
              <a:t>www.popov.perm.ru</a:t>
            </a:r>
            <a:endParaRPr lang="ru-RU" i="1" u="sng" dirty="0">
              <a:solidFill>
                <a:srgbClr val="230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кат_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990600"/>
            <a:ext cx="30051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кат_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048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19200" y="3657600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" name="Picture 7" descr="кат_А_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3048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3400" y="838200"/>
            <a:ext cx="1149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/>
              <a:t>Оценка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010400" y="838200"/>
            <a:ext cx="1327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Разведка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943600" y="3810000"/>
            <a:ext cx="29130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Разведка, доразведка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3400" y="3962400"/>
            <a:ext cx="2438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/>
              <a:t>На всех стадиях площадь объекта и количество запасов осталась не изменой (изменения составили не более 10 %)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243668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Дискуссия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6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461" y="188640"/>
            <a:ext cx="85344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запасов обосновывается административными нормами государств. </a:t>
            </a:r>
          </a:p>
          <a:p>
            <a:pPr algn="just"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 классификации запасов…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Канадская классификация запасов (ресурсов)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Canadian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CIM)</a:t>
            </a:r>
          </a:p>
          <a:p>
            <a:pPr algn="just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классификации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ресурсов/запасов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полезных ископаемых, циркуляр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831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reserve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831)</a:t>
            </a:r>
          </a:p>
          <a:p>
            <a:pPr algn="just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Австралийский сводный кодекс по запасам рудных запасов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(JORC), </a:t>
            </a:r>
          </a:p>
          <a:p>
            <a:pPr algn="just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Южноафриканский кодекс для представления информации о минеральных ресурсах и запасах полезных ископаемых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(SAMREC) </a:t>
            </a:r>
          </a:p>
          <a:p>
            <a:pPr algn="just"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</p:txBody>
      </p:sp>
    </p:spTree>
    <p:extLst>
      <p:ext uri="{BB962C8B-B14F-4D97-AF65-F5344CB8AC3E}">
        <p14:creationId xmlns:p14="http://schemas.microsoft.com/office/powerpoint/2010/main" val="23690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tmp\location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7886"/>
            <a:ext cx="77724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504" y="0"/>
            <a:ext cx="8731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Arial" pitchFamily="34" charset="0"/>
              </a:rPr>
              <a:t>Объединенный Комитет по международным стандартам отчетности о запасах (CRIRSCO) (</a:t>
            </a:r>
            <a:r>
              <a:rPr lang="ru-RU" altLang="ru-RU" sz="2000" u="sng" dirty="0" err="1">
                <a:solidFill>
                  <a:schemeClr val="accent2"/>
                </a:solidFill>
                <a:latin typeface="Arial" pitchFamily="34" charset="0"/>
              </a:rPr>
              <a:t>ttp</a:t>
            </a:r>
            <a:r>
              <a:rPr lang="ru-RU" altLang="ru-RU" sz="2000" u="sng" dirty="0">
                <a:solidFill>
                  <a:schemeClr val="accent2"/>
                </a:solidFill>
                <a:latin typeface="Arial" pitchFamily="34" charset="0"/>
              </a:rPr>
              <a:t>://www.crirsco.com) </a:t>
            </a:r>
            <a:r>
              <a:rPr lang="ru-RU" altLang="ru-RU" sz="2000" dirty="0">
                <a:latin typeface="Arial" pitchFamily="34" charset="0"/>
              </a:rPr>
              <a:t>– </a:t>
            </a:r>
            <a:r>
              <a:rPr lang="ru-RU" altLang="ru-RU" sz="1400" dirty="0">
                <a:latin typeface="Arial" pitchFamily="34" charset="0"/>
              </a:rPr>
              <a:t>(ОБКОМ стран отчетности по запасам)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5105400"/>
            <a:ext cx="8763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CRIRSCO образован в 1994 г. под эгидой Совета горных и металлургических институтов (CMMI), представляет собой группу представителей организаций, которые отвечают за разработку кодексов и руководств по минеральным ресурсам в Австралии (JORC), Бразилии (CBRR), Канаде (CIM), Чили (Национальный комитет), Европе (PERC), Казахстане (KAZRC), Монголии (MPIGM), России (NAEN), Южной Африке (SAMREC) и США (SME). Совокупная стоимость горнодобывающих компаний, зарегистрированных на фондовых биржах этих стран, составляет более 80% от уставного капитала горнодобывающей промышленности. Всего 10 государств.</a:t>
            </a:r>
          </a:p>
        </p:txBody>
      </p:sp>
    </p:spTree>
    <p:extLst>
      <p:ext uri="{BB962C8B-B14F-4D97-AF65-F5344CB8AC3E}">
        <p14:creationId xmlns:p14="http://schemas.microsoft.com/office/powerpoint/2010/main" val="9799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АССОЦИАЦИЯ ОРГАНИЗАЦИЙ В ОБЛАСТИ НЕДРОПОЛЬЗОВАНИЯ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"</a:t>
            </a:r>
            <a:r>
              <a:rPr lang="ru-RU" dirty="0"/>
              <a:t>НАЦИОНАЛЬНАЯ АССОЦИАЦИЯ ПО ЭКСПЕРТИЗЕ </a:t>
            </a:r>
            <a:r>
              <a:rPr lang="ru-RU" dirty="0" smtClean="0"/>
              <a:t>НЕДР“</a:t>
            </a:r>
            <a:r>
              <a:rPr lang="en-US" dirty="0" smtClean="0"/>
              <a:t> 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АООН «НАЭН» - </a:t>
            </a:r>
            <a:r>
              <a:rPr lang="en-US" dirty="0" smtClean="0"/>
              <a:t>NAEN –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i="1" u="sng" dirty="0" smtClean="0">
                <a:solidFill>
                  <a:srgbClr val="23029A"/>
                </a:solidFill>
                <a:hlinkClick r:id="rId2"/>
              </a:rPr>
              <a:t>http</a:t>
            </a:r>
            <a:r>
              <a:rPr lang="en-US" i="1" u="sng" dirty="0">
                <a:solidFill>
                  <a:srgbClr val="23029A"/>
                </a:solidFill>
                <a:hlinkClick r:id="rId2"/>
              </a:rPr>
              <a:t>://www.naen.ru</a:t>
            </a:r>
            <a:r>
              <a:rPr lang="en-US" i="1" u="sng" dirty="0" smtClean="0">
                <a:solidFill>
                  <a:srgbClr val="23029A"/>
                </a:solidFill>
                <a:hlinkClick r:id="rId2"/>
              </a:rPr>
              <a:t>/</a:t>
            </a:r>
            <a:endParaRPr lang="ru-RU" i="1" u="sng" dirty="0" smtClean="0">
              <a:solidFill>
                <a:srgbClr val="23029A"/>
              </a:solidFill>
            </a:endParaRPr>
          </a:p>
          <a:p>
            <a:pPr marL="0" indent="0" algn="ctr">
              <a:buNone/>
            </a:pPr>
            <a:endParaRPr lang="en-US" i="1" u="sng" dirty="0" smtClean="0">
              <a:solidFill>
                <a:srgbClr val="23029A"/>
              </a:solidFill>
            </a:endParaRPr>
          </a:p>
          <a:p>
            <a:pPr marL="0" indent="0" algn="ctr">
              <a:buNone/>
            </a:pPr>
            <a:r>
              <a:rPr lang="ru-RU" b="1" dirty="0" smtClean="0"/>
              <a:t>ФБУ «ГОСУДАРСТВЕННАЯ КОМИССИЯ ПО ЗАПАСАМ»</a:t>
            </a:r>
          </a:p>
          <a:p>
            <a:pPr marL="0" indent="0" algn="ctr">
              <a:buNone/>
            </a:pPr>
            <a:r>
              <a:rPr lang="ru-RU" b="1" dirty="0" smtClean="0"/>
              <a:t> – ГКЗ РФ –</a:t>
            </a:r>
          </a:p>
          <a:p>
            <a:pPr marL="0" indent="0" algn="ctr">
              <a:buNone/>
            </a:pPr>
            <a:r>
              <a:rPr lang="en-US" i="1" u="sng" dirty="0">
                <a:solidFill>
                  <a:srgbClr val="3C08FC"/>
                </a:solidFill>
              </a:rPr>
              <a:t>http://www.gkz-rf.ru/</a:t>
            </a:r>
            <a:endParaRPr lang="ru-RU" i="1" u="sng" dirty="0" smtClean="0">
              <a:solidFill>
                <a:srgbClr val="3C08FC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0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44" y="1920280"/>
            <a:ext cx="7533456" cy="495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1" y="404664"/>
            <a:ext cx="78021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8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8533316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Структура курса отвечает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ru-RU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Методическим рекомендациям </a:t>
            </a:r>
            <a:r>
              <a:rPr lang="ru-RU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ТЭО </a:t>
            </a:r>
            <a:r>
              <a:rPr lang="ru-RU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кондициям </a:t>
            </a:r>
            <a:r>
              <a:rPr lang="ru-RU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подсчета запасов твердых полезных </a:t>
            </a:r>
            <a:r>
              <a:rPr lang="ru-RU" u="sng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ископаемых,</a:t>
            </a:r>
            <a:r>
              <a:rPr lang="ru-RU" dirty="0" smtClean="0">
                <a:solidFill>
                  <a:srgbClr val="1F497D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 «лирическими» отступлениями и </a:t>
            </a:r>
            <a:r>
              <a:rPr lang="ru-RU" b="1" dirty="0" smtClean="0">
                <a:solidFill>
                  <a:srgbClr val="FF0000"/>
                </a:solidFill>
              </a:rPr>
              <a:t>дополнениями. </a:t>
            </a:r>
          </a:p>
          <a:p>
            <a:pPr algn="just"/>
            <a:endParaRPr lang="ru-RU" dirty="0" smtClean="0">
              <a:solidFill>
                <a:srgbClr val="1F497D"/>
              </a:solidFill>
            </a:endParaRPr>
          </a:p>
          <a:p>
            <a:pPr marL="400050" indent="-457200">
              <a:lnSpc>
                <a:spcPct val="120000"/>
              </a:lnSpc>
              <a:spcAft>
                <a:spcPts val="400"/>
              </a:spcAft>
              <a:buAutoNum type="romanUcPeriod"/>
            </a:pPr>
            <a:r>
              <a:rPr lang="ru-RU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Общие сведения и основные понятия</a:t>
            </a:r>
          </a:p>
          <a:p>
            <a:pPr indent="-457200">
              <a:lnSpc>
                <a:spcPct val="1200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II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. </a:t>
            </a:r>
            <a:r>
              <a:rPr lang="en-US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  </a:t>
            </a:r>
            <a:r>
              <a:rPr lang="ru-RU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Кондиции. Выбор кондиций. Основные 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параметры кондиций, общий порядок их </a:t>
            </a:r>
            <a:r>
              <a:rPr lang="ru-RU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обоснования</a:t>
            </a:r>
          </a:p>
          <a:p>
            <a:pPr indent="-457200">
              <a:lnSpc>
                <a:spcPct val="120000"/>
              </a:lnSpc>
              <a:spcAft>
                <a:spcPts val="400"/>
              </a:spcAft>
            </a:pPr>
            <a:r>
              <a:rPr lang="en-US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III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. </a:t>
            </a:r>
            <a:r>
              <a:rPr lang="ru-RU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Геологическое, гидрогеологическое 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и инженер­но-геологическое</a:t>
            </a:r>
          </a:p>
          <a:p>
            <a:pPr indent="-457200">
              <a:lnSpc>
                <a:spcPct val="120000"/>
              </a:lnSpc>
              <a:spcAft>
                <a:spcPts val="400"/>
              </a:spcAft>
            </a:pP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обоснование </a:t>
            </a:r>
            <a:r>
              <a:rPr lang="ru-RU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кондиций</a:t>
            </a:r>
          </a:p>
          <a:p>
            <a:pPr indent="-457200">
              <a:lnSpc>
                <a:spcPct val="1200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IV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. Горнотехническое обоснование </a:t>
            </a:r>
            <a:r>
              <a:rPr lang="ru-RU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кондиций</a:t>
            </a:r>
          </a:p>
          <a:p>
            <a:pPr indent="-457200">
              <a:lnSpc>
                <a:spcPct val="1200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V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. Обоснование технологии обогащения (переработки) минерального </a:t>
            </a:r>
            <a:r>
              <a:rPr lang="ru-RU" sz="2000" b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сырья</a:t>
            </a:r>
          </a:p>
          <a:p>
            <a:pPr indent="-457200">
              <a:lnSpc>
                <a:spcPct val="1200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VI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. Экологическое обоснование кондиций</a:t>
            </a:r>
          </a:p>
          <a:p>
            <a:pPr indent="-457200">
              <a:lnSpc>
                <a:spcPct val="1200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VII</a:t>
            </a:r>
            <a:r>
              <a:rPr lang="ru-RU" sz="2000" b="1" dirty="0">
                <a:solidFill>
                  <a:srgbClr val="23029A"/>
                </a:solidFill>
                <a:latin typeface="Times New Roman"/>
                <a:ea typeface="Times New Roman"/>
              </a:rPr>
              <a:t>. Экономическое обоснование кондиций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69521"/>
          </a:xfrm>
        </p:spPr>
        <p:txBody>
          <a:bodyPr>
            <a:normAutofit fontScale="90000"/>
          </a:bodyPr>
          <a:lstStyle/>
          <a:p>
            <a:pPr marL="400050" indent="-457200">
              <a:lnSpc>
                <a:spcPct val="120000"/>
              </a:lnSpc>
              <a:spcAft>
                <a:spcPts val="400"/>
              </a:spcAft>
            </a:pPr>
            <a:r>
              <a:rPr lang="en-US" sz="2400" b="1" dirty="0" smtClean="0">
                <a:solidFill>
                  <a:srgbClr val="230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2400" b="1" dirty="0">
                <a:solidFill>
                  <a:srgbClr val="23029A"/>
                </a:solidFill>
                <a:latin typeface="Times New Roman"/>
                <a:ea typeface="Times New Roman"/>
              </a:rPr>
              <a:t> Общие сведения и 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4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Геолого-экономическая оценка месторождения, заключения в разработке  ТЭС или ТЭО кондиций для подсчета запасов.</a:t>
            </a:r>
          </a:p>
          <a:p>
            <a:pPr indent="450215" algn="just">
              <a:spcAft>
                <a:spcPts val="0"/>
              </a:spcAft>
            </a:pPr>
            <a:r>
              <a:rPr lang="ru-RU" sz="3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Кондиции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являются основным инструментом геолого-экономической оценки месторождения.</a:t>
            </a:r>
            <a:endParaRPr lang="ru-RU" sz="3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3400" i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 всех решениях по обоснованию и утверждению кондиций и подсчета запасов полезных ископаемых основным критерием является приоритет инте­ресов государства как собственника недр</a:t>
            </a:r>
            <a:r>
              <a:rPr lang="ru-RU" sz="3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результатам поисков разрабатываются ТЭС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о перспективах выявленного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проявления,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позволяющие принять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решение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о целесообразности и сроках про­ведения оценочных работ.</a:t>
            </a:r>
            <a:endParaRPr lang="ru-RU" sz="3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завершению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оценочных работ разрабатывается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ТЭО,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в котором дается предварительная оценка промышленного значения месторождения, обосновывается целесообразность дальнейших разведочных работ и со­ставляются </a:t>
            </a:r>
            <a:r>
              <a:rPr lang="ru-RU" sz="3400" b="1" i="1" u="sng" dirty="0">
                <a:solidFill>
                  <a:srgbClr val="FF0000"/>
                </a:solidFill>
                <a:latin typeface="Times New Roman"/>
                <a:ea typeface="Times New Roman"/>
              </a:rPr>
              <a:t>временные разведочные кондиции</a:t>
            </a:r>
            <a:r>
              <a:rPr lang="ru-RU" sz="34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которые утверждаются в установленном порядке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ГКЗ 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и на основе которых производится подсчет запасов с постановкой их на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ГБЗ. </a:t>
            </a:r>
            <a:r>
              <a:rPr lang="ru-RU" sz="3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Запасы считаются оцененными, как правило, по категории С</a:t>
            </a:r>
            <a:r>
              <a:rPr lang="ru-RU" sz="3400" b="1" u="sng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2 </a:t>
            </a:r>
            <a:r>
              <a:rPr lang="ru-RU" sz="3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 детализацией категории С</a:t>
            </a:r>
            <a:r>
              <a:rPr lang="ru-RU" sz="3400" b="1" u="sng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sz="3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не менее 10 % запасов.</a:t>
            </a:r>
            <a:endParaRPr lang="ru-RU" sz="3400" b="1" u="sng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Для россыпных месторождений могут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составляться </a:t>
            </a:r>
            <a:r>
              <a:rPr lang="ru-RU" sz="3400" b="1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районные кондиции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объединяю­щие регионы и группы россыпных месторождений золота,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платиноидов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</a:rPr>
              <a:t>и алмазов, имею­щих сходные географо-экономические условия, однотипные геологические, горнотехниче­ские и технологические возможности их отработки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3400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61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25658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данным разведки разрабатывается ТЭО </a:t>
            </a:r>
            <a:r>
              <a:rPr lang="ru-RU" sz="1600" b="1" i="1" u="sng" dirty="0">
                <a:solidFill>
                  <a:srgbClr val="FF0000"/>
                </a:solidFill>
                <a:latin typeface="Times New Roman"/>
                <a:ea typeface="Times New Roman"/>
              </a:rPr>
              <a:t>постоянных разведочных кондиций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, утверждаемое в установленном порядке ГКЗ; на основе этих кондиций осуществляется подсчет запасов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Запасы считаются разведанными по категориям А, В, С</a:t>
            </a:r>
            <a:r>
              <a:rPr lang="ru-RU" sz="1600" b="1" u="sng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 соответствии с группой сложности месторождения и применённой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обоснованной сети разведки по Методическим рекомендациям применения классификации запасов по видам полезного ископаемого </a:t>
            </a:r>
            <a:r>
              <a:rPr lang="ru-RU" sz="1600" b="1" i="1" u="sng" dirty="0" smtClean="0">
                <a:solidFill>
                  <a:srgbClr val="23029A"/>
                </a:solidFill>
                <a:latin typeface="Times New Roman"/>
                <a:ea typeface="Times New Roman"/>
              </a:rPr>
              <a:t>(</a:t>
            </a:r>
            <a:r>
              <a:rPr lang="en-US" sz="1600" b="1" i="1" u="sng" dirty="0">
                <a:solidFill>
                  <a:srgbClr val="23029A"/>
                </a:solidFill>
                <a:hlinkClick r:id="rId2"/>
              </a:rPr>
              <a:t>http://gkz-rf.ru</a:t>
            </a:r>
            <a:r>
              <a:rPr lang="en-US" sz="1600" b="1" i="1" u="sng" dirty="0" smtClean="0">
                <a:solidFill>
                  <a:srgbClr val="23029A"/>
                </a:solidFill>
                <a:hlinkClick r:id="rId2"/>
              </a:rPr>
              <a:t>/</a:t>
            </a:r>
            <a:r>
              <a:rPr lang="ru-RU" sz="1600" b="1" i="1" u="sng" dirty="0" smtClean="0">
                <a:solidFill>
                  <a:srgbClr val="23029A"/>
                </a:solidFill>
              </a:rPr>
              <a:t>).</a:t>
            </a:r>
            <a:r>
              <a:rPr lang="ru-RU" sz="1600" b="1" i="1" u="sng" dirty="0" smtClean="0">
                <a:solidFill>
                  <a:srgbClr val="23029A"/>
                </a:solidFill>
                <a:latin typeface="Times New Roman"/>
                <a:ea typeface="Times New Roman"/>
              </a:rPr>
              <a:t> </a:t>
            </a:r>
            <a:endParaRPr lang="ru-RU" sz="1600" b="1" i="1" u="sng" dirty="0">
              <a:solidFill>
                <a:srgbClr val="23029A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ТЭО служит основой для решения вопроса о целесообразности и экономической эф­фективности инвестиций в строительство предприятия по добыче и переработке полезного ископаемого.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процессе разработки месторождения </a:t>
            </a:r>
            <a:r>
              <a:rPr lang="ru-RU" sz="16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могут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разрабатываться </a:t>
            </a:r>
            <a:r>
              <a:rPr lang="ru-RU" sz="1600" b="1" i="1" u="sng" dirty="0">
                <a:solidFill>
                  <a:srgbClr val="FF0000"/>
                </a:solidFill>
                <a:latin typeface="Times New Roman"/>
                <a:ea typeface="Times New Roman"/>
              </a:rPr>
              <a:t>эксплуатационные кондиции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, утвер­ждаемые в установленном порядке. Эксплуатационные кондиции устанавливаются, как правило, на ограниченный срок, соответствующий периоду отработки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запасов.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ТЭО кон­диций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разрабатываются в соответствии с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законом РФ «О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недрах» и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Налоговым кодексом РФ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и другими норма­тивными документами, регламентирующими порядок геолого-экономической оценки ме­сторождений, подсчета и учета запасов, проектирования предприятий по добыче и перера­ботке минерального сырья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* </a:t>
            </a:r>
            <a:r>
              <a:rPr lang="ru-RU" sz="1400" b="1" i="1" dirty="0">
                <a:solidFill>
                  <a:srgbClr val="23029A"/>
                </a:solidFill>
                <a:latin typeface="Times New Roman"/>
                <a:ea typeface="Times New Roman"/>
              </a:rPr>
              <a:t>Стадийность ГРР определена в соответствии с «Положением о порядке проведения геологоразведоч­ных работ по этапам и стадиям», утвержденным распоряжением Министерства природных ресурсов Российской Фе­дерации 05.07.99 г. № 83-р.</a:t>
            </a:r>
            <a:endParaRPr lang="ru-RU" sz="1600" b="1" i="1" dirty="0">
              <a:solidFill>
                <a:srgbClr val="23029A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5589240"/>
            <a:ext cx="475252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02" y="116632"/>
            <a:ext cx="8229600" cy="3460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Стадийность ГРР </a:t>
            </a:r>
            <a:r>
              <a:rPr lang="ru-RU" sz="1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(может изменится)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1502" y="548680"/>
            <a:ext cx="8632985" cy="61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I.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РАБОТЫ ОБЩЕГЕОЛОГИЧЕСКОГО И МИНЕРАГЕНИЧЕСКОГО НАЗНАЧЕНИЯ</a:t>
            </a:r>
          </a:p>
          <a:p>
            <a:pPr>
              <a:lnSpc>
                <a:spcPct val="120000"/>
              </a:lnSpc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1.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Региональное геологическое изучение недр и прогнозирование полезных ископаемых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Масштаб 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работ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1:1 000 000 -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00 000 -200 000. 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Результат: прогнозные ресурсы категории Р</a:t>
            </a:r>
            <a:r>
              <a:rPr lang="ru-RU" altLang="ru-RU" sz="1400" baseline="-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3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.</a:t>
            </a:r>
            <a:endParaRPr lang="ru-RU" alt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endParaRPr lang="ru-RU" alt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II.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ПОИСКИ И ОЦЕНКА МЕСТОРОЖДЕНИЙ </a:t>
            </a:r>
          </a:p>
          <a:p>
            <a:pPr>
              <a:lnSpc>
                <a:spcPct val="120000"/>
              </a:lnSpc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2.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Поисковые работы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Масштаб 1: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00 00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-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000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. Результат: прогнозные ресурсы категории Р</a:t>
            </a:r>
            <a:r>
              <a:rPr lang="ru-RU" altLang="ru-RU" sz="1400" baseline="-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2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-Р</a:t>
            </a:r>
            <a:r>
              <a:rPr lang="ru-RU" altLang="ru-RU" sz="1400" baseline="-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1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3.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Оценочные 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работы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Масштаб 1:10 000-10 000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. Результат: запасы категории С</a:t>
            </a:r>
            <a:r>
              <a:rPr lang="ru-RU" altLang="ru-RU" sz="1400" baseline="-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2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 с детализацией по категории С</a:t>
            </a:r>
            <a:r>
              <a:rPr lang="ru-RU" altLang="ru-RU" sz="1400" baseline="-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1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altLang="ru-RU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ЭТАП III.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РАЗВЕДКА И ОСВОЕНИЕ МЕСТОРОЖДЕНИЯ</a:t>
            </a:r>
          </a:p>
          <a:p>
            <a:pPr>
              <a:lnSpc>
                <a:spcPct val="120000"/>
              </a:lnSpc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4.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Разведка </a:t>
            </a: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месторождения</a:t>
            </a:r>
            <a:r>
              <a:rPr lang="ru-RU" alt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Масштаб 1:5000-1000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. Результат: запасы категорий  С</a:t>
            </a:r>
            <a:r>
              <a:rPr lang="ru-RU" altLang="ru-RU" sz="1400" baseline="-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1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с 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детализацией до категории А и В.</a:t>
            </a:r>
          </a:p>
          <a:p>
            <a:pPr>
              <a:lnSpc>
                <a:spcPct val="120000"/>
              </a:lnSpc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Стадия 5.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Эксплуатационная разведка</a:t>
            </a:r>
            <a:r>
              <a: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alt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Масштаб 1:5000-1000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. Результат: прирост запасов на флангах месторождения, уточнение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rPr>
              <a:t>запасов, сопровождающая и опережающая разведка фронта эксплуатационных работ; оперативное изменение состояния запасов.</a:t>
            </a:r>
            <a:endParaRPr lang="ru-RU" altLang="ru-RU" sz="1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олилиния 104"/>
          <p:cNvSpPr/>
          <p:nvPr/>
        </p:nvSpPr>
        <p:spPr>
          <a:xfrm>
            <a:off x="5033913" y="3289956"/>
            <a:ext cx="3988495" cy="3261674"/>
          </a:xfrm>
          <a:custGeom>
            <a:avLst/>
            <a:gdLst>
              <a:gd name="connsiteX0" fmla="*/ 2384982 w 2677212"/>
              <a:gd name="connsiteY0" fmla="*/ 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262433 w 2677212"/>
              <a:gd name="connsiteY0" fmla="*/ 0 h 3271101"/>
              <a:gd name="connsiteX1" fmla="*/ 2677212 w 2677212"/>
              <a:gd name="connsiteY1" fmla="*/ 9427 h 3271101"/>
              <a:gd name="connsiteX2" fmla="*/ 2592371 w 2677212"/>
              <a:gd name="connsiteY2" fmla="*/ 3110846 h 3271101"/>
              <a:gd name="connsiteX3" fmla="*/ 0 w 2677212"/>
              <a:gd name="connsiteY3" fmla="*/ 3271101 h 3271101"/>
              <a:gd name="connsiteX0" fmla="*/ 2121031 w 2677212"/>
              <a:gd name="connsiteY0" fmla="*/ 2828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592371 w 2611224"/>
              <a:gd name="connsiteY2" fmla="*/ 3091992 h 3252247"/>
              <a:gd name="connsiteX3" fmla="*/ 0 w 2611224"/>
              <a:gd name="connsiteY3" fmla="*/ 3252247 h 3252247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601798 w 2611224"/>
              <a:gd name="connsiteY2" fmla="*/ 3214540 h 3252247"/>
              <a:gd name="connsiteX3" fmla="*/ 0 w 2611224"/>
              <a:gd name="connsiteY3" fmla="*/ 3252247 h 3252247"/>
              <a:gd name="connsiteX0" fmla="*/ 2290713 w 2611224"/>
              <a:gd name="connsiteY0" fmla="*/ 0 h 3280528"/>
              <a:gd name="connsiteX1" fmla="*/ 2611224 w 2611224"/>
              <a:gd name="connsiteY1" fmla="*/ 28281 h 3280528"/>
              <a:gd name="connsiteX2" fmla="*/ 2601798 w 2611224"/>
              <a:gd name="connsiteY2" fmla="*/ 3242821 h 3280528"/>
              <a:gd name="connsiteX3" fmla="*/ 0 w 2611224"/>
              <a:gd name="connsiteY3" fmla="*/ 3280528 h 3280528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990731"/>
              <a:gd name="connsiteY0" fmla="*/ 10059 h 3290587"/>
              <a:gd name="connsiteX1" fmla="*/ 2686638 w 2990731"/>
              <a:gd name="connsiteY1" fmla="*/ 633 h 3290587"/>
              <a:gd name="connsiteX2" fmla="*/ 2601798 w 2990731"/>
              <a:gd name="connsiteY2" fmla="*/ 3252880 h 3290587"/>
              <a:gd name="connsiteX3" fmla="*/ 0 w 2990731"/>
              <a:gd name="connsiteY3" fmla="*/ 3290587 h 3290587"/>
              <a:gd name="connsiteX0" fmla="*/ 2290713 w 2842840"/>
              <a:gd name="connsiteY0" fmla="*/ 553742 h 3834270"/>
              <a:gd name="connsiteX1" fmla="*/ 2686638 w 2842840"/>
              <a:gd name="connsiteY1" fmla="*/ 544316 h 3834270"/>
              <a:gd name="connsiteX2" fmla="*/ 2601798 w 2842840"/>
              <a:gd name="connsiteY2" fmla="*/ 3796563 h 3834270"/>
              <a:gd name="connsiteX3" fmla="*/ 0 w 2842840"/>
              <a:gd name="connsiteY3" fmla="*/ 3834270 h 3834270"/>
              <a:gd name="connsiteX0" fmla="*/ 2290713 w 2967807"/>
              <a:gd name="connsiteY0" fmla="*/ 9437 h 3289965"/>
              <a:gd name="connsiteX1" fmla="*/ 2686638 w 2967807"/>
              <a:gd name="connsiteY1" fmla="*/ 11 h 3289965"/>
              <a:gd name="connsiteX2" fmla="*/ 2601798 w 2967807"/>
              <a:gd name="connsiteY2" fmla="*/ 3252258 h 3289965"/>
              <a:gd name="connsiteX3" fmla="*/ 0 w 2967807"/>
              <a:gd name="connsiteY3" fmla="*/ 3289965 h 3289965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9426 h 3289954"/>
              <a:gd name="connsiteX1" fmla="*/ 2686638 w 2834614"/>
              <a:gd name="connsiteY1" fmla="*/ 0 h 3289954"/>
              <a:gd name="connsiteX2" fmla="*/ 2601798 w 2834614"/>
              <a:gd name="connsiteY2" fmla="*/ 3252247 h 3289954"/>
              <a:gd name="connsiteX3" fmla="*/ 0 w 2834614"/>
              <a:gd name="connsiteY3" fmla="*/ 3289954 h 3289954"/>
              <a:gd name="connsiteX0" fmla="*/ 2290713 w 2840059"/>
              <a:gd name="connsiteY0" fmla="*/ 9426 h 3289954"/>
              <a:gd name="connsiteX1" fmla="*/ 2686638 w 2840059"/>
              <a:gd name="connsiteY1" fmla="*/ 0 h 3289954"/>
              <a:gd name="connsiteX2" fmla="*/ 2601798 w 2840059"/>
              <a:gd name="connsiteY2" fmla="*/ 3252247 h 3289954"/>
              <a:gd name="connsiteX3" fmla="*/ 0 w 2840059"/>
              <a:gd name="connsiteY3" fmla="*/ 3289954 h 3289954"/>
              <a:gd name="connsiteX0" fmla="*/ 2290713 w 2698686"/>
              <a:gd name="connsiteY0" fmla="*/ 9426 h 3289954"/>
              <a:gd name="connsiteX1" fmla="*/ 2686638 w 2698686"/>
              <a:gd name="connsiteY1" fmla="*/ 0 h 3289954"/>
              <a:gd name="connsiteX2" fmla="*/ 2601798 w 2698686"/>
              <a:gd name="connsiteY2" fmla="*/ 3252247 h 3289954"/>
              <a:gd name="connsiteX3" fmla="*/ 0 w 2698686"/>
              <a:gd name="connsiteY3" fmla="*/ 3289954 h 3289954"/>
              <a:gd name="connsiteX0" fmla="*/ 2290713 w 2700903"/>
              <a:gd name="connsiteY0" fmla="*/ 9426 h 3289954"/>
              <a:gd name="connsiteX1" fmla="*/ 2686638 w 2700903"/>
              <a:gd name="connsiteY1" fmla="*/ 0 h 3289954"/>
              <a:gd name="connsiteX2" fmla="*/ 2601798 w 2700903"/>
              <a:gd name="connsiteY2" fmla="*/ 3252247 h 3289954"/>
              <a:gd name="connsiteX3" fmla="*/ 0 w 2700903"/>
              <a:gd name="connsiteY3" fmla="*/ 3289954 h 3289954"/>
              <a:gd name="connsiteX0" fmla="*/ 2290713 w 2705196"/>
              <a:gd name="connsiteY0" fmla="*/ 9426 h 3289954"/>
              <a:gd name="connsiteX1" fmla="*/ 2686638 w 2705196"/>
              <a:gd name="connsiteY1" fmla="*/ 0 h 3289954"/>
              <a:gd name="connsiteX2" fmla="*/ 2601798 w 2705196"/>
              <a:gd name="connsiteY2" fmla="*/ 3252247 h 3289954"/>
              <a:gd name="connsiteX3" fmla="*/ 0 w 2705196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7318"/>
              <a:gd name="connsiteY0" fmla="*/ 9426 h 3289954"/>
              <a:gd name="connsiteX1" fmla="*/ 2686638 w 2687318"/>
              <a:gd name="connsiteY1" fmla="*/ 0 h 3289954"/>
              <a:gd name="connsiteX2" fmla="*/ 2601798 w 2687318"/>
              <a:gd name="connsiteY2" fmla="*/ 3252247 h 3289954"/>
              <a:gd name="connsiteX3" fmla="*/ 0 w 2687318"/>
              <a:gd name="connsiteY3" fmla="*/ 3289954 h 3289954"/>
              <a:gd name="connsiteX0" fmla="*/ 2290713 w 2687635"/>
              <a:gd name="connsiteY0" fmla="*/ 9426 h 3289954"/>
              <a:gd name="connsiteX1" fmla="*/ 2686638 w 2687635"/>
              <a:gd name="connsiteY1" fmla="*/ 0 h 3289954"/>
              <a:gd name="connsiteX2" fmla="*/ 2601798 w 2687635"/>
              <a:gd name="connsiteY2" fmla="*/ 3252247 h 3289954"/>
              <a:gd name="connsiteX3" fmla="*/ 0 w 2687635"/>
              <a:gd name="connsiteY3" fmla="*/ 3289954 h 3289954"/>
              <a:gd name="connsiteX0" fmla="*/ 3393649 w 3790571"/>
              <a:gd name="connsiteY0" fmla="*/ 9426 h 3318235"/>
              <a:gd name="connsiteX1" fmla="*/ 3789574 w 3790571"/>
              <a:gd name="connsiteY1" fmla="*/ 0 h 3318235"/>
              <a:gd name="connsiteX2" fmla="*/ 3704734 w 3790571"/>
              <a:gd name="connsiteY2" fmla="*/ 3252247 h 3318235"/>
              <a:gd name="connsiteX3" fmla="*/ 0 w 3790571"/>
              <a:gd name="connsiteY3" fmla="*/ 3318235 h 3318235"/>
              <a:gd name="connsiteX0" fmla="*/ 3393649 w 3790571"/>
              <a:gd name="connsiteY0" fmla="*/ 365209 h 3674018"/>
              <a:gd name="connsiteX1" fmla="*/ 3789574 w 3790571"/>
              <a:gd name="connsiteY1" fmla="*/ 355783 h 3674018"/>
              <a:gd name="connsiteX2" fmla="*/ 3704734 w 3790571"/>
              <a:gd name="connsiteY2" fmla="*/ 3608030 h 3674018"/>
              <a:gd name="connsiteX3" fmla="*/ 0 w 3790571"/>
              <a:gd name="connsiteY3" fmla="*/ 3674018 h 3674018"/>
              <a:gd name="connsiteX0" fmla="*/ 3393649 w 3888375"/>
              <a:gd name="connsiteY0" fmla="*/ 21852 h 3330661"/>
              <a:gd name="connsiteX1" fmla="*/ 3789574 w 3888375"/>
              <a:gd name="connsiteY1" fmla="*/ 12426 h 3330661"/>
              <a:gd name="connsiteX2" fmla="*/ 3704734 w 3888375"/>
              <a:gd name="connsiteY2" fmla="*/ 3264673 h 3330661"/>
              <a:gd name="connsiteX3" fmla="*/ 0 w 3888375"/>
              <a:gd name="connsiteY3" fmla="*/ 3330661 h 3330661"/>
              <a:gd name="connsiteX0" fmla="*/ 3393649 w 4335412"/>
              <a:gd name="connsiteY0" fmla="*/ 21852 h 3330661"/>
              <a:gd name="connsiteX1" fmla="*/ 3789574 w 4335412"/>
              <a:gd name="connsiteY1" fmla="*/ 12426 h 3330661"/>
              <a:gd name="connsiteX2" fmla="*/ 3704734 w 4335412"/>
              <a:gd name="connsiteY2" fmla="*/ 3264673 h 3330661"/>
              <a:gd name="connsiteX3" fmla="*/ 0 w 4335412"/>
              <a:gd name="connsiteY3" fmla="*/ 3330661 h 3330661"/>
              <a:gd name="connsiteX0" fmla="*/ 3393649 w 3904206"/>
              <a:gd name="connsiteY0" fmla="*/ 21852 h 3405418"/>
              <a:gd name="connsiteX1" fmla="*/ 3789574 w 3904206"/>
              <a:gd name="connsiteY1" fmla="*/ 12426 h 3405418"/>
              <a:gd name="connsiteX2" fmla="*/ 3704734 w 3904206"/>
              <a:gd name="connsiteY2" fmla="*/ 3264673 h 3405418"/>
              <a:gd name="connsiteX3" fmla="*/ 0 w 3904206"/>
              <a:gd name="connsiteY3" fmla="*/ 3330661 h 3405418"/>
              <a:gd name="connsiteX0" fmla="*/ 3393649 w 3904206"/>
              <a:gd name="connsiteY0" fmla="*/ 21852 h 3364386"/>
              <a:gd name="connsiteX1" fmla="*/ 3789574 w 3904206"/>
              <a:gd name="connsiteY1" fmla="*/ 12426 h 3364386"/>
              <a:gd name="connsiteX2" fmla="*/ 3704734 w 3904206"/>
              <a:gd name="connsiteY2" fmla="*/ 3264673 h 3364386"/>
              <a:gd name="connsiteX3" fmla="*/ 0 w 3904206"/>
              <a:gd name="connsiteY3" fmla="*/ 3330661 h 3364386"/>
              <a:gd name="connsiteX0" fmla="*/ 3393649 w 3793537"/>
              <a:gd name="connsiteY0" fmla="*/ 239524 h 3548333"/>
              <a:gd name="connsiteX1" fmla="*/ 3789574 w 3793537"/>
              <a:gd name="connsiteY1" fmla="*/ 230098 h 3548333"/>
              <a:gd name="connsiteX2" fmla="*/ 3553905 w 3793537"/>
              <a:gd name="connsiteY2" fmla="*/ 3369224 h 3548333"/>
              <a:gd name="connsiteX3" fmla="*/ 0 w 3793537"/>
              <a:gd name="connsiteY3" fmla="*/ 3548333 h 3548333"/>
              <a:gd name="connsiteX0" fmla="*/ 3393649 w 3793537"/>
              <a:gd name="connsiteY0" fmla="*/ 229535 h 3538344"/>
              <a:gd name="connsiteX1" fmla="*/ 3789574 w 3793537"/>
              <a:gd name="connsiteY1" fmla="*/ 220109 h 3538344"/>
              <a:gd name="connsiteX2" fmla="*/ 3553905 w 3793537"/>
              <a:gd name="connsiteY2" fmla="*/ 3359235 h 3538344"/>
              <a:gd name="connsiteX3" fmla="*/ 0 w 3793537"/>
              <a:gd name="connsiteY3" fmla="*/ 3538344 h 3538344"/>
              <a:gd name="connsiteX0" fmla="*/ 3393649 w 3860806"/>
              <a:gd name="connsiteY0" fmla="*/ 16587 h 3325396"/>
              <a:gd name="connsiteX1" fmla="*/ 3789574 w 3860806"/>
              <a:gd name="connsiteY1" fmla="*/ 7161 h 3325396"/>
              <a:gd name="connsiteX2" fmla="*/ 3553905 w 3860806"/>
              <a:gd name="connsiteY2" fmla="*/ 3146287 h 3325396"/>
              <a:gd name="connsiteX3" fmla="*/ 0 w 3860806"/>
              <a:gd name="connsiteY3" fmla="*/ 3325396 h 3325396"/>
              <a:gd name="connsiteX0" fmla="*/ 3393649 w 3860806"/>
              <a:gd name="connsiteY0" fmla="*/ 21851 h 3330660"/>
              <a:gd name="connsiteX1" fmla="*/ 3789574 w 3860806"/>
              <a:gd name="connsiteY1" fmla="*/ 12425 h 3330660"/>
              <a:gd name="connsiteX2" fmla="*/ 3553905 w 3860806"/>
              <a:gd name="connsiteY2" fmla="*/ 3151551 h 3330660"/>
              <a:gd name="connsiteX3" fmla="*/ 0 w 3860806"/>
              <a:gd name="connsiteY3" fmla="*/ 3330660 h 3330660"/>
              <a:gd name="connsiteX0" fmla="*/ 3393649 w 3793537"/>
              <a:gd name="connsiteY0" fmla="*/ 184764 h 3578415"/>
              <a:gd name="connsiteX1" fmla="*/ 3789574 w 3793537"/>
              <a:gd name="connsiteY1" fmla="*/ 260180 h 3578415"/>
              <a:gd name="connsiteX2" fmla="*/ 3553905 w 3793537"/>
              <a:gd name="connsiteY2" fmla="*/ 3399306 h 3578415"/>
              <a:gd name="connsiteX3" fmla="*/ 0 w 3793537"/>
              <a:gd name="connsiteY3" fmla="*/ 3578415 h 3578415"/>
              <a:gd name="connsiteX0" fmla="*/ 3393649 w 3952200"/>
              <a:gd name="connsiteY0" fmla="*/ 96641 h 3601764"/>
              <a:gd name="connsiteX1" fmla="*/ 3789574 w 3952200"/>
              <a:gd name="connsiteY1" fmla="*/ 172057 h 3601764"/>
              <a:gd name="connsiteX2" fmla="*/ 3893269 w 3952200"/>
              <a:gd name="connsiteY2" fmla="*/ 247471 h 3601764"/>
              <a:gd name="connsiteX3" fmla="*/ 3553905 w 3952200"/>
              <a:gd name="connsiteY3" fmla="*/ 3311183 h 3601764"/>
              <a:gd name="connsiteX4" fmla="*/ 0 w 3952200"/>
              <a:gd name="connsiteY4" fmla="*/ 3490292 h 3601764"/>
              <a:gd name="connsiteX0" fmla="*/ 3393649 w 3920991"/>
              <a:gd name="connsiteY0" fmla="*/ 184764 h 3689887"/>
              <a:gd name="connsiteX1" fmla="*/ 3789574 w 3920991"/>
              <a:gd name="connsiteY1" fmla="*/ 260180 h 3689887"/>
              <a:gd name="connsiteX2" fmla="*/ 3553905 w 3920991"/>
              <a:gd name="connsiteY2" fmla="*/ 3399306 h 3689887"/>
              <a:gd name="connsiteX3" fmla="*/ 0 w 3920991"/>
              <a:gd name="connsiteY3" fmla="*/ 3578415 h 3689887"/>
              <a:gd name="connsiteX0" fmla="*/ 3393649 w 3943926"/>
              <a:gd name="connsiteY0" fmla="*/ 164008 h 3669131"/>
              <a:gd name="connsiteX1" fmla="*/ 3789574 w 3943926"/>
              <a:gd name="connsiteY1" fmla="*/ 239424 h 3669131"/>
              <a:gd name="connsiteX2" fmla="*/ 3553905 w 3943926"/>
              <a:gd name="connsiteY2" fmla="*/ 3378550 h 3669131"/>
              <a:gd name="connsiteX3" fmla="*/ 0 w 3943926"/>
              <a:gd name="connsiteY3" fmla="*/ 3557659 h 3669131"/>
              <a:gd name="connsiteX0" fmla="*/ 3393649 w 4011824"/>
              <a:gd name="connsiteY0" fmla="*/ 22990 h 3528113"/>
              <a:gd name="connsiteX1" fmla="*/ 3789574 w 4011824"/>
              <a:gd name="connsiteY1" fmla="*/ 98406 h 3528113"/>
              <a:gd name="connsiteX2" fmla="*/ 3553905 w 4011824"/>
              <a:gd name="connsiteY2" fmla="*/ 3237532 h 3528113"/>
              <a:gd name="connsiteX3" fmla="*/ 0 w 4011824"/>
              <a:gd name="connsiteY3" fmla="*/ 3416641 h 3528113"/>
              <a:gd name="connsiteX0" fmla="*/ 3393649 w 3973406"/>
              <a:gd name="connsiteY0" fmla="*/ 7451 h 3515244"/>
              <a:gd name="connsiteX1" fmla="*/ 3723586 w 3973406"/>
              <a:gd name="connsiteY1" fmla="*/ 120574 h 3515244"/>
              <a:gd name="connsiteX2" fmla="*/ 3553905 w 3973406"/>
              <a:gd name="connsiteY2" fmla="*/ 3221993 h 3515244"/>
              <a:gd name="connsiteX3" fmla="*/ 0 w 3973406"/>
              <a:gd name="connsiteY3" fmla="*/ 3401102 h 3515244"/>
              <a:gd name="connsiteX0" fmla="*/ 3393649 w 3883992"/>
              <a:gd name="connsiteY0" fmla="*/ 7451 h 3539410"/>
              <a:gd name="connsiteX1" fmla="*/ 3723586 w 3883992"/>
              <a:gd name="connsiteY1" fmla="*/ 120574 h 3539410"/>
              <a:gd name="connsiteX2" fmla="*/ 3553905 w 3883992"/>
              <a:gd name="connsiteY2" fmla="*/ 3221993 h 3539410"/>
              <a:gd name="connsiteX3" fmla="*/ 0 w 3883992"/>
              <a:gd name="connsiteY3" fmla="*/ 3401102 h 3539410"/>
              <a:gd name="connsiteX0" fmla="*/ 3723586 w 3883992"/>
              <a:gd name="connsiteY0" fmla="*/ 0 h 3418836"/>
              <a:gd name="connsiteX1" fmla="*/ 3553905 w 3883992"/>
              <a:gd name="connsiteY1" fmla="*/ 3101419 h 3418836"/>
              <a:gd name="connsiteX2" fmla="*/ 0 w 3883992"/>
              <a:gd name="connsiteY2" fmla="*/ 3280528 h 3418836"/>
              <a:gd name="connsiteX0" fmla="*/ 3374795 w 3818001"/>
              <a:gd name="connsiteY0" fmla="*/ 0 h 3475433"/>
              <a:gd name="connsiteX1" fmla="*/ 3553905 w 3818001"/>
              <a:gd name="connsiteY1" fmla="*/ 3176833 h 3475433"/>
              <a:gd name="connsiteX2" fmla="*/ 0 w 3818001"/>
              <a:gd name="connsiteY2" fmla="*/ 3355942 h 3475433"/>
              <a:gd name="connsiteX0" fmla="*/ 3374795 w 3918107"/>
              <a:gd name="connsiteY0" fmla="*/ 0 h 3469570"/>
              <a:gd name="connsiteX1" fmla="*/ 3685880 w 3918107"/>
              <a:gd name="connsiteY1" fmla="*/ 3167407 h 3469570"/>
              <a:gd name="connsiteX2" fmla="*/ 0 w 3918107"/>
              <a:gd name="connsiteY2" fmla="*/ 3355942 h 3469570"/>
              <a:gd name="connsiteX0" fmla="*/ 3393648 w 3923607"/>
              <a:gd name="connsiteY0" fmla="*/ 0 h 3277864"/>
              <a:gd name="connsiteX1" fmla="*/ 3685880 w 3923607"/>
              <a:gd name="connsiteY1" fmla="*/ 2988298 h 3277864"/>
              <a:gd name="connsiteX2" fmla="*/ 0 w 3923607"/>
              <a:gd name="connsiteY2" fmla="*/ 3176833 h 3277864"/>
              <a:gd name="connsiteX0" fmla="*/ 3393648 w 3971324"/>
              <a:gd name="connsiteY0" fmla="*/ 0 h 3277864"/>
              <a:gd name="connsiteX1" fmla="*/ 3685880 w 3971324"/>
              <a:gd name="connsiteY1" fmla="*/ 2988298 h 3277864"/>
              <a:gd name="connsiteX2" fmla="*/ 0 w 3971324"/>
              <a:gd name="connsiteY2" fmla="*/ 3176833 h 3277864"/>
              <a:gd name="connsiteX0" fmla="*/ 3412501 w 3991567"/>
              <a:gd name="connsiteY0" fmla="*/ 0 h 3384681"/>
              <a:gd name="connsiteX1" fmla="*/ 3704733 w 3991567"/>
              <a:gd name="connsiteY1" fmla="*/ 2988298 h 3384681"/>
              <a:gd name="connsiteX2" fmla="*/ 0 w 3991567"/>
              <a:gd name="connsiteY2" fmla="*/ 3365369 h 3384681"/>
              <a:gd name="connsiteX0" fmla="*/ 3355940 w 3971544"/>
              <a:gd name="connsiteY0" fmla="*/ 0 h 3276092"/>
              <a:gd name="connsiteX1" fmla="*/ 3704733 w 3971544"/>
              <a:gd name="connsiteY1" fmla="*/ 2884603 h 3276092"/>
              <a:gd name="connsiteX2" fmla="*/ 0 w 3971544"/>
              <a:gd name="connsiteY2" fmla="*/ 3261674 h 3276092"/>
              <a:gd name="connsiteX0" fmla="*/ 3355940 w 3961069"/>
              <a:gd name="connsiteY0" fmla="*/ 0 h 3276092"/>
              <a:gd name="connsiteX1" fmla="*/ 3704733 w 3961069"/>
              <a:gd name="connsiteY1" fmla="*/ 2884603 h 3276092"/>
              <a:gd name="connsiteX2" fmla="*/ 0 w 3961069"/>
              <a:gd name="connsiteY2" fmla="*/ 3261674 h 3276092"/>
              <a:gd name="connsiteX0" fmla="*/ 3355940 w 3957032"/>
              <a:gd name="connsiteY0" fmla="*/ 0 h 3276092"/>
              <a:gd name="connsiteX1" fmla="*/ 3704733 w 3957032"/>
              <a:gd name="connsiteY1" fmla="*/ 2884603 h 3276092"/>
              <a:gd name="connsiteX2" fmla="*/ 0 w 3957032"/>
              <a:gd name="connsiteY2" fmla="*/ 3261674 h 3276092"/>
              <a:gd name="connsiteX0" fmla="*/ 3355940 w 3957032"/>
              <a:gd name="connsiteY0" fmla="*/ 0 h 3276092"/>
              <a:gd name="connsiteX1" fmla="*/ 3704733 w 3957032"/>
              <a:gd name="connsiteY1" fmla="*/ 2884603 h 3276092"/>
              <a:gd name="connsiteX2" fmla="*/ 0 w 3957032"/>
              <a:gd name="connsiteY2" fmla="*/ 3261674 h 3276092"/>
              <a:gd name="connsiteX0" fmla="*/ 3355940 w 3915171"/>
              <a:gd name="connsiteY0" fmla="*/ 0 h 3293029"/>
              <a:gd name="connsiteX1" fmla="*/ 3704733 w 3915171"/>
              <a:gd name="connsiteY1" fmla="*/ 2884603 h 3293029"/>
              <a:gd name="connsiteX2" fmla="*/ 0 w 3915171"/>
              <a:gd name="connsiteY2" fmla="*/ 3261674 h 3293029"/>
              <a:gd name="connsiteX0" fmla="*/ 3355940 w 3988495"/>
              <a:gd name="connsiteY0" fmla="*/ 0 h 3261674"/>
              <a:gd name="connsiteX1" fmla="*/ 3799001 w 3988495"/>
              <a:gd name="connsiteY1" fmla="*/ 2762055 h 3261674"/>
              <a:gd name="connsiteX2" fmla="*/ 0 w 3988495"/>
              <a:gd name="connsiteY2" fmla="*/ 3261674 h 326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8495" h="3261674">
                <a:moveTo>
                  <a:pt x="3355940" y="0"/>
                </a:moveTo>
                <a:cubicBezTo>
                  <a:pt x="3778574" y="630026"/>
                  <a:pt x="4264056" y="2161882"/>
                  <a:pt x="3799001" y="2762055"/>
                </a:cubicBezTo>
                <a:cubicBezTo>
                  <a:pt x="3333946" y="3362228"/>
                  <a:pt x="1234911" y="3239678"/>
                  <a:pt x="0" y="3261674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5337144" y="4168220"/>
            <a:ext cx="3427818" cy="2271861"/>
          </a:xfrm>
          <a:custGeom>
            <a:avLst/>
            <a:gdLst>
              <a:gd name="connsiteX0" fmla="*/ 2384982 w 2677212"/>
              <a:gd name="connsiteY0" fmla="*/ 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262433 w 2677212"/>
              <a:gd name="connsiteY0" fmla="*/ 0 h 3271101"/>
              <a:gd name="connsiteX1" fmla="*/ 2677212 w 2677212"/>
              <a:gd name="connsiteY1" fmla="*/ 9427 h 3271101"/>
              <a:gd name="connsiteX2" fmla="*/ 2592371 w 2677212"/>
              <a:gd name="connsiteY2" fmla="*/ 3110846 h 3271101"/>
              <a:gd name="connsiteX3" fmla="*/ 0 w 2677212"/>
              <a:gd name="connsiteY3" fmla="*/ 3271101 h 3271101"/>
              <a:gd name="connsiteX0" fmla="*/ 2121031 w 2677212"/>
              <a:gd name="connsiteY0" fmla="*/ 2828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592371 w 2611224"/>
              <a:gd name="connsiteY2" fmla="*/ 3091992 h 3252247"/>
              <a:gd name="connsiteX3" fmla="*/ 0 w 2611224"/>
              <a:gd name="connsiteY3" fmla="*/ 3252247 h 3252247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601798 w 2611224"/>
              <a:gd name="connsiteY2" fmla="*/ 3214540 h 3252247"/>
              <a:gd name="connsiteX3" fmla="*/ 0 w 2611224"/>
              <a:gd name="connsiteY3" fmla="*/ 3252247 h 3252247"/>
              <a:gd name="connsiteX0" fmla="*/ 2290713 w 2611224"/>
              <a:gd name="connsiteY0" fmla="*/ 0 h 3280528"/>
              <a:gd name="connsiteX1" fmla="*/ 2611224 w 2611224"/>
              <a:gd name="connsiteY1" fmla="*/ 28281 h 3280528"/>
              <a:gd name="connsiteX2" fmla="*/ 2601798 w 2611224"/>
              <a:gd name="connsiteY2" fmla="*/ 3242821 h 3280528"/>
              <a:gd name="connsiteX3" fmla="*/ 0 w 2611224"/>
              <a:gd name="connsiteY3" fmla="*/ 3280528 h 3280528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990731"/>
              <a:gd name="connsiteY0" fmla="*/ 10059 h 3290587"/>
              <a:gd name="connsiteX1" fmla="*/ 2686638 w 2990731"/>
              <a:gd name="connsiteY1" fmla="*/ 633 h 3290587"/>
              <a:gd name="connsiteX2" fmla="*/ 2601798 w 2990731"/>
              <a:gd name="connsiteY2" fmla="*/ 3252880 h 3290587"/>
              <a:gd name="connsiteX3" fmla="*/ 0 w 2990731"/>
              <a:gd name="connsiteY3" fmla="*/ 3290587 h 3290587"/>
              <a:gd name="connsiteX0" fmla="*/ 2290713 w 2842840"/>
              <a:gd name="connsiteY0" fmla="*/ 553742 h 3834270"/>
              <a:gd name="connsiteX1" fmla="*/ 2686638 w 2842840"/>
              <a:gd name="connsiteY1" fmla="*/ 544316 h 3834270"/>
              <a:gd name="connsiteX2" fmla="*/ 2601798 w 2842840"/>
              <a:gd name="connsiteY2" fmla="*/ 3796563 h 3834270"/>
              <a:gd name="connsiteX3" fmla="*/ 0 w 2842840"/>
              <a:gd name="connsiteY3" fmla="*/ 3834270 h 3834270"/>
              <a:gd name="connsiteX0" fmla="*/ 2290713 w 2967807"/>
              <a:gd name="connsiteY0" fmla="*/ 9437 h 3289965"/>
              <a:gd name="connsiteX1" fmla="*/ 2686638 w 2967807"/>
              <a:gd name="connsiteY1" fmla="*/ 11 h 3289965"/>
              <a:gd name="connsiteX2" fmla="*/ 2601798 w 2967807"/>
              <a:gd name="connsiteY2" fmla="*/ 3252258 h 3289965"/>
              <a:gd name="connsiteX3" fmla="*/ 0 w 2967807"/>
              <a:gd name="connsiteY3" fmla="*/ 3289965 h 3289965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9426 h 3289954"/>
              <a:gd name="connsiteX1" fmla="*/ 2686638 w 2834614"/>
              <a:gd name="connsiteY1" fmla="*/ 0 h 3289954"/>
              <a:gd name="connsiteX2" fmla="*/ 2601798 w 2834614"/>
              <a:gd name="connsiteY2" fmla="*/ 3252247 h 3289954"/>
              <a:gd name="connsiteX3" fmla="*/ 0 w 2834614"/>
              <a:gd name="connsiteY3" fmla="*/ 3289954 h 3289954"/>
              <a:gd name="connsiteX0" fmla="*/ 2290713 w 2840059"/>
              <a:gd name="connsiteY0" fmla="*/ 9426 h 3289954"/>
              <a:gd name="connsiteX1" fmla="*/ 2686638 w 2840059"/>
              <a:gd name="connsiteY1" fmla="*/ 0 h 3289954"/>
              <a:gd name="connsiteX2" fmla="*/ 2601798 w 2840059"/>
              <a:gd name="connsiteY2" fmla="*/ 3252247 h 3289954"/>
              <a:gd name="connsiteX3" fmla="*/ 0 w 2840059"/>
              <a:gd name="connsiteY3" fmla="*/ 3289954 h 3289954"/>
              <a:gd name="connsiteX0" fmla="*/ 2290713 w 2698686"/>
              <a:gd name="connsiteY0" fmla="*/ 9426 h 3289954"/>
              <a:gd name="connsiteX1" fmla="*/ 2686638 w 2698686"/>
              <a:gd name="connsiteY1" fmla="*/ 0 h 3289954"/>
              <a:gd name="connsiteX2" fmla="*/ 2601798 w 2698686"/>
              <a:gd name="connsiteY2" fmla="*/ 3252247 h 3289954"/>
              <a:gd name="connsiteX3" fmla="*/ 0 w 2698686"/>
              <a:gd name="connsiteY3" fmla="*/ 3289954 h 3289954"/>
              <a:gd name="connsiteX0" fmla="*/ 2290713 w 2700903"/>
              <a:gd name="connsiteY0" fmla="*/ 9426 h 3289954"/>
              <a:gd name="connsiteX1" fmla="*/ 2686638 w 2700903"/>
              <a:gd name="connsiteY1" fmla="*/ 0 h 3289954"/>
              <a:gd name="connsiteX2" fmla="*/ 2601798 w 2700903"/>
              <a:gd name="connsiteY2" fmla="*/ 3252247 h 3289954"/>
              <a:gd name="connsiteX3" fmla="*/ 0 w 2700903"/>
              <a:gd name="connsiteY3" fmla="*/ 3289954 h 3289954"/>
              <a:gd name="connsiteX0" fmla="*/ 2290713 w 2705196"/>
              <a:gd name="connsiteY0" fmla="*/ 9426 h 3289954"/>
              <a:gd name="connsiteX1" fmla="*/ 2686638 w 2705196"/>
              <a:gd name="connsiteY1" fmla="*/ 0 h 3289954"/>
              <a:gd name="connsiteX2" fmla="*/ 2601798 w 2705196"/>
              <a:gd name="connsiteY2" fmla="*/ 3252247 h 3289954"/>
              <a:gd name="connsiteX3" fmla="*/ 0 w 2705196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7318"/>
              <a:gd name="connsiteY0" fmla="*/ 9426 h 3289954"/>
              <a:gd name="connsiteX1" fmla="*/ 2686638 w 2687318"/>
              <a:gd name="connsiteY1" fmla="*/ 0 h 3289954"/>
              <a:gd name="connsiteX2" fmla="*/ 2601798 w 2687318"/>
              <a:gd name="connsiteY2" fmla="*/ 3252247 h 3289954"/>
              <a:gd name="connsiteX3" fmla="*/ 0 w 2687318"/>
              <a:gd name="connsiteY3" fmla="*/ 3289954 h 3289954"/>
              <a:gd name="connsiteX0" fmla="*/ 2290713 w 2687635"/>
              <a:gd name="connsiteY0" fmla="*/ 9426 h 3289954"/>
              <a:gd name="connsiteX1" fmla="*/ 2686638 w 2687635"/>
              <a:gd name="connsiteY1" fmla="*/ 0 h 3289954"/>
              <a:gd name="connsiteX2" fmla="*/ 2601798 w 2687635"/>
              <a:gd name="connsiteY2" fmla="*/ 3252247 h 3289954"/>
              <a:gd name="connsiteX3" fmla="*/ 0 w 2687635"/>
              <a:gd name="connsiteY3" fmla="*/ 3289954 h 3289954"/>
              <a:gd name="connsiteX0" fmla="*/ 3393649 w 3790571"/>
              <a:gd name="connsiteY0" fmla="*/ 9426 h 3318235"/>
              <a:gd name="connsiteX1" fmla="*/ 3789574 w 3790571"/>
              <a:gd name="connsiteY1" fmla="*/ 0 h 3318235"/>
              <a:gd name="connsiteX2" fmla="*/ 3704734 w 3790571"/>
              <a:gd name="connsiteY2" fmla="*/ 3252247 h 3318235"/>
              <a:gd name="connsiteX3" fmla="*/ 0 w 3790571"/>
              <a:gd name="connsiteY3" fmla="*/ 3318235 h 3318235"/>
              <a:gd name="connsiteX0" fmla="*/ 3393649 w 3790571"/>
              <a:gd name="connsiteY0" fmla="*/ 365209 h 3674018"/>
              <a:gd name="connsiteX1" fmla="*/ 3789574 w 3790571"/>
              <a:gd name="connsiteY1" fmla="*/ 355783 h 3674018"/>
              <a:gd name="connsiteX2" fmla="*/ 3704734 w 3790571"/>
              <a:gd name="connsiteY2" fmla="*/ 3608030 h 3674018"/>
              <a:gd name="connsiteX3" fmla="*/ 0 w 3790571"/>
              <a:gd name="connsiteY3" fmla="*/ 3674018 h 3674018"/>
              <a:gd name="connsiteX0" fmla="*/ 3393649 w 3888375"/>
              <a:gd name="connsiteY0" fmla="*/ 21852 h 3330661"/>
              <a:gd name="connsiteX1" fmla="*/ 3789574 w 3888375"/>
              <a:gd name="connsiteY1" fmla="*/ 12426 h 3330661"/>
              <a:gd name="connsiteX2" fmla="*/ 3704734 w 3888375"/>
              <a:gd name="connsiteY2" fmla="*/ 3264673 h 3330661"/>
              <a:gd name="connsiteX3" fmla="*/ 0 w 3888375"/>
              <a:gd name="connsiteY3" fmla="*/ 3330661 h 3330661"/>
              <a:gd name="connsiteX0" fmla="*/ 3393649 w 4335412"/>
              <a:gd name="connsiteY0" fmla="*/ 21852 h 3330661"/>
              <a:gd name="connsiteX1" fmla="*/ 3789574 w 4335412"/>
              <a:gd name="connsiteY1" fmla="*/ 12426 h 3330661"/>
              <a:gd name="connsiteX2" fmla="*/ 3704734 w 4335412"/>
              <a:gd name="connsiteY2" fmla="*/ 3264673 h 3330661"/>
              <a:gd name="connsiteX3" fmla="*/ 0 w 4335412"/>
              <a:gd name="connsiteY3" fmla="*/ 3330661 h 3330661"/>
              <a:gd name="connsiteX0" fmla="*/ 3393649 w 3904206"/>
              <a:gd name="connsiteY0" fmla="*/ 21852 h 3405418"/>
              <a:gd name="connsiteX1" fmla="*/ 3789574 w 3904206"/>
              <a:gd name="connsiteY1" fmla="*/ 12426 h 3405418"/>
              <a:gd name="connsiteX2" fmla="*/ 3704734 w 3904206"/>
              <a:gd name="connsiteY2" fmla="*/ 3264673 h 3405418"/>
              <a:gd name="connsiteX3" fmla="*/ 0 w 3904206"/>
              <a:gd name="connsiteY3" fmla="*/ 3330661 h 3405418"/>
              <a:gd name="connsiteX0" fmla="*/ 3393649 w 3904206"/>
              <a:gd name="connsiteY0" fmla="*/ 21852 h 3364386"/>
              <a:gd name="connsiteX1" fmla="*/ 3789574 w 3904206"/>
              <a:gd name="connsiteY1" fmla="*/ 12426 h 3364386"/>
              <a:gd name="connsiteX2" fmla="*/ 3704734 w 3904206"/>
              <a:gd name="connsiteY2" fmla="*/ 3264673 h 3364386"/>
              <a:gd name="connsiteX3" fmla="*/ 0 w 3904206"/>
              <a:gd name="connsiteY3" fmla="*/ 3330661 h 3364386"/>
              <a:gd name="connsiteX0" fmla="*/ 3393649 w 3793537"/>
              <a:gd name="connsiteY0" fmla="*/ 239524 h 3548333"/>
              <a:gd name="connsiteX1" fmla="*/ 3789574 w 3793537"/>
              <a:gd name="connsiteY1" fmla="*/ 230098 h 3548333"/>
              <a:gd name="connsiteX2" fmla="*/ 3553905 w 3793537"/>
              <a:gd name="connsiteY2" fmla="*/ 3369224 h 3548333"/>
              <a:gd name="connsiteX3" fmla="*/ 0 w 3793537"/>
              <a:gd name="connsiteY3" fmla="*/ 3548333 h 3548333"/>
              <a:gd name="connsiteX0" fmla="*/ 3393649 w 3793537"/>
              <a:gd name="connsiteY0" fmla="*/ 229535 h 3538344"/>
              <a:gd name="connsiteX1" fmla="*/ 3789574 w 3793537"/>
              <a:gd name="connsiteY1" fmla="*/ 220109 h 3538344"/>
              <a:gd name="connsiteX2" fmla="*/ 3553905 w 3793537"/>
              <a:gd name="connsiteY2" fmla="*/ 3359235 h 3538344"/>
              <a:gd name="connsiteX3" fmla="*/ 0 w 3793537"/>
              <a:gd name="connsiteY3" fmla="*/ 3538344 h 3538344"/>
              <a:gd name="connsiteX0" fmla="*/ 3393649 w 3860806"/>
              <a:gd name="connsiteY0" fmla="*/ 16587 h 3325396"/>
              <a:gd name="connsiteX1" fmla="*/ 3789574 w 3860806"/>
              <a:gd name="connsiteY1" fmla="*/ 7161 h 3325396"/>
              <a:gd name="connsiteX2" fmla="*/ 3553905 w 3860806"/>
              <a:gd name="connsiteY2" fmla="*/ 3146287 h 3325396"/>
              <a:gd name="connsiteX3" fmla="*/ 0 w 3860806"/>
              <a:gd name="connsiteY3" fmla="*/ 3325396 h 3325396"/>
              <a:gd name="connsiteX0" fmla="*/ 3393649 w 3860806"/>
              <a:gd name="connsiteY0" fmla="*/ 21851 h 3330660"/>
              <a:gd name="connsiteX1" fmla="*/ 3789574 w 3860806"/>
              <a:gd name="connsiteY1" fmla="*/ 12425 h 3330660"/>
              <a:gd name="connsiteX2" fmla="*/ 3553905 w 3860806"/>
              <a:gd name="connsiteY2" fmla="*/ 3151551 h 3330660"/>
              <a:gd name="connsiteX3" fmla="*/ 0 w 3860806"/>
              <a:gd name="connsiteY3" fmla="*/ 3330660 h 3330660"/>
              <a:gd name="connsiteX0" fmla="*/ 3393649 w 3793537"/>
              <a:gd name="connsiteY0" fmla="*/ 184764 h 3578415"/>
              <a:gd name="connsiteX1" fmla="*/ 3789574 w 3793537"/>
              <a:gd name="connsiteY1" fmla="*/ 260180 h 3578415"/>
              <a:gd name="connsiteX2" fmla="*/ 3553905 w 3793537"/>
              <a:gd name="connsiteY2" fmla="*/ 3399306 h 3578415"/>
              <a:gd name="connsiteX3" fmla="*/ 0 w 3793537"/>
              <a:gd name="connsiteY3" fmla="*/ 3578415 h 3578415"/>
              <a:gd name="connsiteX0" fmla="*/ 3393649 w 3952200"/>
              <a:gd name="connsiteY0" fmla="*/ 96641 h 3601764"/>
              <a:gd name="connsiteX1" fmla="*/ 3789574 w 3952200"/>
              <a:gd name="connsiteY1" fmla="*/ 172057 h 3601764"/>
              <a:gd name="connsiteX2" fmla="*/ 3893269 w 3952200"/>
              <a:gd name="connsiteY2" fmla="*/ 247471 h 3601764"/>
              <a:gd name="connsiteX3" fmla="*/ 3553905 w 3952200"/>
              <a:gd name="connsiteY3" fmla="*/ 3311183 h 3601764"/>
              <a:gd name="connsiteX4" fmla="*/ 0 w 3952200"/>
              <a:gd name="connsiteY4" fmla="*/ 3490292 h 3601764"/>
              <a:gd name="connsiteX0" fmla="*/ 3393649 w 3920991"/>
              <a:gd name="connsiteY0" fmla="*/ 184764 h 3689887"/>
              <a:gd name="connsiteX1" fmla="*/ 3789574 w 3920991"/>
              <a:gd name="connsiteY1" fmla="*/ 260180 h 3689887"/>
              <a:gd name="connsiteX2" fmla="*/ 3553905 w 3920991"/>
              <a:gd name="connsiteY2" fmla="*/ 3399306 h 3689887"/>
              <a:gd name="connsiteX3" fmla="*/ 0 w 3920991"/>
              <a:gd name="connsiteY3" fmla="*/ 3578415 h 3689887"/>
              <a:gd name="connsiteX0" fmla="*/ 3393649 w 3943926"/>
              <a:gd name="connsiteY0" fmla="*/ 164008 h 3669131"/>
              <a:gd name="connsiteX1" fmla="*/ 3789574 w 3943926"/>
              <a:gd name="connsiteY1" fmla="*/ 239424 h 3669131"/>
              <a:gd name="connsiteX2" fmla="*/ 3553905 w 3943926"/>
              <a:gd name="connsiteY2" fmla="*/ 3378550 h 3669131"/>
              <a:gd name="connsiteX3" fmla="*/ 0 w 3943926"/>
              <a:gd name="connsiteY3" fmla="*/ 3557659 h 3669131"/>
              <a:gd name="connsiteX0" fmla="*/ 3393649 w 4011824"/>
              <a:gd name="connsiteY0" fmla="*/ 22990 h 3528113"/>
              <a:gd name="connsiteX1" fmla="*/ 3789574 w 4011824"/>
              <a:gd name="connsiteY1" fmla="*/ 98406 h 3528113"/>
              <a:gd name="connsiteX2" fmla="*/ 3553905 w 4011824"/>
              <a:gd name="connsiteY2" fmla="*/ 3237532 h 3528113"/>
              <a:gd name="connsiteX3" fmla="*/ 0 w 4011824"/>
              <a:gd name="connsiteY3" fmla="*/ 3416641 h 3528113"/>
              <a:gd name="connsiteX0" fmla="*/ 3393649 w 3973406"/>
              <a:gd name="connsiteY0" fmla="*/ 7451 h 3515244"/>
              <a:gd name="connsiteX1" fmla="*/ 3723586 w 3973406"/>
              <a:gd name="connsiteY1" fmla="*/ 120574 h 3515244"/>
              <a:gd name="connsiteX2" fmla="*/ 3553905 w 3973406"/>
              <a:gd name="connsiteY2" fmla="*/ 3221993 h 3515244"/>
              <a:gd name="connsiteX3" fmla="*/ 0 w 3973406"/>
              <a:gd name="connsiteY3" fmla="*/ 3401102 h 3515244"/>
              <a:gd name="connsiteX0" fmla="*/ 3393649 w 3883992"/>
              <a:gd name="connsiteY0" fmla="*/ 7451 h 3539410"/>
              <a:gd name="connsiteX1" fmla="*/ 3723586 w 3883992"/>
              <a:gd name="connsiteY1" fmla="*/ 120574 h 3539410"/>
              <a:gd name="connsiteX2" fmla="*/ 3553905 w 3883992"/>
              <a:gd name="connsiteY2" fmla="*/ 3221993 h 3539410"/>
              <a:gd name="connsiteX3" fmla="*/ 0 w 3883992"/>
              <a:gd name="connsiteY3" fmla="*/ 3401102 h 3539410"/>
              <a:gd name="connsiteX0" fmla="*/ 3723586 w 3883992"/>
              <a:gd name="connsiteY0" fmla="*/ 0 h 3418836"/>
              <a:gd name="connsiteX1" fmla="*/ 3553905 w 3883992"/>
              <a:gd name="connsiteY1" fmla="*/ 3101419 h 3418836"/>
              <a:gd name="connsiteX2" fmla="*/ 0 w 3883992"/>
              <a:gd name="connsiteY2" fmla="*/ 3280528 h 3418836"/>
              <a:gd name="connsiteX0" fmla="*/ 3374795 w 3818001"/>
              <a:gd name="connsiteY0" fmla="*/ 0 h 3475433"/>
              <a:gd name="connsiteX1" fmla="*/ 3553905 w 3818001"/>
              <a:gd name="connsiteY1" fmla="*/ 3176833 h 3475433"/>
              <a:gd name="connsiteX2" fmla="*/ 0 w 3818001"/>
              <a:gd name="connsiteY2" fmla="*/ 3355942 h 3475433"/>
              <a:gd name="connsiteX0" fmla="*/ 3242820 w 3776439"/>
              <a:gd name="connsiteY0" fmla="*/ 0 h 2708881"/>
              <a:gd name="connsiteX1" fmla="*/ 3553905 w 3776439"/>
              <a:gd name="connsiteY1" fmla="*/ 2460396 h 2708881"/>
              <a:gd name="connsiteX2" fmla="*/ 0 w 3776439"/>
              <a:gd name="connsiteY2" fmla="*/ 2639505 h 2708881"/>
              <a:gd name="connsiteX0" fmla="*/ 3242820 w 3454528"/>
              <a:gd name="connsiteY0" fmla="*/ 0 h 2639505"/>
              <a:gd name="connsiteX1" fmla="*/ 3054285 w 3454528"/>
              <a:gd name="connsiteY1" fmla="*/ 2036190 h 2639505"/>
              <a:gd name="connsiteX2" fmla="*/ 0 w 3454528"/>
              <a:gd name="connsiteY2" fmla="*/ 2639505 h 2639505"/>
              <a:gd name="connsiteX0" fmla="*/ 3063710 w 3265172"/>
              <a:gd name="connsiteY0" fmla="*/ 0 h 2469823"/>
              <a:gd name="connsiteX1" fmla="*/ 2875175 w 3265172"/>
              <a:gd name="connsiteY1" fmla="*/ 2036190 h 2469823"/>
              <a:gd name="connsiteX2" fmla="*/ 0 w 3265172"/>
              <a:gd name="connsiteY2" fmla="*/ 2469823 h 2469823"/>
              <a:gd name="connsiteX0" fmla="*/ 3063710 w 3388102"/>
              <a:gd name="connsiteY0" fmla="*/ 0 h 2469823"/>
              <a:gd name="connsiteX1" fmla="*/ 2875175 w 3388102"/>
              <a:gd name="connsiteY1" fmla="*/ 2036190 h 2469823"/>
              <a:gd name="connsiteX2" fmla="*/ 0 w 3388102"/>
              <a:gd name="connsiteY2" fmla="*/ 2469823 h 2469823"/>
              <a:gd name="connsiteX0" fmla="*/ 3063710 w 3405036"/>
              <a:gd name="connsiteY0" fmla="*/ 0 h 2469823"/>
              <a:gd name="connsiteX1" fmla="*/ 2875175 w 3405036"/>
              <a:gd name="connsiteY1" fmla="*/ 2036190 h 2469823"/>
              <a:gd name="connsiteX2" fmla="*/ 0 w 3405036"/>
              <a:gd name="connsiteY2" fmla="*/ 2469823 h 2469823"/>
              <a:gd name="connsiteX0" fmla="*/ 2573516 w 2874911"/>
              <a:gd name="connsiteY0" fmla="*/ 0 h 2422689"/>
              <a:gd name="connsiteX1" fmla="*/ 2384981 w 2874911"/>
              <a:gd name="connsiteY1" fmla="*/ 2036190 h 2422689"/>
              <a:gd name="connsiteX2" fmla="*/ 0 w 2874911"/>
              <a:gd name="connsiteY2" fmla="*/ 2422689 h 2422689"/>
              <a:gd name="connsiteX0" fmla="*/ 2714918 w 3022764"/>
              <a:gd name="connsiteY0" fmla="*/ 0 h 2488677"/>
              <a:gd name="connsiteX1" fmla="*/ 2526383 w 3022764"/>
              <a:gd name="connsiteY1" fmla="*/ 2036190 h 2488677"/>
              <a:gd name="connsiteX2" fmla="*/ 0 w 3022764"/>
              <a:gd name="connsiteY2" fmla="*/ 2488677 h 2488677"/>
              <a:gd name="connsiteX0" fmla="*/ 2714918 w 3129147"/>
              <a:gd name="connsiteY0" fmla="*/ 0 h 2495917"/>
              <a:gd name="connsiteX1" fmla="*/ 2780907 w 3129147"/>
              <a:gd name="connsiteY1" fmla="*/ 2196446 h 2495917"/>
              <a:gd name="connsiteX2" fmla="*/ 0 w 3129147"/>
              <a:gd name="connsiteY2" fmla="*/ 2488677 h 2495917"/>
              <a:gd name="connsiteX0" fmla="*/ 3110844 w 3550426"/>
              <a:gd name="connsiteY0" fmla="*/ 0 h 2564092"/>
              <a:gd name="connsiteX1" fmla="*/ 3176833 w 3550426"/>
              <a:gd name="connsiteY1" fmla="*/ 2196446 h 2564092"/>
              <a:gd name="connsiteX2" fmla="*/ 0 w 3550426"/>
              <a:gd name="connsiteY2" fmla="*/ 2564092 h 2564092"/>
              <a:gd name="connsiteX0" fmla="*/ 2960015 w 3476481"/>
              <a:gd name="connsiteY0" fmla="*/ 0 h 2243581"/>
              <a:gd name="connsiteX1" fmla="*/ 3176833 w 3476481"/>
              <a:gd name="connsiteY1" fmla="*/ 1875935 h 2243581"/>
              <a:gd name="connsiteX2" fmla="*/ 0 w 3476481"/>
              <a:gd name="connsiteY2" fmla="*/ 2243581 h 2243581"/>
              <a:gd name="connsiteX0" fmla="*/ 2875174 w 3440742"/>
              <a:gd name="connsiteY0" fmla="*/ 0 h 2243581"/>
              <a:gd name="connsiteX1" fmla="*/ 3176833 w 3440742"/>
              <a:gd name="connsiteY1" fmla="*/ 1875935 h 2243581"/>
              <a:gd name="connsiteX2" fmla="*/ 0 w 3440742"/>
              <a:gd name="connsiteY2" fmla="*/ 2243581 h 2243581"/>
              <a:gd name="connsiteX0" fmla="*/ 2988296 w 3489319"/>
              <a:gd name="connsiteY0" fmla="*/ 0 h 2234154"/>
              <a:gd name="connsiteX1" fmla="*/ 3176833 w 3489319"/>
              <a:gd name="connsiteY1" fmla="*/ 1866508 h 2234154"/>
              <a:gd name="connsiteX2" fmla="*/ 0 w 3489319"/>
              <a:gd name="connsiteY2" fmla="*/ 2234154 h 2234154"/>
              <a:gd name="connsiteX0" fmla="*/ 3054284 w 3521115"/>
              <a:gd name="connsiteY0" fmla="*/ 0 h 2271861"/>
              <a:gd name="connsiteX1" fmla="*/ 3176833 w 3521115"/>
              <a:gd name="connsiteY1" fmla="*/ 1904215 h 2271861"/>
              <a:gd name="connsiteX2" fmla="*/ 0 w 3521115"/>
              <a:gd name="connsiteY2" fmla="*/ 2271861 h 2271861"/>
              <a:gd name="connsiteX0" fmla="*/ 3054284 w 3456368"/>
              <a:gd name="connsiteY0" fmla="*/ 0 h 2271861"/>
              <a:gd name="connsiteX1" fmla="*/ 3176833 w 3456368"/>
              <a:gd name="connsiteY1" fmla="*/ 1904215 h 2271861"/>
              <a:gd name="connsiteX2" fmla="*/ 0 w 3456368"/>
              <a:gd name="connsiteY2" fmla="*/ 2271861 h 2271861"/>
              <a:gd name="connsiteX0" fmla="*/ 3054284 w 3456368"/>
              <a:gd name="connsiteY0" fmla="*/ 0 h 2271861"/>
              <a:gd name="connsiteX1" fmla="*/ 3176833 w 3456368"/>
              <a:gd name="connsiteY1" fmla="*/ 1904215 h 2271861"/>
              <a:gd name="connsiteX2" fmla="*/ 0 w 3456368"/>
              <a:gd name="connsiteY2" fmla="*/ 2271861 h 2271861"/>
              <a:gd name="connsiteX0" fmla="*/ 3054284 w 3423757"/>
              <a:gd name="connsiteY0" fmla="*/ 0 h 2305537"/>
              <a:gd name="connsiteX1" fmla="*/ 3176833 w 3423757"/>
              <a:gd name="connsiteY1" fmla="*/ 1904215 h 2305537"/>
              <a:gd name="connsiteX2" fmla="*/ 0 w 3423757"/>
              <a:gd name="connsiteY2" fmla="*/ 2271861 h 2305537"/>
              <a:gd name="connsiteX0" fmla="*/ 3054284 w 3427818"/>
              <a:gd name="connsiteY0" fmla="*/ 0 h 2271861"/>
              <a:gd name="connsiteX1" fmla="*/ 3176833 w 3427818"/>
              <a:gd name="connsiteY1" fmla="*/ 1904215 h 2271861"/>
              <a:gd name="connsiteX2" fmla="*/ 0 w 3427818"/>
              <a:gd name="connsiteY2" fmla="*/ 2271861 h 227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7818" h="2271861">
                <a:moveTo>
                  <a:pt x="3054284" y="0"/>
                </a:moveTo>
                <a:cubicBezTo>
                  <a:pt x="3410931" y="733719"/>
                  <a:pt x="3619891" y="1516145"/>
                  <a:pt x="3176833" y="1904215"/>
                </a:cubicBezTo>
                <a:cubicBezTo>
                  <a:pt x="2733775" y="2292285"/>
                  <a:pt x="1234911" y="2249865"/>
                  <a:pt x="0" y="2271861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олилиния 106"/>
          <p:cNvSpPr/>
          <p:nvPr/>
        </p:nvSpPr>
        <p:spPr>
          <a:xfrm>
            <a:off x="5640371" y="4895654"/>
            <a:ext cx="2851961" cy="1423449"/>
          </a:xfrm>
          <a:custGeom>
            <a:avLst/>
            <a:gdLst>
              <a:gd name="connsiteX0" fmla="*/ 2384982 w 2677212"/>
              <a:gd name="connsiteY0" fmla="*/ 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262433 w 2677212"/>
              <a:gd name="connsiteY0" fmla="*/ 0 h 3271101"/>
              <a:gd name="connsiteX1" fmla="*/ 2677212 w 2677212"/>
              <a:gd name="connsiteY1" fmla="*/ 9427 h 3271101"/>
              <a:gd name="connsiteX2" fmla="*/ 2592371 w 2677212"/>
              <a:gd name="connsiteY2" fmla="*/ 3110846 h 3271101"/>
              <a:gd name="connsiteX3" fmla="*/ 0 w 2677212"/>
              <a:gd name="connsiteY3" fmla="*/ 3271101 h 3271101"/>
              <a:gd name="connsiteX0" fmla="*/ 2121031 w 2677212"/>
              <a:gd name="connsiteY0" fmla="*/ 2828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592371 w 2611224"/>
              <a:gd name="connsiteY2" fmla="*/ 3091992 h 3252247"/>
              <a:gd name="connsiteX3" fmla="*/ 0 w 2611224"/>
              <a:gd name="connsiteY3" fmla="*/ 3252247 h 3252247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601798 w 2611224"/>
              <a:gd name="connsiteY2" fmla="*/ 3214540 h 3252247"/>
              <a:gd name="connsiteX3" fmla="*/ 0 w 2611224"/>
              <a:gd name="connsiteY3" fmla="*/ 3252247 h 3252247"/>
              <a:gd name="connsiteX0" fmla="*/ 2290713 w 2611224"/>
              <a:gd name="connsiteY0" fmla="*/ 0 h 3280528"/>
              <a:gd name="connsiteX1" fmla="*/ 2611224 w 2611224"/>
              <a:gd name="connsiteY1" fmla="*/ 28281 h 3280528"/>
              <a:gd name="connsiteX2" fmla="*/ 2601798 w 2611224"/>
              <a:gd name="connsiteY2" fmla="*/ 3242821 h 3280528"/>
              <a:gd name="connsiteX3" fmla="*/ 0 w 2611224"/>
              <a:gd name="connsiteY3" fmla="*/ 3280528 h 3280528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990731"/>
              <a:gd name="connsiteY0" fmla="*/ 10059 h 3290587"/>
              <a:gd name="connsiteX1" fmla="*/ 2686638 w 2990731"/>
              <a:gd name="connsiteY1" fmla="*/ 633 h 3290587"/>
              <a:gd name="connsiteX2" fmla="*/ 2601798 w 2990731"/>
              <a:gd name="connsiteY2" fmla="*/ 3252880 h 3290587"/>
              <a:gd name="connsiteX3" fmla="*/ 0 w 2990731"/>
              <a:gd name="connsiteY3" fmla="*/ 3290587 h 3290587"/>
              <a:gd name="connsiteX0" fmla="*/ 2290713 w 2842840"/>
              <a:gd name="connsiteY0" fmla="*/ 553742 h 3834270"/>
              <a:gd name="connsiteX1" fmla="*/ 2686638 w 2842840"/>
              <a:gd name="connsiteY1" fmla="*/ 544316 h 3834270"/>
              <a:gd name="connsiteX2" fmla="*/ 2601798 w 2842840"/>
              <a:gd name="connsiteY2" fmla="*/ 3796563 h 3834270"/>
              <a:gd name="connsiteX3" fmla="*/ 0 w 2842840"/>
              <a:gd name="connsiteY3" fmla="*/ 3834270 h 3834270"/>
              <a:gd name="connsiteX0" fmla="*/ 2290713 w 2967807"/>
              <a:gd name="connsiteY0" fmla="*/ 9437 h 3289965"/>
              <a:gd name="connsiteX1" fmla="*/ 2686638 w 2967807"/>
              <a:gd name="connsiteY1" fmla="*/ 11 h 3289965"/>
              <a:gd name="connsiteX2" fmla="*/ 2601798 w 2967807"/>
              <a:gd name="connsiteY2" fmla="*/ 3252258 h 3289965"/>
              <a:gd name="connsiteX3" fmla="*/ 0 w 2967807"/>
              <a:gd name="connsiteY3" fmla="*/ 3289965 h 3289965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9426 h 3289954"/>
              <a:gd name="connsiteX1" fmla="*/ 2686638 w 2834614"/>
              <a:gd name="connsiteY1" fmla="*/ 0 h 3289954"/>
              <a:gd name="connsiteX2" fmla="*/ 2601798 w 2834614"/>
              <a:gd name="connsiteY2" fmla="*/ 3252247 h 3289954"/>
              <a:gd name="connsiteX3" fmla="*/ 0 w 2834614"/>
              <a:gd name="connsiteY3" fmla="*/ 3289954 h 3289954"/>
              <a:gd name="connsiteX0" fmla="*/ 2290713 w 2840059"/>
              <a:gd name="connsiteY0" fmla="*/ 9426 h 3289954"/>
              <a:gd name="connsiteX1" fmla="*/ 2686638 w 2840059"/>
              <a:gd name="connsiteY1" fmla="*/ 0 h 3289954"/>
              <a:gd name="connsiteX2" fmla="*/ 2601798 w 2840059"/>
              <a:gd name="connsiteY2" fmla="*/ 3252247 h 3289954"/>
              <a:gd name="connsiteX3" fmla="*/ 0 w 2840059"/>
              <a:gd name="connsiteY3" fmla="*/ 3289954 h 3289954"/>
              <a:gd name="connsiteX0" fmla="*/ 2290713 w 2698686"/>
              <a:gd name="connsiteY0" fmla="*/ 9426 h 3289954"/>
              <a:gd name="connsiteX1" fmla="*/ 2686638 w 2698686"/>
              <a:gd name="connsiteY1" fmla="*/ 0 h 3289954"/>
              <a:gd name="connsiteX2" fmla="*/ 2601798 w 2698686"/>
              <a:gd name="connsiteY2" fmla="*/ 3252247 h 3289954"/>
              <a:gd name="connsiteX3" fmla="*/ 0 w 2698686"/>
              <a:gd name="connsiteY3" fmla="*/ 3289954 h 3289954"/>
              <a:gd name="connsiteX0" fmla="*/ 2290713 w 2700903"/>
              <a:gd name="connsiteY0" fmla="*/ 9426 h 3289954"/>
              <a:gd name="connsiteX1" fmla="*/ 2686638 w 2700903"/>
              <a:gd name="connsiteY1" fmla="*/ 0 h 3289954"/>
              <a:gd name="connsiteX2" fmla="*/ 2601798 w 2700903"/>
              <a:gd name="connsiteY2" fmla="*/ 3252247 h 3289954"/>
              <a:gd name="connsiteX3" fmla="*/ 0 w 2700903"/>
              <a:gd name="connsiteY3" fmla="*/ 3289954 h 3289954"/>
              <a:gd name="connsiteX0" fmla="*/ 2290713 w 2705196"/>
              <a:gd name="connsiteY0" fmla="*/ 9426 h 3289954"/>
              <a:gd name="connsiteX1" fmla="*/ 2686638 w 2705196"/>
              <a:gd name="connsiteY1" fmla="*/ 0 h 3289954"/>
              <a:gd name="connsiteX2" fmla="*/ 2601798 w 2705196"/>
              <a:gd name="connsiteY2" fmla="*/ 3252247 h 3289954"/>
              <a:gd name="connsiteX3" fmla="*/ 0 w 2705196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7318"/>
              <a:gd name="connsiteY0" fmla="*/ 9426 h 3289954"/>
              <a:gd name="connsiteX1" fmla="*/ 2686638 w 2687318"/>
              <a:gd name="connsiteY1" fmla="*/ 0 h 3289954"/>
              <a:gd name="connsiteX2" fmla="*/ 2601798 w 2687318"/>
              <a:gd name="connsiteY2" fmla="*/ 3252247 h 3289954"/>
              <a:gd name="connsiteX3" fmla="*/ 0 w 2687318"/>
              <a:gd name="connsiteY3" fmla="*/ 3289954 h 3289954"/>
              <a:gd name="connsiteX0" fmla="*/ 2290713 w 2687635"/>
              <a:gd name="connsiteY0" fmla="*/ 9426 h 3289954"/>
              <a:gd name="connsiteX1" fmla="*/ 2686638 w 2687635"/>
              <a:gd name="connsiteY1" fmla="*/ 0 h 3289954"/>
              <a:gd name="connsiteX2" fmla="*/ 2601798 w 2687635"/>
              <a:gd name="connsiteY2" fmla="*/ 3252247 h 3289954"/>
              <a:gd name="connsiteX3" fmla="*/ 0 w 2687635"/>
              <a:gd name="connsiteY3" fmla="*/ 3289954 h 3289954"/>
              <a:gd name="connsiteX0" fmla="*/ 3393649 w 3790571"/>
              <a:gd name="connsiteY0" fmla="*/ 9426 h 3318235"/>
              <a:gd name="connsiteX1" fmla="*/ 3789574 w 3790571"/>
              <a:gd name="connsiteY1" fmla="*/ 0 h 3318235"/>
              <a:gd name="connsiteX2" fmla="*/ 3704734 w 3790571"/>
              <a:gd name="connsiteY2" fmla="*/ 3252247 h 3318235"/>
              <a:gd name="connsiteX3" fmla="*/ 0 w 3790571"/>
              <a:gd name="connsiteY3" fmla="*/ 3318235 h 3318235"/>
              <a:gd name="connsiteX0" fmla="*/ 3393649 w 3790571"/>
              <a:gd name="connsiteY0" fmla="*/ 365209 h 3674018"/>
              <a:gd name="connsiteX1" fmla="*/ 3789574 w 3790571"/>
              <a:gd name="connsiteY1" fmla="*/ 355783 h 3674018"/>
              <a:gd name="connsiteX2" fmla="*/ 3704734 w 3790571"/>
              <a:gd name="connsiteY2" fmla="*/ 3608030 h 3674018"/>
              <a:gd name="connsiteX3" fmla="*/ 0 w 3790571"/>
              <a:gd name="connsiteY3" fmla="*/ 3674018 h 3674018"/>
              <a:gd name="connsiteX0" fmla="*/ 3393649 w 3888375"/>
              <a:gd name="connsiteY0" fmla="*/ 21852 h 3330661"/>
              <a:gd name="connsiteX1" fmla="*/ 3789574 w 3888375"/>
              <a:gd name="connsiteY1" fmla="*/ 12426 h 3330661"/>
              <a:gd name="connsiteX2" fmla="*/ 3704734 w 3888375"/>
              <a:gd name="connsiteY2" fmla="*/ 3264673 h 3330661"/>
              <a:gd name="connsiteX3" fmla="*/ 0 w 3888375"/>
              <a:gd name="connsiteY3" fmla="*/ 3330661 h 3330661"/>
              <a:gd name="connsiteX0" fmla="*/ 3393649 w 4335412"/>
              <a:gd name="connsiteY0" fmla="*/ 21852 h 3330661"/>
              <a:gd name="connsiteX1" fmla="*/ 3789574 w 4335412"/>
              <a:gd name="connsiteY1" fmla="*/ 12426 h 3330661"/>
              <a:gd name="connsiteX2" fmla="*/ 3704734 w 4335412"/>
              <a:gd name="connsiteY2" fmla="*/ 3264673 h 3330661"/>
              <a:gd name="connsiteX3" fmla="*/ 0 w 4335412"/>
              <a:gd name="connsiteY3" fmla="*/ 3330661 h 3330661"/>
              <a:gd name="connsiteX0" fmla="*/ 3393649 w 3904206"/>
              <a:gd name="connsiteY0" fmla="*/ 21852 h 3405418"/>
              <a:gd name="connsiteX1" fmla="*/ 3789574 w 3904206"/>
              <a:gd name="connsiteY1" fmla="*/ 12426 h 3405418"/>
              <a:gd name="connsiteX2" fmla="*/ 3704734 w 3904206"/>
              <a:gd name="connsiteY2" fmla="*/ 3264673 h 3405418"/>
              <a:gd name="connsiteX3" fmla="*/ 0 w 3904206"/>
              <a:gd name="connsiteY3" fmla="*/ 3330661 h 3405418"/>
              <a:gd name="connsiteX0" fmla="*/ 3393649 w 3904206"/>
              <a:gd name="connsiteY0" fmla="*/ 21852 h 3364386"/>
              <a:gd name="connsiteX1" fmla="*/ 3789574 w 3904206"/>
              <a:gd name="connsiteY1" fmla="*/ 12426 h 3364386"/>
              <a:gd name="connsiteX2" fmla="*/ 3704734 w 3904206"/>
              <a:gd name="connsiteY2" fmla="*/ 3264673 h 3364386"/>
              <a:gd name="connsiteX3" fmla="*/ 0 w 3904206"/>
              <a:gd name="connsiteY3" fmla="*/ 3330661 h 3364386"/>
              <a:gd name="connsiteX0" fmla="*/ 3393649 w 3793537"/>
              <a:gd name="connsiteY0" fmla="*/ 239524 h 3548333"/>
              <a:gd name="connsiteX1" fmla="*/ 3789574 w 3793537"/>
              <a:gd name="connsiteY1" fmla="*/ 230098 h 3548333"/>
              <a:gd name="connsiteX2" fmla="*/ 3553905 w 3793537"/>
              <a:gd name="connsiteY2" fmla="*/ 3369224 h 3548333"/>
              <a:gd name="connsiteX3" fmla="*/ 0 w 3793537"/>
              <a:gd name="connsiteY3" fmla="*/ 3548333 h 3548333"/>
              <a:gd name="connsiteX0" fmla="*/ 3393649 w 3793537"/>
              <a:gd name="connsiteY0" fmla="*/ 229535 h 3538344"/>
              <a:gd name="connsiteX1" fmla="*/ 3789574 w 3793537"/>
              <a:gd name="connsiteY1" fmla="*/ 220109 h 3538344"/>
              <a:gd name="connsiteX2" fmla="*/ 3553905 w 3793537"/>
              <a:gd name="connsiteY2" fmla="*/ 3359235 h 3538344"/>
              <a:gd name="connsiteX3" fmla="*/ 0 w 3793537"/>
              <a:gd name="connsiteY3" fmla="*/ 3538344 h 3538344"/>
              <a:gd name="connsiteX0" fmla="*/ 3393649 w 3860806"/>
              <a:gd name="connsiteY0" fmla="*/ 16587 h 3325396"/>
              <a:gd name="connsiteX1" fmla="*/ 3789574 w 3860806"/>
              <a:gd name="connsiteY1" fmla="*/ 7161 h 3325396"/>
              <a:gd name="connsiteX2" fmla="*/ 3553905 w 3860806"/>
              <a:gd name="connsiteY2" fmla="*/ 3146287 h 3325396"/>
              <a:gd name="connsiteX3" fmla="*/ 0 w 3860806"/>
              <a:gd name="connsiteY3" fmla="*/ 3325396 h 3325396"/>
              <a:gd name="connsiteX0" fmla="*/ 3393649 w 3860806"/>
              <a:gd name="connsiteY0" fmla="*/ 21851 h 3330660"/>
              <a:gd name="connsiteX1" fmla="*/ 3789574 w 3860806"/>
              <a:gd name="connsiteY1" fmla="*/ 12425 h 3330660"/>
              <a:gd name="connsiteX2" fmla="*/ 3553905 w 3860806"/>
              <a:gd name="connsiteY2" fmla="*/ 3151551 h 3330660"/>
              <a:gd name="connsiteX3" fmla="*/ 0 w 3860806"/>
              <a:gd name="connsiteY3" fmla="*/ 3330660 h 3330660"/>
              <a:gd name="connsiteX0" fmla="*/ 3393649 w 3793537"/>
              <a:gd name="connsiteY0" fmla="*/ 184764 h 3578415"/>
              <a:gd name="connsiteX1" fmla="*/ 3789574 w 3793537"/>
              <a:gd name="connsiteY1" fmla="*/ 260180 h 3578415"/>
              <a:gd name="connsiteX2" fmla="*/ 3553905 w 3793537"/>
              <a:gd name="connsiteY2" fmla="*/ 3399306 h 3578415"/>
              <a:gd name="connsiteX3" fmla="*/ 0 w 3793537"/>
              <a:gd name="connsiteY3" fmla="*/ 3578415 h 3578415"/>
              <a:gd name="connsiteX0" fmla="*/ 3393649 w 3952200"/>
              <a:gd name="connsiteY0" fmla="*/ 96641 h 3601764"/>
              <a:gd name="connsiteX1" fmla="*/ 3789574 w 3952200"/>
              <a:gd name="connsiteY1" fmla="*/ 172057 h 3601764"/>
              <a:gd name="connsiteX2" fmla="*/ 3893269 w 3952200"/>
              <a:gd name="connsiteY2" fmla="*/ 247471 h 3601764"/>
              <a:gd name="connsiteX3" fmla="*/ 3553905 w 3952200"/>
              <a:gd name="connsiteY3" fmla="*/ 3311183 h 3601764"/>
              <a:gd name="connsiteX4" fmla="*/ 0 w 3952200"/>
              <a:gd name="connsiteY4" fmla="*/ 3490292 h 3601764"/>
              <a:gd name="connsiteX0" fmla="*/ 3393649 w 3920991"/>
              <a:gd name="connsiteY0" fmla="*/ 184764 h 3689887"/>
              <a:gd name="connsiteX1" fmla="*/ 3789574 w 3920991"/>
              <a:gd name="connsiteY1" fmla="*/ 260180 h 3689887"/>
              <a:gd name="connsiteX2" fmla="*/ 3553905 w 3920991"/>
              <a:gd name="connsiteY2" fmla="*/ 3399306 h 3689887"/>
              <a:gd name="connsiteX3" fmla="*/ 0 w 3920991"/>
              <a:gd name="connsiteY3" fmla="*/ 3578415 h 3689887"/>
              <a:gd name="connsiteX0" fmla="*/ 3393649 w 3943926"/>
              <a:gd name="connsiteY0" fmla="*/ 164008 h 3669131"/>
              <a:gd name="connsiteX1" fmla="*/ 3789574 w 3943926"/>
              <a:gd name="connsiteY1" fmla="*/ 239424 h 3669131"/>
              <a:gd name="connsiteX2" fmla="*/ 3553905 w 3943926"/>
              <a:gd name="connsiteY2" fmla="*/ 3378550 h 3669131"/>
              <a:gd name="connsiteX3" fmla="*/ 0 w 3943926"/>
              <a:gd name="connsiteY3" fmla="*/ 3557659 h 3669131"/>
              <a:gd name="connsiteX0" fmla="*/ 3393649 w 4011824"/>
              <a:gd name="connsiteY0" fmla="*/ 22990 h 3528113"/>
              <a:gd name="connsiteX1" fmla="*/ 3789574 w 4011824"/>
              <a:gd name="connsiteY1" fmla="*/ 98406 h 3528113"/>
              <a:gd name="connsiteX2" fmla="*/ 3553905 w 4011824"/>
              <a:gd name="connsiteY2" fmla="*/ 3237532 h 3528113"/>
              <a:gd name="connsiteX3" fmla="*/ 0 w 4011824"/>
              <a:gd name="connsiteY3" fmla="*/ 3416641 h 3528113"/>
              <a:gd name="connsiteX0" fmla="*/ 3393649 w 3973406"/>
              <a:gd name="connsiteY0" fmla="*/ 7451 h 3515244"/>
              <a:gd name="connsiteX1" fmla="*/ 3723586 w 3973406"/>
              <a:gd name="connsiteY1" fmla="*/ 120574 h 3515244"/>
              <a:gd name="connsiteX2" fmla="*/ 3553905 w 3973406"/>
              <a:gd name="connsiteY2" fmla="*/ 3221993 h 3515244"/>
              <a:gd name="connsiteX3" fmla="*/ 0 w 3973406"/>
              <a:gd name="connsiteY3" fmla="*/ 3401102 h 3515244"/>
              <a:gd name="connsiteX0" fmla="*/ 3393649 w 3883992"/>
              <a:gd name="connsiteY0" fmla="*/ 7451 h 3539410"/>
              <a:gd name="connsiteX1" fmla="*/ 3723586 w 3883992"/>
              <a:gd name="connsiteY1" fmla="*/ 120574 h 3539410"/>
              <a:gd name="connsiteX2" fmla="*/ 3553905 w 3883992"/>
              <a:gd name="connsiteY2" fmla="*/ 3221993 h 3539410"/>
              <a:gd name="connsiteX3" fmla="*/ 0 w 3883992"/>
              <a:gd name="connsiteY3" fmla="*/ 3401102 h 3539410"/>
              <a:gd name="connsiteX0" fmla="*/ 3723586 w 3883992"/>
              <a:gd name="connsiteY0" fmla="*/ 0 h 3418836"/>
              <a:gd name="connsiteX1" fmla="*/ 3553905 w 3883992"/>
              <a:gd name="connsiteY1" fmla="*/ 3101419 h 3418836"/>
              <a:gd name="connsiteX2" fmla="*/ 0 w 3883992"/>
              <a:gd name="connsiteY2" fmla="*/ 3280528 h 3418836"/>
              <a:gd name="connsiteX0" fmla="*/ 3374795 w 3818001"/>
              <a:gd name="connsiteY0" fmla="*/ 0 h 3475433"/>
              <a:gd name="connsiteX1" fmla="*/ 3553905 w 3818001"/>
              <a:gd name="connsiteY1" fmla="*/ 3176833 h 3475433"/>
              <a:gd name="connsiteX2" fmla="*/ 0 w 3818001"/>
              <a:gd name="connsiteY2" fmla="*/ 3355942 h 3475433"/>
              <a:gd name="connsiteX0" fmla="*/ 3242820 w 3776439"/>
              <a:gd name="connsiteY0" fmla="*/ 0 h 2708881"/>
              <a:gd name="connsiteX1" fmla="*/ 3553905 w 3776439"/>
              <a:gd name="connsiteY1" fmla="*/ 2460396 h 2708881"/>
              <a:gd name="connsiteX2" fmla="*/ 0 w 3776439"/>
              <a:gd name="connsiteY2" fmla="*/ 2639505 h 2708881"/>
              <a:gd name="connsiteX0" fmla="*/ 3242820 w 3454528"/>
              <a:gd name="connsiteY0" fmla="*/ 0 h 2639505"/>
              <a:gd name="connsiteX1" fmla="*/ 3054285 w 3454528"/>
              <a:gd name="connsiteY1" fmla="*/ 2036190 h 2639505"/>
              <a:gd name="connsiteX2" fmla="*/ 0 w 3454528"/>
              <a:gd name="connsiteY2" fmla="*/ 2639505 h 2639505"/>
              <a:gd name="connsiteX0" fmla="*/ 3063710 w 3265172"/>
              <a:gd name="connsiteY0" fmla="*/ 0 h 2469823"/>
              <a:gd name="connsiteX1" fmla="*/ 2875175 w 3265172"/>
              <a:gd name="connsiteY1" fmla="*/ 2036190 h 2469823"/>
              <a:gd name="connsiteX2" fmla="*/ 0 w 3265172"/>
              <a:gd name="connsiteY2" fmla="*/ 2469823 h 2469823"/>
              <a:gd name="connsiteX0" fmla="*/ 3063710 w 3388102"/>
              <a:gd name="connsiteY0" fmla="*/ 0 h 2469823"/>
              <a:gd name="connsiteX1" fmla="*/ 2875175 w 3388102"/>
              <a:gd name="connsiteY1" fmla="*/ 2036190 h 2469823"/>
              <a:gd name="connsiteX2" fmla="*/ 0 w 3388102"/>
              <a:gd name="connsiteY2" fmla="*/ 2469823 h 2469823"/>
              <a:gd name="connsiteX0" fmla="*/ 3063710 w 3405036"/>
              <a:gd name="connsiteY0" fmla="*/ 0 h 2469823"/>
              <a:gd name="connsiteX1" fmla="*/ 2875175 w 3405036"/>
              <a:gd name="connsiteY1" fmla="*/ 2036190 h 2469823"/>
              <a:gd name="connsiteX2" fmla="*/ 0 w 3405036"/>
              <a:gd name="connsiteY2" fmla="*/ 2469823 h 2469823"/>
              <a:gd name="connsiteX0" fmla="*/ 2573516 w 2874911"/>
              <a:gd name="connsiteY0" fmla="*/ 0 h 2422689"/>
              <a:gd name="connsiteX1" fmla="*/ 2384981 w 2874911"/>
              <a:gd name="connsiteY1" fmla="*/ 2036190 h 2422689"/>
              <a:gd name="connsiteX2" fmla="*/ 0 w 2874911"/>
              <a:gd name="connsiteY2" fmla="*/ 2422689 h 2422689"/>
              <a:gd name="connsiteX0" fmla="*/ 2714918 w 3022764"/>
              <a:gd name="connsiteY0" fmla="*/ 0 h 2488677"/>
              <a:gd name="connsiteX1" fmla="*/ 2526383 w 3022764"/>
              <a:gd name="connsiteY1" fmla="*/ 2036190 h 2488677"/>
              <a:gd name="connsiteX2" fmla="*/ 0 w 3022764"/>
              <a:gd name="connsiteY2" fmla="*/ 2488677 h 2488677"/>
              <a:gd name="connsiteX0" fmla="*/ 2714918 w 3129147"/>
              <a:gd name="connsiteY0" fmla="*/ 0 h 2495917"/>
              <a:gd name="connsiteX1" fmla="*/ 2780907 w 3129147"/>
              <a:gd name="connsiteY1" fmla="*/ 2196446 h 2495917"/>
              <a:gd name="connsiteX2" fmla="*/ 0 w 3129147"/>
              <a:gd name="connsiteY2" fmla="*/ 2488677 h 2495917"/>
              <a:gd name="connsiteX0" fmla="*/ 2516955 w 3031677"/>
              <a:gd name="connsiteY0" fmla="*/ 0 h 1791093"/>
              <a:gd name="connsiteX1" fmla="*/ 2780907 w 3031677"/>
              <a:gd name="connsiteY1" fmla="*/ 1498862 h 1791093"/>
              <a:gd name="connsiteX2" fmla="*/ 0 w 3031677"/>
              <a:gd name="connsiteY2" fmla="*/ 1791093 h 1791093"/>
              <a:gd name="connsiteX0" fmla="*/ 2516955 w 2790370"/>
              <a:gd name="connsiteY0" fmla="*/ 0 h 1791093"/>
              <a:gd name="connsiteX1" fmla="*/ 2243579 w 2790370"/>
              <a:gd name="connsiteY1" fmla="*/ 1121790 h 1791093"/>
              <a:gd name="connsiteX2" fmla="*/ 0 w 2790370"/>
              <a:gd name="connsiteY2" fmla="*/ 1791093 h 1791093"/>
              <a:gd name="connsiteX0" fmla="*/ 2366127 w 2633682"/>
              <a:gd name="connsiteY0" fmla="*/ 0 h 1517716"/>
              <a:gd name="connsiteX1" fmla="*/ 2092751 w 2633682"/>
              <a:gd name="connsiteY1" fmla="*/ 1121790 h 1517716"/>
              <a:gd name="connsiteX2" fmla="*/ 0 w 2633682"/>
              <a:gd name="connsiteY2" fmla="*/ 1517716 h 1517716"/>
              <a:gd name="connsiteX0" fmla="*/ 2762053 w 3045340"/>
              <a:gd name="connsiteY0" fmla="*/ 0 h 1593131"/>
              <a:gd name="connsiteX1" fmla="*/ 2488677 w 3045340"/>
              <a:gd name="connsiteY1" fmla="*/ 1121790 h 1593131"/>
              <a:gd name="connsiteX2" fmla="*/ 0 w 3045340"/>
              <a:gd name="connsiteY2" fmla="*/ 1593131 h 1593131"/>
              <a:gd name="connsiteX0" fmla="*/ 2762053 w 3065800"/>
              <a:gd name="connsiteY0" fmla="*/ 0 h 1593131"/>
              <a:gd name="connsiteX1" fmla="*/ 2554665 w 3065800"/>
              <a:gd name="connsiteY1" fmla="*/ 1357460 h 1593131"/>
              <a:gd name="connsiteX2" fmla="*/ 0 w 3065800"/>
              <a:gd name="connsiteY2" fmla="*/ 1593131 h 1593131"/>
              <a:gd name="connsiteX0" fmla="*/ 2762053 w 3095733"/>
              <a:gd name="connsiteY0" fmla="*/ 0 h 1593131"/>
              <a:gd name="connsiteX1" fmla="*/ 2639506 w 3095733"/>
              <a:gd name="connsiteY1" fmla="*/ 1329180 h 1593131"/>
              <a:gd name="connsiteX2" fmla="*/ 0 w 3095733"/>
              <a:gd name="connsiteY2" fmla="*/ 1593131 h 1593131"/>
              <a:gd name="connsiteX0" fmla="*/ 2762053 w 3070779"/>
              <a:gd name="connsiteY0" fmla="*/ 0 h 1593131"/>
              <a:gd name="connsiteX1" fmla="*/ 2639506 w 3070779"/>
              <a:gd name="connsiteY1" fmla="*/ 1329180 h 1593131"/>
              <a:gd name="connsiteX2" fmla="*/ 0 w 3070779"/>
              <a:gd name="connsiteY2" fmla="*/ 1593131 h 1593131"/>
              <a:gd name="connsiteX0" fmla="*/ 2762053 w 3073454"/>
              <a:gd name="connsiteY0" fmla="*/ 0 h 1593131"/>
              <a:gd name="connsiteX1" fmla="*/ 2639506 w 3073454"/>
              <a:gd name="connsiteY1" fmla="*/ 1329180 h 1593131"/>
              <a:gd name="connsiteX2" fmla="*/ 0 w 3073454"/>
              <a:gd name="connsiteY2" fmla="*/ 1593131 h 1593131"/>
              <a:gd name="connsiteX0" fmla="*/ 2432115 w 2905691"/>
              <a:gd name="connsiteY0" fmla="*/ 0 h 1385741"/>
              <a:gd name="connsiteX1" fmla="*/ 2639506 w 2905691"/>
              <a:gd name="connsiteY1" fmla="*/ 1121790 h 1385741"/>
              <a:gd name="connsiteX2" fmla="*/ 0 w 2905691"/>
              <a:gd name="connsiteY2" fmla="*/ 1385741 h 1385741"/>
              <a:gd name="connsiteX0" fmla="*/ 2432115 w 2826140"/>
              <a:gd name="connsiteY0" fmla="*/ 0 h 1385741"/>
              <a:gd name="connsiteX1" fmla="*/ 2589228 w 2826140"/>
              <a:gd name="connsiteY1" fmla="*/ 157112 h 1385741"/>
              <a:gd name="connsiteX2" fmla="*/ 2639506 w 2826140"/>
              <a:gd name="connsiteY2" fmla="*/ 1121790 h 1385741"/>
              <a:gd name="connsiteX3" fmla="*/ 0 w 2826140"/>
              <a:gd name="connsiteY3" fmla="*/ 1385741 h 1385741"/>
              <a:gd name="connsiteX0" fmla="*/ 2139884 w 2826140"/>
              <a:gd name="connsiteY0" fmla="*/ 0 h 1376315"/>
              <a:gd name="connsiteX1" fmla="*/ 2589228 w 2826140"/>
              <a:gd name="connsiteY1" fmla="*/ 147686 h 1376315"/>
              <a:gd name="connsiteX2" fmla="*/ 2639506 w 2826140"/>
              <a:gd name="connsiteY2" fmla="*/ 1112364 h 1376315"/>
              <a:gd name="connsiteX3" fmla="*/ 0 w 2826140"/>
              <a:gd name="connsiteY3" fmla="*/ 1376315 h 1376315"/>
              <a:gd name="connsiteX0" fmla="*/ 2139884 w 2870298"/>
              <a:gd name="connsiteY0" fmla="*/ 0 h 1376315"/>
              <a:gd name="connsiteX1" fmla="*/ 2711776 w 2870298"/>
              <a:gd name="connsiteY1" fmla="*/ 421063 h 1376315"/>
              <a:gd name="connsiteX2" fmla="*/ 2639506 w 2870298"/>
              <a:gd name="connsiteY2" fmla="*/ 1112364 h 1376315"/>
              <a:gd name="connsiteX3" fmla="*/ 0 w 2870298"/>
              <a:gd name="connsiteY3" fmla="*/ 1376315 h 1376315"/>
              <a:gd name="connsiteX0" fmla="*/ 2139884 w 2870298"/>
              <a:gd name="connsiteY0" fmla="*/ 0 h 1376315"/>
              <a:gd name="connsiteX1" fmla="*/ 2711776 w 2870298"/>
              <a:gd name="connsiteY1" fmla="*/ 421063 h 1376315"/>
              <a:gd name="connsiteX2" fmla="*/ 2639506 w 2870298"/>
              <a:gd name="connsiteY2" fmla="*/ 1112364 h 1376315"/>
              <a:gd name="connsiteX3" fmla="*/ 0 w 2870298"/>
              <a:gd name="connsiteY3" fmla="*/ 1376315 h 1376315"/>
              <a:gd name="connsiteX0" fmla="*/ 2139884 w 2895300"/>
              <a:gd name="connsiteY0" fmla="*/ 0 h 1376315"/>
              <a:gd name="connsiteX1" fmla="*/ 2711776 w 2895300"/>
              <a:gd name="connsiteY1" fmla="*/ 421063 h 1376315"/>
              <a:gd name="connsiteX2" fmla="*/ 2639506 w 2895300"/>
              <a:gd name="connsiteY2" fmla="*/ 1112364 h 1376315"/>
              <a:gd name="connsiteX3" fmla="*/ 0 w 2895300"/>
              <a:gd name="connsiteY3" fmla="*/ 1376315 h 1376315"/>
              <a:gd name="connsiteX0" fmla="*/ 1498862 w 2895300"/>
              <a:gd name="connsiteY0" fmla="*/ 0 h 1423449"/>
              <a:gd name="connsiteX1" fmla="*/ 2711776 w 2895300"/>
              <a:gd name="connsiteY1" fmla="*/ 468197 h 1423449"/>
              <a:gd name="connsiteX2" fmla="*/ 2639506 w 2895300"/>
              <a:gd name="connsiteY2" fmla="*/ 1159498 h 1423449"/>
              <a:gd name="connsiteX3" fmla="*/ 0 w 2895300"/>
              <a:gd name="connsiteY3" fmla="*/ 1423449 h 1423449"/>
              <a:gd name="connsiteX0" fmla="*/ 1498862 w 2812770"/>
              <a:gd name="connsiteY0" fmla="*/ 0 h 1423449"/>
              <a:gd name="connsiteX1" fmla="*/ 2711776 w 2812770"/>
              <a:gd name="connsiteY1" fmla="*/ 468197 h 1423449"/>
              <a:gd name="connsiteX2" fmla="*/ 2479250 w 2812770"/>
              <a:gd name="connsiteY2" fmla="*/ 1234912 h 1423449"/>
              <a:gd name="connsiteX3" fmla="*/ 0 w 2812770"/>
              <a:gd name="connsiteY3" fmla="*/ 1423449 h 1423449"/>
              <a:gd name="connsiteX0" fmla="*/ 1498862 w 2824568"/>
              <a:gd name="connsiteY0" fmla="*/ 0 h 1423449"/>
              <a:gd name="connsiteX1" fmla="*/ 2711776 w 2824568"/>
              <a:gd name="connsiteY1" fmla="*/ 468197 h 1423449"/>
              <a:gd name="connsiteX2" fmla="*/ 2479250 w 2824568"/>
              <a:gd name="connsiteY2" fmla="*/ 1234912 h 1423449"/>
              <a:gd name="connsiteX3" fmla="*/ 0 w 2824568"/>
              <a:gd name="connsiteY3" fmla="*/ 1423449 h 1423449"/>
              <a:gd name="connsiteX0" fmla="*/ 1498862 w 2824568"/>
              <a:gd name="connsiteY0" fmla="*/ 0 h 1423449"/>
              <a:gd name="connsiteX1" fmla="*/ 2711776 w 2824568"/>
              <a:gd name="connsiteY1" fmla="*/ 468197 h 1423449"/>
              <a:gd name="connsiteX2" fmla="*/ 2479250 w 2824568"/>
              <a:gd name="connsiteY2" fmla="*/ 1234912 h 1423449"/>
              <a:gd name="connsiteX3" fmla="*/ 0 w 2824568"/>
              <a:gd name="connsiteY3" fmla="*/ 1423449 h 1423449"/>
              <a:gd name="connsiteX0" fmla="*/ 1498862 w 2518190"/>
              <a:gd name="connsiteY0" fmla="*/ 0 h 1423449"/>
              <a:gd name="connsiteX1" fmla="*/ 2479250 w 2518190"/>
              <a:gd name="connsiteY1" fmla="*/ 1234912 h 1423449"/>
              <a:gd name="connsiteX2" fmla="*/ 0 w 2518190"/>
              <a:gd name="connsiteY2" fmla="*/ 1423449 h 1423449"/>
              <a:gd name="connsiteX0" fmla="*/ 1498862 w 2765948"/>
              <a:gd name="connsiteY0" fmla="*/ 0 h 1423449"/>
              <a:gd name="connsiteX1" fmla="*/ 2733774 w 2765948"/>
              <a:gd name="connsiteY1" fmla="*/ 980388 h 1423449"/>
              <a:gd name="connsiteX2" fmla="*/ 0 w 2765948"/>
              <a:gd name="connsiteY2" fmla="*/ 1423449 h 1423449"/>
              <a:gd name="connsiteX0" fmla="*/ 1498862 w 2765948"/>
              <a:gd name="connsiteY0" fmla="*/ 0 h 1423449"/>
              <a:gd name="connsiteX1" fmla="*/ 2733774 w 2765948"/>
              <a:gd name="connsiteY1" fmla="*/ 980388 h 1423449"/>
              <a:gd name="connsiteX2" fmla="*/ 0 w 2765948"/>
              <a:gd name="connsiteY2" fmla="*/ 1423449 h 1423449"/>
              <a:gd name="connsiteX0" fmla="*/ 1498862 w 2765948"/>
              <a:gd name="connsiteY0" fmla="*/ 0 h 1423449"/>
              <a:gd name="connsiteX1" fmla="*/ 2733774 w 2765948"/>
              <a:gd name="connsiteY1" fmla="*/ 980388 h 1423449"/>
              <a:gd name="connsiteX2" fmla="*/ 0 w 2765948"/>
              <a:gd name="connsiteY2" fmla="*/ 1423449 h 1423449"/>
              <a:gd name="connsiteX0" fmla="*/ 1498862 w 2735576"/>
              <a:gd name="connsiteY0" fmla="*/ 0 h 1423449"/>
              <a:gd name="connsiteX1" fmla="*/ 2733774 w 2735576"/>
              <a:gd name="connsiteY1" fmla="*/ 980388 h 1423449"/>
              <a:gd name="connsiteX2" fmla="*/ 0 w 2735576"/>
              <a:gd name="connsiteY2" fmla="*/ 1423449 h 1423449"/>
              <a:gd name="connsiteX0" fmla="*/ 1498862 w 2736286"/>
              <a:gd name="connsiteY0" fmla="*/ 0 h 1423449"/>
              <a:gd name="connsiteX1" fmla="*/ 2733774 w 2736286"/>
              <a:gd name="connsiteY1" fmla="*/ 980388 h 1423449"/>
              <a:gd name="connsiteX2" fmla="*/ 0 w 2736286"/>
              <a:gd name="connsiteY2" fmla="*/ 1423449 h 1423449"/>
              <a:gd name="connsiteX0" fmla="*/ 1498862 w 2802084"/>
              <a:gd name="connsiteY0" fmla="*/ 0 h 1423449"/>
              <a:gd name="connsiteX1" fmla="*/ 2799762 w 2802084"/>
              <a:gd name="connsiteY1" fmla="*/ 895546 h 1423449"/>
              <a:gd name="connsiteX2" fmla="*/ 0 w 2802084"/>
              <a:gd name="connsiteY2" fmla="*/ 1423449 h 1423449"/>
              <a:gd name="connsiteX0" fmla="*/ 1498862 w 2799762"/>
              <a:gd name="connsiteY0" fmla="*/ 0 h 1423449"/>
              <a:gd name="connsiteX1" fmla="*/ 2799762 w 2799762"/>
              <a:gd name="connsiteY1" fmla="*/ 895546 h 1423449"/>
              <a:gd name="connsiteX2" fmla="*/ 0 w 2799762"/>
              <a:gd name="connsiteY2" fmla="*/ 1423449 h 1423449"/>
              <a:gd name="connsiteX0" fmla="*/ 1498862 w 2799762"/>
              <a:gd name="connsiteY0" fmla="*/ 0 h 1423449"/>
              <a:gd name="connsiteX1" fmla="*/ 2799762 w 2799762"/>
              <a:gd name="connsiteY1" fmla="*/ 895546 h 1423449"/>
              <a:gd name="connsiteX2" fmla="*/ 0 w 2799762"/>
              <a:gd name="connsiteY2" fmla="*/ 1423449 h 1423449"/>
              <a:gd name="connsiteX0" fmla="*/ 1498862 w 2882710"/>
              <a:gd name="connsiteY0" fmla="*/ 0 h 1423449"/>
              <a:gd name="connsiteX1" fmla="*/ 2799762 w 2882710"/>
              <a:gd name="connsiteY1" fmla="*/ 895546 h 1423449"/>
              <a:gd name="connsiteX2" fmla="*/ 0 w 2882710"/>
              <a:gd name="connsiteY2" fmla="*/ 1423449 h 1423449"/>
              <a:gd name="connsiteX0" fmla="*/ 1498862 w 2851961"/>
              <a:gd name="connsiteY0" fmla="*/ 0 h 1423449"/>
              <a:gd name="connsiteX1" fmla="*/ 2799762 w 2851961"/>
              <a:gd name="connsiteY1" fmla="*/ 895546 h 1423449"/>
              <a:gd name="connsiteX2" fmla="*/ 0 w 2851961"/>
              <a:gd name="connsiteY2" fmla="*/ 1423449 h 142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1961" h="1423449">
                <a:moveTo>
                  <a:pt x="1498862" y="0"/>
                </a:moveTo>
                <a:cubicBezTo>
                  <a:pt x="2023621" y="181858"/>
                  <a:pt x="3100896" y="396972"/>
                  <a:pt x="2799762" y="895546"/>
                </a:cubicBezTo>
                <a:cubicBezTo>
                  <a:pt x="2498628" y="1394120"/>
                  <a:pt x="1234911" y="1401453"/>
                  <a:pt x="0" y="1423449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5953028" y="5547675"/>
            <a:ext cx="2218399" cy="642703"/>
          </a:xfrm>
          <a:custGeom>
            <a:avLst/>
            <a:gdLst>
              <a:gd name="connsiteX0" fmla="*/ 2384982 w 2677212"/>
              <a:gd name="connsiteY0" fmla="*/ 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262433 w 2677212"/>
              <a:gd name="connsiteY0" fmla="*/ 0 h 3271101"/>
              <a:gd name="connsiteX1" fmla="*/ 2677212 w 2677212"/>
              <a:gd name="connsiteY1" fmla="*/ 9427 h 3271101"/>
              <a:gd name="connsiteX2" fmla="*/ 2592371 w 2677212"/>
              <a:gd name="connsiteY2" fmla="*/ 3110846 h 3271101"/>
              <a:gd name="connsiteX3" fmla="*/ 0 w 2677212"/>
              <a:gd name="connsiteY3" fmla="*/ 3271101 h 3271101"/>
              <a:gd name="connsiteX0" fmla="*/ 2121031 w 2677212"/>
              <a:gd name="connsiteY0" fmla="*/ 28280 h 3261674"/>
              <a:gd name="connsiteX1" fmla="*/ 2677212 w 2677212"/>
              <a:gd name="connsiteY1" fmla="*/ 0 h 3261674"/>
              <a:gd name="connsiteX2" fmla="*/ 2592371 w 2677212"/>
              <a:gd name="connsiteY2" fmla="*/ 3101419 h 3261674"/>
              <a:gd name="connsiteX3" fmla="*/ 0 w 2677212"/>
              <a:gd name="connsiteY3" fmla="*/ 3261674 h 3261674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592371 w 2611224"/>
              <a:gd name="connsiteY2" fmla="*/ 3091992 h 3252247"/>
              <a:gd name="connsiteX3" fmla="*/ 0 w 2611224"/>
              <a:gd name="connsiteY3" fmla="*/ 3252247 h 3252247"/>
              <a:gd name="connsiteX0" fmla="*/ 2121031 w 2611224"/>
              <a:gd name="connsiteY0" fmla="*/ 18853 h 3252247"/>
              <a:gd name="connsiteX1" fmla="*/ 2611224 w 2611224"/>
              <a:gd name="connsiteY1" fmla="*/ 0 h 3252247"/>
              <a:gd name="connsiteX2" fmla="*/ 2601798 w 2611224"/>
              <a:gd name="connsiteY2" fmla="*/ 3214540 h 3252247"/>
              <a:gd name="connsiteX3" fmla="*/ 0 w 2611224"/>
              <a:gd name="connsiteY3" fmla="*/ 3252247 h 3252247"/>
              <a:gd name="connsiteX0" fmla="*/ 2290713 w 2611224"/>
              <a:gd name="connsiteY0" fmla="*/ 0 h 3280528"/>
              <a:gd name="connsiteX1" fmla="*/ 2611224 w 2611224"/>
              <a:gd name="connsiteY1" fmla="*/ 28281 h 3280528"/>
              <a:gd name="connsiteX2" fmla="*/ 2601798 w 2611224"/>
              <a:gd name="connsiteY2" fmla="*/ 3242821 h 3280528"/>
              <a:gd name="connsiteX3" fmla="*/ 0 w 2611224"/>
              <a:gd name="connsiteY3" fmla="*/ 3280528 h 3280528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840059"/>
              <a:gd name="connsiteY0" fmla="*/ 247902 h 3528430"/>
              <a:gd name="connsiteX1" fmla="*/ 2686638 w 2840059"/>
              <a:gd name="connsiteY1" fmla="*/ 238476 h 3528430"/>
              <a:gd name="connsiteX2" fmla="*/ 2601798 w 2840059"/>
              <a:gd name="connsiteY2" fmla="*/ 3490723 h 3528430"/>
              <a:gd name="connsiteX3" fmla="*/ 0 w 2840059"/>
              <a:gd name="connsiteY3" fmla="*/ 3528430 h 3528430"/>
              <a:gd name="connsiteX0" fmla="*/ 2290713 w 2990731"/>
              <a:gd name="connsiteY0" fmla="*/ 10059 h 3290587"/>
              <a:gd name="connsiteX1" fmla="*/ 2686638 w 2990731"/>
              <a:gd name="connsiteY1" fmla="*/ 633 h 3290587"/>
              <a:gd name="connsiteX2" fmla="*/ 2601798 w 2990731"/>
              <a:gd name="connsiteY2" fmla="*/ 3252880 h 3290587"/>
              <a:gd name="connsiteX3" fmla="*/ 0 w 2990731"/>
              <a:gd name="connsiteY3" fmla="*/ 3290587 h 3290587"/>
              <a:gd name="connsiteX0" fmla="*/ 2290713 w 2842840"/>
              <a:gd name="connsiteY0" fmla="*/ 553742 h 3834270"/>
              <a:gd name="connsiteX1" fmla="*/ 2686638 w 2842840"/>
              <a:gd name="connsiteY1" fmla="*/ 544316 h 3834270"/>
              <a:gd name="connsiteX2" fmla="*/ 2601798 w 2842840"/>
              <a:gd name="connsiteY2" fmla="*/ 3796563 h 3834270"/>
              <a:gd name="connsiteX3" fmla="*/ 0 w 2842840"/>
              <a:gd name="connsiteY3" fmla="*/ 3834270 h 3834270"/>
              <a:gd name="connsiteX0" fmla="*/ 2290713 w 2967807"/>
              <a:gd name="connsiteY0" fmla="*/ 9437 h 3289965"/>
              <a:gd name="connsiteX1" fmla="*/ 2686638 w 2967807"/>
              <a:gd name="connsiteY1" fmla="*/ 11 h 3289965"/>
              <a:gd name="connsiteX2" fmla="*/ 2601798 w 2967807"/>
              <a:gd name="connsiteY2" fmla="*/ 3252258 h 3289965"/>
              <a:gd name="connsiteX3" fmla="*/ 0 w 2967807"/>
              <a:gd name="connsiteY3" fmla="*/ 3289965 h 3289965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164116 h 3444644"/>
              <a:gd name="connsiteX1" fmla="*/ 2686638 w 2834614"/>
              <a:gd name="connsiteY1" fmla="*/ 154690 h 3444644"/>
              <a:gd name="connsiteX2" fmla="*/ 2601798 w 2834614"/>
              <a:gd name="connsiteY2" fmla="*/ 3406937 h 3444644"/>
              <a:gd name="connsiteX3" fmla="*/ 0 w 2834614"/>
              <a:gd name="connsiteY3" fmla="*/ 3444644 h 3444644"/>
              <a:gd name="connsiteX0" fmla="*/ 2290713 w 2834614"/>
              <a:gd name="connsiteY0" fmla="*/ 9426 h 3289954"/>
              <a:gd name="connsiteX1" fmla="*/ 2686638 w 2834614"/>
              <a:gd name="connsiteY1" fmla="*/ 0 h 3289954"/>
              <a:gd name="connsiteX2" fmla="*/ 2601798 w 2834614"/>
              <a:gd name="connsiteY2" fmla="*/ 3252247 h 3289954"/>
              <a:gd name="connsiteX3" fmla="*/ 0 w 2834614"/>
              <a:gd name="connsiteY3" fmla="*/ 3289954 h 3289954"/>
              <a:gd name="connsiteX0" fmla="*/ 2290713 w 2840059"/>
              <a:gd name="connsiteY0" fmla="*/ 9426 h 3289954"/>
              <a:gd name="connsiteX1" fmla="*/ 2686638 w 2840059"/>
              <a:gd name="connsiteY1" fmla="*/ 0 h 3289954"/>
              <a:gd name="connsiteX2" fmla="*/ 2601798 w 2840059"/>
              <a:gd name="connsiteY2" fmla="*/ 3252247 h 3289954"/>
              <a:gd name="connsiteX3" fmla="*/ 0 w 2840059"/>
              <a:gd name="connsiteY3" fmla="*/ 3289954 h 3289954"/>
              <a:gd name="connsiteX0" fmla="*/ 2290713 w 2698686"/>
              <a:gd name="connsiteY0" fmla="*/ 9426 h 3289954"/>
              <a:gd name="connsiteX1" fmla="*/ 2686638 w 2698686"/>
              <a:gd name="connsiteY1" fmla="*/ 0 h 3289954"/>
              <a:gd name="connsiteX2" fmla="*/ 2601798 w 2698686"/>
              <a:gd name="connsiteY2" fmla="*/ 3252247 h 3289954"/>
              <a:gd name="connsiteX3" fmla="*/ 0 w 2698686"/>
              <a:gd name="connsiteY3" fmla="*/ 3289954 h 3289954"/>
              <a:gd name="connsiteX0" fmla="*/ 2290713 w 2700903"/>
              <a:gd name="connsiteY0" fmla="*/ 9426 h 3289954"/>
              <a:gd name="connsiteX1" fmla="*/ 2686638 w 2700903"/>
              <a:gd name="connsiteY1" fmla="*/ 0 h 3289954"/>
              <a:gd name="connsiteX2" fmla="*/ 2601798 w 2700903"/>
              <a:gd name="connsiteY2" fmla="*/ 3252247 h 3289954"/>
              <a:gd name="connsiteX3" fmla="*/ 0 w 2700903"/>
              <a:gd name="connsiteY3" fmla="*/ 3289954 h 3289954"/>
              <a:gd name="connsiteX0" fmla="*/ 2290713 w 2705196"/>
              <a:gd name="connsiteY0" fmla="*/ 9426 h 3289954"/>
              <a:gd name="connsiteX1" fmla="*/ 2686638 w 2705196"/>
              <a:gd name="connsiteY1" fmla="*/ 0 h 3289954"/>
              <a:gd name="connsiteX2" fmla="*/ 2601798 w 2705196"/>
              <a:gd name="connsiteY2" fmla="*/ 3252247 h 3289954"/>
              <a:gd name="connsiteX3" fmla="*/ 0 w 2705196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6638"/>
              <a:gd name="connsiteY0" fmla="*/ 9426 h 3289954"/>
              <a:gd name="connsiteX1" fmla="*/ 2686638 w 2686638"/>
              <a:gd name="connsiteY1" fmla="*/ 0 h 3289954"/>
              <a:gd name="connsiteX2" fmla="*/ 2601798 w 2686638"/>
              <a:gd name="connsiteY2" fmla="*/ 3252247 h 3289954"/>
              <a:gd name="connsiteX3" fmla="*/ 0 w 2686638"/>
              <a:gd name="connsiteY3" fmla="*/ 3289954 h 3289954"/>
              <a:gd name="connsiteX0" fmla="*/ 2290713 w 2687318"/>
              <a:gd name="connsiteY0" fmla="*/ 9426 h 3289954"/>
              <a:gd name="connsiteX1" fmla="*/ 2686638 w 2687318"/>
              <a:gd name="connsiteY1" fmla="*/ 0 h 3289954"/>
              <a:gd name="connsiteX2" fmla="*/ 2601798 w 2687318"/>
              <a:gd name="connsiteY2" fmla="*/ 3252247 h 3289954"/>
              <a:gd name="connsiteX3" fmla="*/ 0 w 2687318"/>
              <a:gd name="connsiteY3" fmla="*/ 3289954 h 3289954"/>
              <a:gd name="connsiteX0" fmla="*/ 2290713 w 2687635"/>
              <a:gd name="connsiteY0" fmla="*/ 9426 h 3289954"/>
              <a:gd name="connsiteX1" fmla="*/ 2686638 w 2687635"/>
              <a:gd name="connsiteY1" fmla="*/ 0 h 3289954"/>
              <a:gd name="connsiteX2" fmla="*/ 2601798 w 2687635"/>
              <a:gd name="connsiteY2" fmla="*/ 3252247 h 3289954"/>
              <a:gd name="connsiteX3" fmla="*/ 0 w 2687635"/>
              <a:gd name="connsiteY3" fmla="*/ 3289954 h 3289954"/>
              <a:gd name="connsiteX0" fmla="*/ 3393649 w 3790571"/>
              <a:gd name="connsiteY0" fmla="*/ 9426 h 3318235"/>
              <a:gd name="connsiteX1" fmla="*/ 3789574 w 3790571"/>
              <a:gd name="connsiteY1" fmla="*/ 0 h 3318235"/>
              <a:gd name="connsiteX2" fmla="*/ 3704734 w 3790571"/>
              <a:gd name="connsiteY2" fmla="*/ 3252247 h 3318235"/>
              <a:gd name="connsiteX3" fmla="*/ 0 w 3790571"/>
              <a:gd name="connsiteY3" fmla="*/ 3318235 h 3318235"/>
              <a:gd name="connsiteX0" fmla="*/ 3393649 w 3790571"/>
              <a:gd name="connsiteY0" fmla="*/ 365209 h 3674018"/>
              <a:gd name="connsiteX1" fmla="*/ 3789574 w 3790571"/>
              <a:gd name="connsiteY1" fmla="*/ 355783 h 3674018"/>
              <a:gd name="connsiteX2" fmla="*/ 3704734 w 3790571"/>
              <a:gd name="connsiteY2" fmla="*/ 3608030 h 3674018"/>
              <a:gd name="connsiteX3" fmla="*/ 0 w 3790571"/>
              <a:gd name="connsiteY3" fmla="*/ 3674018 h 3674018"/>
              <a:gd name="connsiteX0" fmla="*/ 3393649 w 3888375"/>
              <a:gd name="connsiteY0" fmla="*/ 21852 h 3330661"/>
              <a:gd name="connsiteX1" fmla="*/ 3789574 w 3888375"/>
              <a:gd name="connsiteY1" fmla="*/ 12426 h 3330661"/>
              <a:gd name="connsiteX2" fmla="*/ 3704734 w 3888375"/>
              <a:gd name="connsiteY2" fmla="*/ 3264673 h 3330661"/>
              <a:gd name="connsiteX3" fmla="*/ 0 w 3888375"/>
              <a:gd name="connsiteY3" fmla="*/ 3330661 h 3330661"/>
              <a:gd name="connsiteX0" fmla="*/ 3393649 w 4335412"/>
              <a:gd name="connsiteY0" fmla="*/ 21852 h 3330661"/>
              <a:gd name="connsiteX1" fmla="*/ 3789574 w 4335412"/>
              <a:gd name="connsiteY1" fmla="*/ 12426 h 3330661"/>
              <a:gd name="connsiteX2" fmla="*/ 3704734 w 4335412"/>
              <a:gd name="connsiteY2" fmla="*/ 3264673 h 3330661"/>
              <a:gd name="connsiteX3" fmla="*/ 0 w 4335412"/>
              <a:gd name="connsiteY3" fmla="*/ 3330661 h 3330661"/>
              <a:gd name="connsiteX0" fmla="*/ 3393649 w 3904206"/>
              <a:gd name="connsiteY0" fmla="*/ 21852 h 3405418"/>
              <a:gd name="connsiteX1" fmla="*/ 3789574 w 3904206"/>
              <a:gd name="connsiteY1" fmla="*/ 12426 h 3405418"/>
              <a:gd name="connsiteX2" fmla="*/ 3704734 w 3904206"/>
              <a:gd name="connsiteY2" fmla="*/ 3264673 h 3405418"/>
              <a:gd name="connsiteX3" fmla="*/ 0 w 3904206"/>
              <a:gd name="connsiteY3" fmla="*/ 3330661 h 3405418"/>
              <a:gd name="connsiteX0" fmla="*/ 3393649 w 3904206"/>
              <a:gd name="connsiteY0" fmla="*/ 21852 h 3364386"/>
              <a:gd name="connsiteX1" fmla="*/ 3789574 w 3904206"/>
              <a:gd name="connsiteY1" fmla="*/ 12426 h 3364386"/>
              <a:gd name="connsiteX2" fmla="*/ 3704734 w 3904206"/>
              <a:gd name="connsiteY2" fmla="*/ 3264673 h 3364386"/>
              <a:gd name="connsiteX3" fmla="*/ 0 w 3904206"/>
              <a:gd name="connsiteY3" fmla="*/ 3330661 h 3364386"/>
              <a:gd name="connsiteX0" fmla="*/ 3393649 w 3793537"/>
              <a:gd name="connsiteY0" fmla="*/ 239524 h 3548333"/>
              <a:gd name="connsiteX1" fmla="*/ 3789574 w 3793537"/>
              <a:gd name="connsiteY1" fmla="*/ 230098 h 3548333"/>
              <a:gd name="connsiteX2" fmla="*/ 3553905 w 3793537"/>
              <a:gd name="connsiteY2" fmla="*/ 3369224 h 3548333"/>
              <a:gd name="connsiteX3" fmla="*/ 0 w 3793537"/>
              <a:gd name="connsiteY3" fmla="*/ 3548333 h 3548333"/>
              <a:gd name="connsiteX0" fmla="*/ 3393649 w 3793537"/>
              <a:gd name="connsiteY0" fmla="*/ 229535 h 3538344"/>
              <a:gd name="connsiteX1" fmla="*/ 3789574 w 3793537"/>
              <a:gd name="connsiteY1" fmla="*/ 220109 h 3538344"/>
              <a:gd name="connsiteX2" fmla="*/ 3553905 w 3793537"/>
              <a:gd name="connsiteY2" fmla="*/ 3359235 h 3538344"/>
              <a:gd name="connsiteX3" fmla="*/ 0 w 3793537"/>
              <a:gd name="connsiteY3" fmla="*/ 3538344 h 3538344"/>
              <a:gd name="connsiteX0" fmla="*/ 3393649 w 3860806"/>
              <a:gd name="connsiteY0" fmla="*/ 16587 h 3325396"/>
              <a:gd name="connsiteX1" fmla="*/ 3789574 w 3860806"/>
              <a:gd name="connsiteY1" fmla="*/ 7161 h 3325396"/>
              <a:gd name="connsiteX2" fmla="*/ 3553905 w 3860806"/>
              <a:gd name="connsiteY2" fmla="*/ 3146287 h 3325396"/>
              <a:gd name="connsiteX3" fmla="*/ 0 w 3860806"/>
              <a:gd name="connsiteY3" fmla="*/ 3325396 h 3325396"/>
              <a:gd name="connsiteX0" fmla="*/ 3393649 w 3860806"/>
              <a:gd name="connsiteY0" fmla="*/ 21851 h 3330660"/>
              <a:gd name="connsiteX1" fmla="*/ 3789574 w 3860806"/>
              <a:gd name="connsiteY1" fmla="*/ 12425 h 3330660"/>
              <a:gd name="connsiteX2" fmla="*/ 3553905 w 3860806"/>
              <a:gd name="connsiteY2" fmla="*/ 3151551 h 3330660"/>
              <a:gd name="connsiteX3" fmla="*/ 0 w 3860806"/>
              <a:gd name="connsiteY3" fmla="*/ 3330660 h 3330660"/>
              <a:gd name="connsiteX0" fmla="*/ 3393649 w 3793537"/>
              <a:gd name="connsiteY0" fmla="*/ 184764 h 3578415"/>
              <a:gd name="connsiteX1" fmla="*/ 3789574 w 3793537"/>
              <a:gd name="connsiteY1" fmla="*/ 260180 h 3578415"/>
              <a:gd name="connsiteX2" fmla="*/ 3553905 w 3793537"/>
              <a:gd name="connsiteY2" fmla="*/ 3399306 h 3578415"/>
              <a:gd name="connsiteX3" fmla="*/ 0 w 3793537"/>
              <a:gd name="connsiteY3" fmla="*/ 3578415 h 3578415"/>
              <a:gd name="connsiteX0" fmla="*/ 3393649 w 3952200"/>
              <a:gd name="connsiteY0" fmla="*/ 96641 h 3601764"/>
              <a:gd name="connsiteX1" fmla="*/ 3789574 w 3952200"/>
              <a:gd name="connsiteY1" fmla="*/ 172057 h 3601764"/>
              <a:gd name="connsiteX2" fmla="*/ 3893269 w 3952200"/>
              <a:gd name="connsiteY2" fmla="*/ 247471 h 3601764"/>
              <a:gd name="connsiteX3" fmla="*/ 3553905 w 3952200"/>
              <a:gd name="connsiteY3" fmla="*/ 3311183 h 3601764"/>
              <a:gd name="connsiteX4" fmla="*/ 0 w 3952200"/>
              <a:gd name="connsiteY4" fmla="*/ 3490292 h 3601764"/>
              <a:gd name="connsiteX0" fmla="*/ 3393649 w 3920991"/>
              <a:gd name="connsiteY0" fmla="*/ 184764 h 3689887"/>
              <a:gd name="connsiteX1" fmla="*/ 3789574 w 3920991"/>
              <a:gd name="connsiteY1" fmla="*/ 260180 h 3689887"/>
              <a:gd name="connsiteX2" fmla="*/ 3553905 w 3920991"/>
              <a:gd name="connsiteY2" fmla="*/ 3399306 h 3689887"/>
              <a:gd name="connsiteX3" fmla="*/ 0 w 3920991"/>
              <a:gd name="connsiteY3" fmla="*/ 3578415 h 3689887"/>
              <a:gd name="connsiteX0" fmla="*/ 3393649 w 3943926"/>
              <a:gd name="connsiteY0" fmla="*/ 164008 h 3669131"/>
              <a:gd name="connsiteX1" fmla="*/ 3789574 w 3943926"/>
              <a:gd name="connsiteY1" fmla="*/ 239424 h 3669131"/>
              <a:gd name="connsiteX2" fmla="*/ 3553905 w 3943926"/>
              <a:gd name="connsiteY2" fmla="*/ 3378550 h 3669131"/>
              <a:gd name="connsiteX3" fmla="*/ 0 w 3943926"/>
              <a:gd name="connsiteY3" fmla="*/ 3557659 h 3669131"/>
              <a:gd name="connsiteX0" fmla="*/ 3393649 w 4011824"/>
              <a:gd name="connsiteY0" fmla="*/ 22990 h 3528113"/>
              <a:gd name="connsiteX1" fmla="*/ 3789574 w 4011824"/>
              <a:gd name="connsiteY1" fmla="*/ 98406 h 3528113"/>
              <a:gd name="connsiteX2" fmla="*/ 3553905 w 4011824"/>
              <a:gd name="connsiteY2" fmla="*/ 3237532 h 3528113"/>
              <a:gd name="connsiteX3" fmla="*/ 0 w 4011824"/>
              <a:gd name="connsiteY3" fmla="*/ 3416641 h 3528113"/>
              <a:gd name="connsiteX0" fmla="*/ 3393649 w 3973406"/>
              <a:gd name="connsiteY0" fmla="*/ 7451 h 3515244"/>
              <a:gd name="connsiteX1" fmla="*/ 3723586 w 3973406"/>
              <a:gd name="connsiteY1" fmla="*/ 120574 h 3515244"/>
              <a:gd name="connsiteX2" fmla="*/ 3553905 w 3973406"/>
              <a:gd name="connsiteY2" fmla="*/ 3221993 h 3515244"/>
              <a:gd name="connsiteX3" fmla="*/ 0 w 3973406"/>
              <a:gd name="connsiteY3" fmla="*/ 3401102 h 3515244"/>
              <a:gd name="connsiteX0" fmla="*/ 3393649 w 3883992"/>
              <a:gd name="connsiteY0" fmla="*/ 7451 h 3539410"/>
              <a:gd name="connsiteX1" fmla="*/ 3723586 w 3883992"/>
              <a:gd name="connsiteY1" fmla="*/ 120574 h 3539410"/>
              <a:gd name="connsiteX2" fmla="*/ 3553905 w 3883992"/>
              <a:gd name="connsiteY2" fmla="*/ 3221993 h 3539410"/>
              <a:gd name="connsiteX3" fmla="*/ 0 w 3883992"/>
              <a:gd name="connsiteY3" fmla="*/ 3401102 h 3539410"/>
              <a:gd name="connsiteX0" fmla="*/ 3723586 w 3883992"/>
              <a:gd name="connsiteY0" fmla="*/ 0 h 3418836"/>
              <a:gd name="connsiteX1" fmla="*/ 3553905 w 3883992"/>
              <a:gd name="connsiteY1" fmla="*/ 3101419 h 3418836"/>
              <a:gd name="connsiteX2" fmla="*/ 0 w 3883992"/>
              <a:gd name="connsiteY2" fmla="*/ 3280528 h 3418836"/>
              <a:gd name="connsiteX0" fmla="*/ 3374795 w 3818001"/>
              <a:gd name="connsiteY0" fmla="*/ 0 h 3475433"/>
              <a:gd name="connsiteX1" fmla="*/ 3553905 w 3818001"/>
              <a:gd name="connsiteY1" fmla="*/ 3176833 h 3475433"/>
              <a:gd name="connsiteX2" fmla="*/ 0 w 3818001"/>
              <a:gd name="connsiteY2" fmla="*/ 3355942 h 3475433"/>
              <a:gd name="connsiteX0" fmla="*/ 3242820 w 3776439"/>
              <a:gd name="connsiteY0" fmla="*/ 0 h 2708881"/>
              <a:gd name="connsiteX1" fmla="*/ 3553905 w 3776439"/>
              <a:gd name="connsiteY1" fmla="*/ 2460396 h 2708881"/>
              <a:gd name="connsiteX2" fmla="*/ 0 w 3776439"/>
              <a:gd name="connsiteY2" fmla="*/ 2639505 h 2708881"/>
              <a:gd name="connsiteX0" fmla="*/ 3242820 w 3454528"/>
              <a:gd name="connsiteY0" fmla="*/ 0 h 2639505"/>
              <a:gd name="connsiteX1" fmla="*/ 3054285 w 3454528"/>
              <a:gd name="connsiteY1" fmla="*/ 2036190 h 2639505"/>
              <a:gd name="connsiteX2" fmla="*/ 0 w 3454528"/>
              <a:gd name="connsiteY2" fmla="*/ 2639505 h 2639505"/>
              <a:gd name="connsiteX0" fmla="*/ 3063710 w 3265172"/>
              <a:gd name="connsiteY0" fmla="*/ 0 h 2469823"/>
              <a:gd name="connsiteX1" fmla="*/ 2875175 w 3265172"/>
              <a:gd name="connsiteY1" fmla="*/ 2036190 h 2469823"/>
              <a:gd name="connsiteX2" fmla="*/ 0 w 3265172"/>
              <a:gd name="connsiteY2" fmla="*/ 2469823 h 2469823"/>
              <a:gd name="connsiteX0" fmla="*/ 3063710 w 3388102"/>
              <a:gd name="connsiteY0" fmla="*/ 0 h 2469823"/>
              <a:gd name="connsiteX1" fmla="*/ 2875175 w 3388102"/>
              <a:gd name="connsiteY1" fmla="*/ 2036190 h 2469823"/>
              <a:gd name="connsiteX2" fmla="*/ 0 w 3388102"/>
              <a:gd name="connsiteY2" fmla="*/ 2469823 h 2469823"/>
              <a:gd name="connsiteX0" fmla="*/ 3063710 w 3405036"/>
              <a:gd name="connsiteY0" fmla="*/ 0 h 2469823"/>
              <a:gd name="connsiteX1" fmla="*/ 2875175 w 3405036"/>
              <a:gd name="connsiteY1" fmla="*/ 2036190 h 2469823"/>
              <a:gd name="connsiteX2" fmla="*/ 0 w 3405036"/>
              <a:gd name="connsiteY2" fmla="*/ 2469823 h 2469823"/>
              <a:gd name="connsiteX0" fmla="*/ 2573516 w 2874911"/>
              <a:gd name="connsiteY0" fmla="*/ 0 h 2422689"/>
              <a:gd name="connsiteX1" fmla="*/ 2384981 w 2874911"/>
              <a:gd name="connsiteY1" fmla="*/ 2036190 h 2422689"/>
              <a:gd name="connsiteX2" fmla="*/ 0 w 2874911"/>
              <a:gd name="connsiteY2" fmla="*/ 2422689 h 2422689"/>
              <a:gd name="connsiteX0" fmla="*/ 2714918 w 3022764"/>
              <a:gd name="connsiteY0" fmla="*/ 0 h 2488677"/>
              <a:gd name="connsiteX1" fmla="*/ 2526383 w 3022764"/>
              <a:gd name="connsiteY1" fmla="*/ 2036190 h 2488677"/>
              <a:gd name="connsiteX2" fmla="*/ 0 w 3022764"/>
              <a:gd name="connsiteY2" fmla="*/ 2488677 h 2488677"/>
              <a:gd name="connsiteX0" fmla="*/ 2714918 w 3129147"/>
              <a:gd name="connsiteY0" fmla="*/ 0 h 2495917"/>
              <a:gd name="connsiteX1" fmla="*/ 2780907 w 3129147"/>
              <a:gd name="connsiteY1" fmla="*/ 2196446 h 2495917"/>
              <a:gd name="connsiteX2" fmla="*/ 0 w 3129147"/>
              <a:gd name="connsiteY2" fmla="*/ 2488677 h 2495917"/>
              <a:gd name="connsiteX0" fmla="*/ 2516955 w 3031677"/>
              <a:gd name="connsiteY0" fmla="*/ 0 h 1791093"/>
              <a:gd name="connsiteX1" fmla="*/ 2780907 w 3031677"/>
              <a:gd name="connsiteY1" fmla="*/ 1498862 h 1791093"/>
              <a:gd name="connsiteX2" fmla="*/ 0 w 3031677"/>
              <a:gd name="connsiteY2" fmla="*/ 1791093 h 1791093"/>
              <a:gd name="connsiteX0" fmla="*/ 2516955 w 2790370"/>
              <a:gd name="connsiteY0" fmla="*/ 0 h 1791093"/>
              <a:gd name="connsiteX1" fmla="*/ 2243579 w 2790370"/>
              <a:gd name="connsiteY1" fmla="*/ 1121790 h 1791093"/>
              <a:gd name="connsiteX2" fmla="*/ 0 w 2790370"/>
              <a:gd name="connsiteY2" fmla="*/ 1791093 h 1791093"/>
              <a:gd name="connsiteX0" fmla="*/ 2366127 w 2633682"/>
              <a:gd name="connsiteY0" fmla="*/ 0 h 1517716"/>
              <a:gd name="connsiteX1" fmla="*/ 2092751 w 2633682"/>
              <a:gd name="connsiteY1" fmla="*/ 1121790 h 1517716"/>
              <a:gd name="connsiteX2" fmla="*/ 0 w 2633682"/>
              <a:gd name="connsiteY2" fmla="*/ 1517716 h 1517716"/>
              <a:gd name="connsiteX0" fmla="*/ 2762053 w 3045340"/>
              <a:gd name="connsiteY0" fmla="*/ 0 h 1593131"/>
              <a:gd name="connsiteX1" fmla="*/ 2488677 w 3045340"/>
              <a:gd name="connsiteY1" fmla="*/ 1121790 h 1593131"/>
              <a:gd name="connsiteX2" fmla="*/ 0 w 3045340"/>
              <a:gd name="connsiteY2" fmla="*/ 1593131 h 1593131"/>
              <a:gd name="connsiteX0" fmla="*/ 2762053 w 3065800"/>
              <a:gd name="connsiteY0" fmla="*/ 0 h 1593131"/>
              <a:gd name="connsiteX1" fmla="*/ 2554665 w 3065800"/>
              <a:gd name="connsiteY1" fmla="*/ 1357460 h 1593131"/>
              <a:gd name="connsiteX2" fmla="*/ 0 w 3065800"/>
              <a:gd name="connsiteY2" fmla="*/ 1593131 h 1593131"/>
              <a:gd name="connsiteX0" fmla="*/ 2007909 w 2691317"/>
              <a:gd name="connsiteY0" fmla="*/ 0 h 923828"/>
              <a:gd name="connsiteX1" fmla="*/ 2554665 w 2691317"/>
              <a:gd name="connsiteY1" fmla="*/ 688157 h 923828"/>
              <a:gd name="connsiteX2" fmla="*/ 0 w 2691317"/>
              <a:gd name="connsiteY2" fmla="*/ 923828 h 923828"/>
              <a:gd name="connsiteX0" fmla="*/ 2007909 w 2287769"/>
              <a:gd name="connsiteY0" fmla="*/ 0 h 923828"/>
              <a:gd name="connsiteX1" fmla="*/ 1828801 w 2287769"/>
              <a:gd name="connsiteY1" fmla="*/ 461914 h 923828"/>
              <a:gd name="connsiteX2" fmla="*/ 0 w 2287769"/>
              <a:gd name="connsiteY2" fmla="*/ 923828 h 923828"/>
              <a:gd name="connsiteX0" fmla="*/ 1847654 w 2120979"/>
              <a:gd name="connsiteY0" fmla="*/ 0 h 641024"/>
              <a:gd name="connsiteX1" fmla="*/ 1668546 w 2120979"/>
              <a:gd name="connsiteY1" fmla="*/ 461914 h 641024"/>
              <a:gd name="connsiteX2" fmla="*/ 0 w 2120979"/>
              <a:gd name="connsiteY2" fmla="*/ 641024 h 641024"/>
              <a:gd name="connsiteX0" fmla="*/ 1847654 w 2126438"/>
              <a:gd name="connsiteY0" fmla="*/ 0 h 641024"/>
              <a:gd name="connsiteX1" fmla="*/ 1687399 w 2126438"/>
              <a:gd name="connsiteY1" fmla="*/ 490194 h 641024"/>
              <a:gd name="connsiteX2" fmla="*/ 0 w 2126438"/>
              <a:gd name="connsiteY2" fmla="*/ 641024 h 641024"/>
              <a:gd name="connsiteX0" fmla="*/ 1847654 w 1847654"/>
              <a:gd name="connsiteY0" fmla="*/ 0 h 641024"/>
              <a:gd name="connsiteX1" fmla="*/ 0 w 1847654"/>
              <a:gd name="connsiteY1" fmla="*/ 641024 h 641024"/>
              <a:gd name="connsiteX0" fmla="*/ 1847654 w 1847654"/>
              <a:gd name="connsiteY0" fmla="*/ 0 h 641024"/>
              <a:gd name="connsiteX1" fmla="*/ 1013381 w 1847654"/>
              <a:gd name="connsiteY1" fmla="*/ 296943 h 641024"/>
              <a:gd name="connsiteX2" fmla="*/ 0 w 1847654"/>
              <a:gd name="connsiteY2" fmla="*/ 641024 h 641024"/>
              <a:gd name="connsiteX0" fmla="*/ 1847654 w 1847654"/>
              <a:gd name="connsiteY0" fmla="*/ 0 h 641024"/>
              <a:gd name="connsiteX1" fmla="*/ 1673257 w 1847654"/>
              <a:gd name="connsiteY1" fmla="*/ 532613 h 641024"/>
              <a:gd name="connsiteX2" fmla="*/ 0 w 1847654"/>
              <a:gd name="connsiteY2" fmla="*/ 641024 h 641024"/>
              <a:gd name="connsiteX0" fmla="*/ 1847654 w 1902355"/>
              <a:gd name="connsiteY0" fmla="*/ 0 h 641024"/>
              <a:gd name="connsiteX1" fmla="*/ 1673257 w 1902355"/>
              <a:gd name="connsiteY1" fmla="*/ 532613 h 641024"/>
              <a:gd name="connsiteX2" fmla="*/ 0 w 1902355"/>
              <a:gd name="connsiteY2" fmla="*/ 641024 h 641024"/>
              <a:gd name="connsiteX0" fmla="*/ 1847654 w 1902355"/>
              <a:gd name="connsiteY0" fmla="*/ 0 h 641024"/>
              <a:gd name="connsiteX1" fmla="*/ 1673257 w 1902355"/>
              <a:gd name="connsiteY1" fmla="*/ 532613 h 641024"/>
              <a:gd name="connsiteX2" fmla="*/ 0 w 1902355"/>
              <a:gd name="connsiteY2" fmla="*/ 641024 h 641024"/>
              <a:gd name="connsiteX0" fmla="*/ 1847654 w 1902355"/>
              <a:gd name="connsiteY0" fmla="*/ 0 h 642644"/>
              <a:gd name="connsiteX1" fmla="*/ 1673257 w 1902355"/>
              <a:gd name="connsiteY1" fmla="*/ 532613 h 642644"/>
              <a:gd name="connsiteX2" fmla="*/ 0 w 1902355"/>
              <a:gd name="connsiteY2" fmla="*/ 641024 h 642644"/>
              <a:gd name="connsiteX0" fmla="*/ 1847654 w 1914117"/>
              <a:gd name="connsiteY0" fmla="*/ 0 h 646431"/>
              <a:gd name="connsiteX1" fmla="*/ 1692110 w 1914117"/>
              <a:gd name="connsiteY1" fmla="*/ 589174 h 646431"/>
              <a:gd name="connsiteX2" fmla="*/ 0 w 1914117"/>
              <a:gd name="connsiteY2" fmla="*/ 641024 h 646431"/>
              <a:gd name="connsiteX0" fmla="*/ 1847654 w 2134566"/>
              <a:gd name="connsiteY0" fmla="*/ 0 h 642318"/>
              <a:gd name="connsiteX1" fmla="*/ 1984341 w 2134566"/>
              <a:gd name="connsiteY1" fmla="*/ 513760 h 642318"/>
              <a:gd name="connsiteX2" fmla="*/ 0 w 2134566"/>
              <a:gd name="connsiteY2" fmla="*/ 641024 h 642318"/>
              <a:gd name="connsiteX0" fmla="*/ 1847654 w 2134566"/>
              <a:gd name="connsiteY0" fmla="*/ 0 h 643484"/>
              <a:gd name="connsiteX1" fmla="*/ 1984341 w 2134566"/>
              <a:gd name="connsiteY1" fmla="*/ 513760 h 643484"/>
              <a:gd name="connsiteX2" fmla="*/ 0 w 2134566"/>
              <a:gd name="connsiteY2" fmla="*/ 641024 h 643484"/>
              <a:gd name="connsiteX0" fmla="*/ 1847654 w 2183167"/>
              <a:gd name="connsiteY0" fmla="*/ 0 h 643484"/>
              <a:gd name="connsiteX1" fmla="*/ 1984341 w 2183167"/>
              <a:gd name="connsiteY1" fmla="*/ 513760 h 643484"/>
              <a:gd name="connsiteX2" fmla="*/ 0 w 2183167"/>
              <a:gd name="connsiteY2" fmla="*/ 641024 h 643484"/>
              <a:gd name="connsiteX0" fmla="*/ 1847654 w 2162133"/>
              <a:gd name="connsiteY0" fmla="*/ 79241 h 722725"/>
              <a:gd name="connsiteX1" fmla="*/ 2088036 w 2162133"/>
              <a:gd name="connsiteY1" fmla="*/ 27392 h 722725"/>
              <a:gd name="connsiteX2" fmla="*/ 1984341 w 2162133"/>
              <a:gd name="connsiteY2" fmla="*/ 593001 h 722725"/>
              <a:gd name="connsiteX3" fmla="*/ 0 w 2162133"/>
              <a:gd name="connsiteY3" fmla="*/ 720265 h 722725"/>
              <a:gd name="connsiteX0" fmla="*/ 1847654 w 2276217"/>
              <a:gd name="connsiteY0" fmla="*/ 776 h 644260"/>
              <a:gd name="connsiteX1" fmla="*/ 2267145 w 2276217"/>
              <a:gd name="connsiteY1" fmla="*/ 62049 h 644260"/>
              <a:gd name="connsiteX2" fmla="*/ 1984341 w 2276217"/>
              <a:gd name="connsiteY2" fmla="*/ 514536 h 644260"/>
              <a:gd name="connsiteX3" fmla="*/ 0 w 2276217"/>
              <a:gd name="connsiteY3" fmla="*/ 641800 h 644260"/>
              <a:gd name="connsiteX0" fmla="*/ 1847654 w 2274224"/>
              <a:gd name="connsiteY0" fmla="*/ 776 h 642866"/>
              <a:gd name="connsiteX1" fmla="*/ 2267145 w 2274224"/>
              <a:gd name="connsiteY1" fmla="*/ 62049 h 642866"/>
              <a:gd name="connsiteX2" fmla="*/ 1965487 w 2274224"/>
              <a:gd name="connsiteY2" fmla="*/ 448548 h 642866"/>
              <a:gd name="connsiteX3" fmla="*/ 0 w 2274224"/>
              <a:gd name="connsiteY3" fmla="*/ 641800 h 642866"/>
              <a:gd name="connsiteX0" fmla="*/ 1847654 w 2186604"/>
              <a:gd name="connsiteY0" fmla="*/ 0 h 642090"/>
              <a:gd name="connsiteX1" fmla="*/ 2154023 w 2186604"/>
              <a:gd name="connsiteY1" fmla="*/ 117834 h 642090"/>
              <a:gd name="connsiteX2" fmla="*/ 1965487 w 2186604"/>
              <a:gd name="connsiteY2" fmla="*/ 447772 h 642090"/>
              <a:gd name="connsiteX3" fmla="*/ 0 w 2186604"/>
              <a:gd name="connsiteY3" fmla="*/ 641024 h 642090"/>
              <a:gd name="connsiteX0" fmla="*/ 1847654 w 2081228"/>
              <a:gd name="connsiteY0" fmla="*/ 0 h 642090"/>
              <a:gd name="connsiteX1" fmla="*/ 1965487 w 2081228"/>
              <a:gd name="connsiteY1" fmla="*/ 447772 h 642090"/>
              <a:gd name="connsiteX2" fmla="*/ 0 w 2081228"/>
              <a:gd name="connsiteY2" fmla="*/ 641024 h 642090"/>
              <a:gd name="connsiteX0" fmla="*/ 1847654 w 2217775"/>
              <a:gd name="connsiteY0" fmla="*/ 0 h 641533"/>
              <a:gd name="connsiteX1" fmla="*/ 2125742 w 2217775"/>
              <a:gd name="connsiteY1" fmla="*/ 325224 h 641533"/>
              <a:gd name="connsiteX2" fmla="*/ 0 w 2217775"/>
              <a:gd name="connsiteY2" fmla="*/ 641024 h 641533"/>
              <a:gd name="connsiteX0" fmla="*/ 1847654 w 2315771"/>
              <a:gd name="connsiteY0" fmla="*/ 0 h 641533"/>
              <a:gd name="connsiteX1" fmla="*/ 2125742 w 2315771"/>
              <a:gd name="connsiteY1" fmla="*/ 325224 h 641533"/>
              <a:gd name="connsiteX2" fmla="*/ 0 w 2315771"/>
              <a:gd name="connsiteY2" fmla="*/ 641024 h 641533"/>
              <a:gd name="connsiteX0" fmla="*/ 1847654 w 2272203"/>
              <a:gd name="connsiteY0" fmla="*/ 0 h 642157"/>
              <a:gd name="connsiteX1" fmla="*/ 2125742 w 2272203"/>
              <a:gd name="connsiteY1" fmla="*/ 325224 h 642157"/>
              <a:gd name="connsiteX2" fmla="*/ 0 w 2272203"/>
              <a:gd name="connsiteY2" fmla="*/ 641024 h 642157"/>
              <a:gd name="connsiteX0" fmla="*/ 1847654 w 2218399"/>
              <a:gd name="connsiteY0" fmla="*/ 0 h 642703"/>
              <a:gd name="connsiteX1" fmla="*/ 2125742 w 2218399"/>
              <a:gd name="connsiteY1" fmla="*/ 325224 h 642703"/>
              <a:gd name="connsiteX2" fmla="*/ 0 w 2218399"/>
              <a:gd name="connsiteY2" fmla="*/ 641024 h 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8399" h="642703">
                <a:moveTo>
                  <a:pt x="1847654" y="0"/>
                </a:moveTo>
                <a:cubicBezTo>
                  <a:pt x="1872203" y="93286"/>
                  <a:pt x="2435256" y="50274"/>
                  <a:pt x="2125742" y="325224"/>
                </a:cubicBezTo>
                <a:cubicBezTo>
                  <a:pt x="1816228" y="600174"/>
                  <a:pt x="663019" y="653592"/>
                  <a:pt x="0" y="641024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2113335" y="4219531"/>
            <a:ext cx="3376942" cy="1445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151994" y="2118905"/>
            <a:ext cx="4028422" cy="4545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2113335" y="3327553"/>
            <a:ext cx="3376942" cy="197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2140827" y="1068857"/>
            <a:ext cx="3454574" cy="605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44" idx="1"/>
          </p:cNvCxnSpPr>
          <p:nvPr/>
        </p:nvCxnSpPr>
        <p:spPr>
          <a:xfrm>
            <a:off x="2456658" y="891958"/>
            <a:ext cx="3138743" cy="7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141939" y="4751201"/>
            <a:ext cx="3248924" cy="26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4" idx="1"/>
          </p:cNvCxnSpPr>
          <p:nvPr/>
        </p:nvCxnSpPr>
        <p:spPr>
          <a:xfrm>
            <a:off x="2151994" y="3849768"/>
            <a:ext cx="3338283" cy="46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3" idx="1"/>
          </p:cNvCxnSpPr>
          <p:nvPr/>
        </p:nvCxnSpPr>
        <p:spPr>
          <a:xfrm>
            <a:off x="2140827" y="2865890"/>
            <a:ext cx="3234033" cy="138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2" idx="1"/>
          </p:cNvCxnSpPr>
          <p:nvPr/>
        </p:nvCxnSpPr>
        <p:spPr>
          <a:xfrm>
            <a:off x="1753474" y="1964200"/>
            <a:ext cx="3962358" cy="7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901" y="314804"/>
            <a:ext cx="1553434" cy="1107996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Стадия 1. </a:t>
            </a:r>
            <a:r>
              <a:rPr lang="ru-RU" sz="1200" dirty="0" smtClean="0"/>
              <a:t>Региональное геологическое изучение и прогнозирование</a:t>
            </a:r>
            <a:endParaRPr lang="ru-RU" sz="1200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402123" y="284633"/>
            <a:ext cx="157777" cy="12241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0896" y="653965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58" y="1674851"/>
            <a:ext cx="1553434" cy="553998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Стадия 2. </a:t>
            </a:r>
            <a:r>
              <a:rPr lang="ru-RU" sz="1200" dirty="0" smtClean="0"/>
              <a:t>Поисковые работы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98558" y="2588889"/>
            <a:ext cx="1553434" cy="553998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Стадия 3. </a:t>
            </a:r>
            <a:r>
              <a:rPr lang="ru-RU" sz="1200" dirty="0" smtClean="0"/>
              <a:t>Оценочные работы</a:t>
            </a:r>
            <a:endParaRPr lang="ru-RU" sz="12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02125" y="1674851"/>
            <a:ext cx="155448" cy="172939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7615" y="23887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II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558" y="3524993"/>
            <a:ext cx="1553434" cy="553998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Стадия 4. </a:t>
            </a:r>
            <a:r>
              <a:rPr lang="ru-RU" sz="1200" dirty="0" smtClean="0"/>
              <a:t>Разведка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7393" y="4364096"/>
            <a:ext cx="1553434" cy="73866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Стадия 5. </a:t>
            </a:r>
            <a:r>
              <a:rPr lang="ru-RU" sz="1200" dirty="0" smtClean="0"/>
              <a:t>Эксплуатационная разведка</a:t>
            </a:r>
            <a:endParaRPr lang="ru-RU" sz="12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99795" y="3426273"/>
            <a:ext cx="187598" cy="182691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496" y="415201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III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5918" y="730303"/>
            <a:ext cx="1606530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:1 000 000-200 000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5918" y="1813350"/>
            <a:ext cx="1391728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:200 000-50 000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5918" y="2727388"/>
            <a:ext cx="1128835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:10000-1000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5918" y="3678881"/>
            <a:ext cx="1045479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:5000-1000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5918" y="4594928"/>
            <a:ext cx="1045479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:5000-1000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3351" y="730303"/>
            <a:ext cx="63831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-Р</a:t>
            </a:r>
            <a:r>
              <a:rPr lang="ru-RU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6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7344" y="1780351"/>
            <a:ext cx="70243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- P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6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7017" y="2696611"/>
            <a:ext cx="72167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- C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6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3806" y="3649713"/>
            <a:ext cx="925253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+B+A</a:t>
            </a:r>
            <a:endParaRPr lang="ru-RU" sz="16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27479" y="4485571"/>
            <a:ext cx="92525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ctr"/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600" baseline="-25000" dirty="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+B+A</a:t>
            </a:r>
            <a:endParaRPr lang="ru-RU" sz="16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0556" y="1759418"/>
            <a:ext cx="64152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ТЭС</a:t>
            </a:r>
            <a:endParaRPr 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7274" y="3649713"/>
            <a:ext cx="668773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ТЭО</a:t>
            </a:r>
            <a:endParaRPr 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4128986" y="2539549"/>
            <a:ext cx="393327" cy="2713635"/>
          </a:xfrm>
          <a:prstGeom prst="rightBrace">
            <a:avLst>
              <a:gd name="adj1" fmla="val 8333"/>
              <a:gd name="adj2" fmla="val 5004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832" y="1787156"/>
            <a:ext cx="2531334" cy="36933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00000">
                <a:schemeClr val="accent2">
                  <a:shade val="93000"/>
                  <a:satMod val="130000"/>
                  <a:alpha val="2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Браковочные кондиции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374860" y="2681222"/>
            <a:ext cx="306490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Временные разведочные кондиции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490277" y="3573200"/>
            <a:ext cx="298244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Постоянные разведочные кондиции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370484" y="4566535"/>
            <a:ext cx="30899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Эксплуатационные кондиции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595401" y="730303"/>
            <a:ext cx="2598788" cy="338554"/>
          </a:xfrm>
          <a:prstGeom prst="rect">
            <a:avLst/>
          </a:prstGeom>
          <a:gradFill>
            <a:gsLst>
              <a:gs pos="100000">
                <a:srgbClr val="ECBBBA"/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Минерагения территории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23362" y="5360653"/>
            <a:ext cx="220759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Районные кондиции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99905" y="5363924"/>
            <a:ext cx="4527734" cy="369332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1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Тематическая работа по оценк</a:t>
            </a:r>
            <a:r>
              <a:rPr lang="ru-RU" dirty="0"/>
              <a:t>е</a:t>
            </a:r>
            <a:r>
              <a:rPr lang="ru-RU" dirty="0" smtClean="0"/>
              <a:t> и разведки</a:t>
            </a:r>
            <a:endParaRPr lang="ru-RU" sz="1200" dirty="0"/>
          </a:p>
        </p:txBody>
      </p:sp>
      <p:cxnSp>
        <p:nvCxnSpPr>
          <p:cNvPr id="47" name="Прямая со стрелкой 46"/>
          <p:cNvCxnSpPr>
            <a:stCxn id="46" idx="3"/>
            <a:endCxn id="45" idx="1"/>
          </p:cNvCxnSpPr>
          <p:nvPr/>
        </p:nvCxnSpPr>
        <p:spPr>
          <a:xfrm flipV="1">
            <a:off x="5127639" y="5545319"/>
            <a:ext cx="495723" cy="3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4781660" y="4219531"/>
            <a:ext cx="708617" cy="1144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4781660" y="3347605"/>
            <a:ext cx="593201" cy="2016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9905" y="6118013"/>
            <a:ext cx="4409055" cy="477054"/>
          </a:xfrm>
          <a:prstGeom prst="rect">
            <a:avLst/>
          </a:prstGeom>
          <a:effectLst>
            <a:glow rad="5080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Tahoma" panose="020B0604030504040204" pitchFamily="34" charset="0"/>
                <a:cs typeface="Tahoma" panose="020B0604030504040204" pitchFamily="34" charset="0"/>
              </a:rPr>
              <a:t>Подсчет запасов</a:t>
            </a:r>
            <a:endParaRPr lang="ru-RU" sz="2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45413" y="7279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Bookman Old Style" panose="02050604050505020204" pitchFamily="18" charset="0"/>
              </a:rPr>
              <a:t>Алгоритм ГРР по стадиям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27984" y="2780928"/>
            <a:ext cx="668773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ТЭО</a:t>
            </a:r>
            <a:endParaRPr 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4297"/>
            <a:ext cx="8229600" cy="6017299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</a:rPr>
              <a:t>Кондиции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 это совокупность требо­ваний </a:t>
            </a:r>
            <a:r>
              <a:rPr lang="ru-RU" sz="2000" dirty="0" smtClean="0">
                <a:latin typeface="Times New Roman"/>
                <a:ea typeface="Times New Roman"/>
              </a:rPr>
              <a:t>к качеству,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количеству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полезного ископаемого</a:t>
            </a:r>
            <a:r>
              <a:rPr lang="ru-RU" sz="2000" dirty="0" smtClean="0">
                <a:latin typeface="Times New Roman"/>
                <a:ea typeface="Times New Roman"/>
              </a:rPr>
              <a:t>, условиям оконтуривания в пространстве,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переработки полезного ископаемого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(обогащении или первичного передела)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 к </a:t>
            </a:r>
            <a:r>
              <a:rPr lang="ru-RU" sz="2000" dirty="0" smtClean="0">
                <a:latin typeface="Times New Roman"/>
                <a:ea typeface="Times New Roman"/>
              </a:rPr>
              <a:t>горнотехническим </a:t>
            </a:r>
            <a:r>
              <a:rPr lang="ru-RU" sz="2000" dirty="0">
                <a:latin typeface="Times New Roman"/>
                <a:ea typeface="Times New Roman"/>
              </a:rPr>
              <a:t>условиям разработки </a:t>
            </a:r>
            <a:r>
              <a:rPr lang="ru-RU" sz="2000" dirty="0" smtClean="0">
                <a:latin typeface="Times New Roman"/>
                <a:ea typeface="Times New Roman"/>
              </a:rPr>
              <a:t>месторождения </a:t>
            </a:r>
            <a:r>
              <a:rPr lang="ru-RU" sz="2000" dirty="0" smtClean="0">
                <a:latin typeface="Times New Roman"/>
                <a:ea typeface="Times New Roman"/>
              </a:rPr>
              <a:t>необходимы</a:t>
            </a:r>
            <a:r>
              <a:rPr lang="ru-RU" sz="2000" dirty="0">
                <a:latin typeface="Times New Roman"/>
                <a:ea typeface="Times New Roman"/>
              </a:rPr>
              <a:t>е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для </a:t>
            </a:r>
            <a:r>
              <a:rPr lang="ru-RU" sz="2000" dirty="0">
                <a:latin typeface="Times New Roman"/>
                <a:ea typeface="Times New Roman"/>
              </a:rPr>
              <a:t>подсчета </a:t>
            </a:r>
            <a:r>
              <a:rPr lang="ru-RU" sz="2000" dirty="0" smtClean="0">
                <a:latin typeface="Times New Roman"/>
                <a:ea typeface="Times New Roman"/>
              </a:rPr>
              <a:t>запасов полезного ископаемого.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</a:rPr>
              <a:t>Параметры </a:t>
            </a:r>
            <a:r>
              <a:rPr lang="ru-RU" sz="2800" b="1" i="1" dirty="0">
                <a:latin typeface="Times New Roman"/>
                <a:ea typeface="Times New Roman"/>
              </a:rPr>
              <a:t>кондиций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 это числовые предельные допустимые </a:t>
            </a:r>
            <a:r>
              <a:rPr lang="ru-RU" sz="2000" dirty="0" smtClean="0">
                <a:latin typeface="Times New Roman"/>
                <a:ea typeface="Times New Roman"/>
              </a:rPr>
              <a:t>значения, а так же  условия и требования </a:t>
            </a:r>
            <a:r>
              <a:rPr lang="ru-RU" sz="2000" dirty="0">
                <a:latin typeface="Times New Roman"/>
                <a:ea typeface="Times New Roman"/>
              </a:rPr>
              <a:t>оконтуривания и подсчета запасов. 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/>
                <a:ea typeface="Times New Roman"/>
              </a:rPr>
              <a:t>Кондиции </a:t>
            </a:r>
            <a:r>
              <a:rPr lang="ru-RU" sz="2000" dirty="0">
                <a:latin typeface="Times New Roman"/>
                <a:ea typeface="Times New Roman"/>
              </a:rPr>
              <a:t>для подсчета запасов делятся </a:t>
            </a:r>
            <a:r>
              <a:rPr lang="ru-RU" sz="2000" dirty="0" smtClean="0">
                <a:latin typeface="Times New Roman"/>
                <a:ea typeface="Times New Roman"/>
              </a:rPr>
              <a:t>на две условные части: 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а</a:t>
            </a:r>
            <a:r>
              <a:rPr lang="ru-RU" sz="2000" b="1" i="1" dirty="0">
                <a:solidFill>
                  <a:srgbClr val="23029A"/>
                </a:solidFill>
                <a:latin typeface="Times New Roman"/>
                <a:ea typeface="Times New Roman"/>
              </a:rPr>
              <a:t>) числовые </a:t>
            </a:r>
            <a:r>
              <a:rPr lang="ru-RU" sz="20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параметры </a:t>
            </a:r>
            <a:r>
              <a:rPr lang="en-US" sz="20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– </a:t>
            </a:r>
            <a:r>
              <a:rPr lang="ru-RU" sz="20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это лимитирующие показатели</a:t>
            </a:r>
            <a:r>
              <a:rPr lang="ru-RU" sz="2000" b="1" i="1" dirty="0">
                <a:solidFill>
                  <a:srgbClr val="23029A"/>
                </a:solidFill>
                <a:latin typeface="Times New Roman"/>
                <a:ea typeface="Times New Roman"/>
              </a:rPr>
              <a:t>,</a:t>
            </a:r>
            <a:r>
              <a:rPr lang="ru-RU" sz="20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 </a:t>
            </a:r>
            <a:endParaRPr lang="en-US" sz="2000" b="1" i="1" dirty="0" smtClean="0">
              <a:solidFill>
                <a:srgbClr val="23029A"/>
              </a:solidFill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б</a:t>
            </a:r>
            <a:r>
              <a:rPr lang="ru-RU" sz="2000" b="1" i="1" dirty="0">
                <a:solidFill>
                  <a:srgbClr val="23029A"/>
                </a:solidFill>
                <a:latin typeface="Times New Roman"/>
                <a:ea typeface="Times New Roman"/>
              </a:rPr>
              <a:t>) </a:t>
            </a:r>
            <a:r>
              <a:rPr lang="ru-RU" sz="20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текстовые параметры – это условия и требования.</a:t>
            </a:r>
            <a:endParaRPr lang="ru-RU" sz="2000" b="1" i="1" dirty="0">
              <a:solidFill>
                <a:srgbClr val="23029A"/>
              </a:solidFill>
              <a:latin typeface="Times New Roman"/>
              <a:ea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Определения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19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Определения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89640" cy="6597352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u="sng" dirty="0">
                <a:solidFill>
                  <a:srgbClr val="23029A"/>
                </a:solidFill>
                <a:latin typeface="Times New Roman"/>
                <a:ea typeface="Times New Roman"/>
              </a:rPr>
              <a:t>Месторождение полезного ископае­мого</a:t>
            </a:r>
            <a:r>
              <a:rPr lang="ru-RU" sz="2400" b="1" dirty="0">
                <a:solidFill>
                  <a:srgbClr val="23029A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–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это </a:t>
            </a:r>
            <a:r>
              <a:rPr lang="ru-RU" sz="1600" b="1" dirty="0" smtClean="0">
                <a:latin typeface="Times New Roman"/>
                <a:ea typeface="Times New Roman"/>
              </a:rPr>
              <a:t>оконтуренные в пространстве литосферы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запасы </a:t>
            </a:r>
            <a:r>
              <a:rPr lang="ru-RU" sz="1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полезного ископаемого</a:t>
            </a:r>
            <a:r>
              <a:rPr lang="ru-RU" sz="1600" b="1" dirty="0">
                <a:latin typeface="Times New Roman"/>
                <a:ea typeface="Times New Roman"/>
              </a:rPr>
              <a:t>, которые по качеству, количеству, горнотехническим, технико-экономиче­ским условиям и условиям переработки пригодны для разработки и использования </a:t>
            </a:r>
            <a:r>
              <a:rPr lang="ru-RU" sz="1600" b="1" dirty="0" smtClean="0">
                <a:latin typeface="Times New Roman"/>
                <a:ea typeface="Times New Roman"/>
              </a:rPr>
              <a:t>их </a:t>
            </a:r>
            <a:r>
              <a:rPr lang="ru-RU" sz="1600" b="1" dirty="0">
                <a:latin typeface="Times New Roman"/>
                <a:ea typeface="Times New Roman"/>
              </a:rPr>
              <a:t>в хозяйственной деятельности.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Запасы полезного ископаемого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– это подсчитанное и измеренное количество полезного </a:t>
            </a:r>
            <a:r>
              <a:rPr lang="ru-RU" sz="1600" dirty="0" smtClean="0">
                <a:latin typeface="Times New Roman"/>
                <a:ea typeface="Times New Roman"/>
              </a:rPr>
              <a:t>ископаемого. </a:t>
            </a:r>
            <a:r>
              <a:rPr lang="ru-RU" sz="1600" dirty="0">
                <a:latin typeface="Times New Roman"/>
                <a:ea typeface="Times New Roman"/>
              </a:rPr>
              <a:t>Доказанные и утвержденные запасы </a:t>
            </a:r>
            <a:r>
              <a:rPr lang="ru-RU" sz="1600" dirty="0" smtClean="0">
                <a:latin typeface="Times New Roman"/>
                <a:ea typeface="Times New Roman"/>
              </a:rPr>
              <a:t>ГКЗ </a:t>
            </a:r>
            <a:r>
              <a:rPr lang="ru-RU" sz="1600" dirty="0">
                <a:latin typeface="Times New Roman"/>
                <a:ea typeface="Times New Roman"/>
              </a:rPr>
              <a:t>ставятся на </a:t>
            </a:r>
            <a:r>
              <a:rPr lang="ru-RU" sz="1600" dirty="0" smtClean="0">
                <a:latin typeface="Times New Roman"/>
                <a:ea typeface="Times New Roman"/>
              </a:rPr>
              <a:t>ГБЗ. </a:t>
            </a:r>
            <a:r>
              <a:rPr lang="ru-RU" sz="1600" dirty="0">
                <a:latin typeface="Times New Roman"/>
                <a:ea typeface="Times New Roman"/>
              </a:rPr>
              <a:t>Не утвержденные </a:t>
            </a:r>
            <a:r>
              <a:rPr lang="ru-RU" sz="1600" dirty="0" smtClean="0">
                <a:latin typeface="Times New Roman"/>
                <a:ea typeface="Times New Roman"/>
              </a:rPr>
              <a:t>ГКЗ запасы </a:t>
            </a:r>
            <a:r>
              <a:rPr lang="ru-RU" sz="1600" dirty="0">
                <a:latin typeface="Times New Roman"/>
                <a:ea typeface="Times New Roman"/>
              </a:rPr>
              <a:t>называются </a:t>
            </a:r>
            <a:r>
              <a:rPr lang="ru-RU" sz="1600" b="1" i="1" dirty="0">
                <a:latin typeface="Times New Roman"/>
                <a:ea typeface="Times New Roman"/>
              </a:rPr>
              <a:t>авторскими запасами</a:t>
            </a:r>
            <a:r>
              <a:rPr lang="ru-RU" sz="1600" dirty="0">
                <a:latin typeface="Times New Roman"/>
                <a:ea typeface="Times New Roman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i="1" u="sng" dirty="0" smtClean="0">
                <a:solidFill>
                  <a:srgbClr val="23029A"/>
                </a:solidFill>
                <a:latin typeface="Times New Roman"/>
                <a:ea typeface="Times New Roman"/>
              </a:rPr>
              <a:t>Проявление </a:t>
            </a:r>
            <a:r>
              <a:rPr lang="ru-RU" sz="2400" b="1" i="1" u="sng" dirty="0">
                <a:solidFill>
                  <a:srgbClr val="23029A"/>
                </a:solidFill>
                <a:latin typeface="Times New Roman"/>
                <a:ea typeface="Times New Roman"/>
              </a:rPr>
              <a:t>полезного ископаемого</a:t>
            </a:r>
            <a:r>
              <a:rPr lang="ru-RU" sz="2400" b="1" dirty="0">
                <a:solidFill>
                  <a:srgbClr val="23029A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– это</a:t>
            </a:r>
            <a:r>
              <a:rPr lang="ru-RU" sz="1600" b="1" spc="400" dirty="0"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</a:rPr>
              <a:t>оконтуренные в пространстве литосферы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прогнозные ресурсы полезного ископаемого</a:t>
            </a:r>
            <a:r>
              <a:rPr lang="ru-RU" sz="1600" b="1" dirty="0" smtClean="0">
                <a:latin typeface="Times New Roman"/>
                <a:ea typeface="Times New Roman"/>
              </a:rPr>
              <a:t>.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Прогнозные ресурсы</a:t>
            </a:r>
            <a:r>
              <a:rPr lang="ru-RU" sz="2400" b="1" i="1" dirty="0" smtClean="0">
                <a:solidFill>
                  <a:srgbClr val="23029A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это приблизительно подсчитанные </a:t>
            </a:r>
            <a:r>
              <a:rPr lang="ru-RU" sz="1600" dirty="0" smtClean="0">
                <a:latin typeface="Times New Roman"/>
                <a:ea typeface="Times New Roman"/>
              </a:rPr>
              <a:t>и </a:t>
            </a:r>
            <a:r>
              <a:rPr lang="ru-RU" sz="1600" dirty="0">
                <a:latin typeface="Times New Roman"/>
                <a:ea typeface="Times New Roman"/>
              </a:rPr>
              <a:t>измеренные </a:t>
            </a:r>
            <a:r>
              <a:rPr lang="ru-RU" sz="1600" b="1" u="sng" dirty="0">
                <a:latin typeface="Times New Roman"/>
                <a:ea typeface="Times New Roman"/>
              </a:rPr>
              <a:t>концентрации</a:t>
            </a:r>
            <a:r>
              <a:rPr lang="ru-RU" sz="1600" dirty="0">
                <a:latin typeface="Times New Roman"/>
                <a:ea typeface="Times New Roman"/>
              </a:rPr>
              <a:t> полезного </a:t>
            </a:r>
            <a:r>
              <a:rPr lang="ru-RU" sz="1600" dirty="0" smtClean="0">
                <a:latin typeface="Times New Roman"/>
                <a:ea typeface="Times New Roman"/>
              </a:rPr>
              <a:t>иско­паемого, к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оторые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по качеству, количеству, горнотехническим, технико-экономиче­ским условиям и условиям переработки полностью не изучены и не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оценены.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Прогнозные ресурсы подлежат апробации </a:t>
            </a:r>
            <a:r>
              <a:rPr lang="ru-RU" sz="1600" dirty="0" smtClean="0">
                <a:latin typeface="Times New Roman"/>
                <a:ea typeface="Times New Roman"/>
              </a:rPr>
              <a:t>экспертами </a:t>
            </a:r>
            <a:r>
              <a:rPr lang="ru-RU" sz="1600" dirty="0">
                <a:latin typeface="Times New Roman"/>
                <a:ea typeface="Times New Roman"/>
              </a:rPr>
              <a:t>или в научно-исследова­тельских институтах. 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12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2015</Words>
  <Application>Microsoft Office PowerPoint</Application>
  <PresentationFormat>Экран (4:3)</PresentationFormat>
  <Paragraphs>203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I. Общие сведения и основные понятия</vt:lpstr>
      <vt:lpstr>Презентация PowerPoint</vt:lpstr>
      <vt:lpstr>Стадийность ГРР (может изменится)</vt:lpstr>
      <vt:lpstr>Презентация PowerPoint</vt:lpstr>
      <vt:lpstr>Презентация PowerPoint</vt:lpstr>
      <vt:lpstr>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 Popov</dc:creator>
  <cp:lastModifiedBy>Andrej Popov</cp:lastModifiedBy>
  <cp:revision>79</cp:revision>
  <dcterms:created xsi:type="dcterms:W3CDTF">2018-10-20T05:21:39Z</dcterms:created>
  <dcterms:modified xsi:type="dcterms:W3CDTF">2020-10-21T01:15:35Z</dcterms:modified>
</cp:coreProperties>
</file>